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</p:sldMasterIdLst>
  <p:notesMasterIdLst>
    <p:notesMasterId r:id="rId41"/>
  </p:notesMasterIdLst>
  <p:handoutMasterIdLst>
    <p:handoutMasterId r:id="rId42"/>
  </p:handoutMasterIdLst>
  <p:sldIdLst>
    <p:sldId id="919" r:id="rId2"/>
    <p:sldId id="931" r:id="rId3"/>
    <p:sldId id="1129" r:id="rId4"/>
    <p:sldId id="1115" r:id="rId5"/>
    <p:sldId id="902" r:id="rId6"/>
    <p:sldId id="1113" r:id="rId7"/>
    <p:sldId id="611" r:id="rId8"/>
    <p:sldId id="1119" r:id="rId9"/>
    <p:sldId id="1123" r:id="rId10"/>
    <p:sldId id="1125" r:id="rId11"/>
    <p:sldId id="905" r:id="rId12"/>
    <p:sldId id="992" r:id="rId13"/>
    <p:sldId id="994" r:id="rId14"/>
    <p:sldId id="1173" r:id="rId15"/>
    <p:sldId id="1069" r:id="rId16"/>
    <p:sldId id="1073" r:id="rId17"/>
    <p:sldId id="1087" r:id="rId18"/>
    <p:sldId id="1081" r:id="rId19"/>
    <p:sldId id="1146" r:id="rId20"/>
    <p:sldId id="1079" r:id="rId21"/>
    <p:sldId id="1140" r:id="rId22"/>
    <p:sldId id="1121" r:id="rId23"/>
    <p:sldId id="1127" r:id="rId24"/>
    <p:sldId id="283" r:id="rId25"/>
    <p:sldId id="370" r:id="rId26"/>
    <p:sldId id="915" r:id="rId27"/>
    <p:sldId id="913" r:id="rId28"/>
    <p:sldId id="923" r:id="rId29"/>
    <p:sldId id="467" r:id="rId30"/>
    <p:sldId id="625" r:id="rId31"/>
    <p:sldId id="628" r:id="rId32"/>
    <p:sldId id="290" r:id="rId33"/>
    <p:sldId id="470" r:id="rId34"/>
    <p:sldId id="524" r:id="rId35"/>
    <p:sldId id="480" r:id="rId36"/>
    <p:sldId id="359" r:id="rId37"/>
    <p:sldId id="419" r:id="rId38"/>
    <p:sldId id="1175" r:id="rId39"/>
    <p:sldId id="918" r:id="rId40"/>
  </p:sldIdLst>
  <p:sldSz cx="9144000" cy="6858000" type="screen4x3"/>
  <p:notesSz cx="666591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31" autoAdjust="0"/>
    <p:restoredTop sz="90115" autoAdjust="0"/>
  </p:normalViewPr>
  <p:slideViewPr>
    <p:cSldViewPr>
      <p:cViewPr varScale="1">
        <p:scale>
          <a:sx n="103" d="100"/>
          <a:sy n="103" d="100"/>
        </p:scale>
        <p:origin x="145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1C903-7CCB-4A89-A29A-E16D4A2E3D4B}" type="doc">
      <dgm:prSet loTypeId="urn:microsoft.com/office/officeart/2005/8/layout/venn2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1EBD6B97-E4F0-4EA6-AF50-80BE1648646A}">
      <dgm:prSet phldrT="[Szöveg]" custT="1"/>
      <dgm:spPr/>
      <dgm:t>
        <a:bodyPr/>
        <a:lstStyle/>
        <a:p>
          <a:r>
            <a:rPr lang="hu-HU" sz="1800" dirty="0"/>
            <a:t> </a:t>
          </a:r>
          <a:r>
            <a:rPr lang="hu-HU" sz="1800" dirty="0" err="1"/>
            <a:t>KormányhivatalSZGYF</a:t>
          </a:r>
          <a:r>
            <a:rPr lang="hu-HU" sz="1800" dirty="0"/>
            <a:t>, BM, NSZI, Szakhatóságok  stb.</a:t>
          </a:r>
        </a:p>
      </dgm:t>
    </dgm:pt>
    <dgm:pt modelId="{F7505B99-EE09-4FEC-98BE-58AC629AB92E}" type="parTrans" cxnId="{FF1597F4-58DB-4482-858A-0C9ECD7C4483}">
      <dgm:prSet/>
      <dgm:spPr/>
      <dgm:t>
        <a:bodyPr/>
        <a:lstStyle/>
        <a:p>
          <a:endParaRPr lang="hu-HU"/>
        </a:p>
      </dgm:t>
    </dgm:pt>
    <dgm:pt modelId="{5F6DB8E8-B352-4B4D-B65D-208BEFAB3517}" type="sibTrans" cxnId="{FF1597F4-58DB-4482-858A-0C9ECD7C4483}">
      <dgm:prSet/>
      <dgm:spPr/>
      <dgm:t>
        <a:bodyPr/>
        <a:lstStyle/>
        <a:p>
          <a:endParaRPr lang="hu-HU"/>
        </a:p>
      </dgm:t>
    </dgm:pt>
    <dgm:pt modelId="{496ABF1E-C777-408C-9392-8F5E6902F523}">
      <dgm:prSet phldrT="[Szöveg]" custT="1"/>
      <dgm:spPr/>
      <dgm:t>
        <a:bodyPr/>
        <a:lstStyle/>
        <a:p>
          <a:r>
            <a:rPr lang="hu-HU" sz="1600" dirty="0"/>
            <a:t>Egészségügy, foglalkoztatás, oktatás, szabadidő</a:t>
          </a:r>
        </a:p>
      </dgm:t>
    </dgm:pt>
    <dgm:pt modelId="{C0E72FC6-BA47-439C-BA71-B6E5084099C7}" type="parTrans" cxnId="{B30B74C5-CD79-4B65-BAE8-4BEAF1489278}">
      <dgm:prSet/>
      <dgm:spPr/>
      <dgm:t>
        <a:bodyPr/>
        <a:lstStyle/>
        <a:p>
          <a:endParaRPr lang="hu-HU"/>
        </a:p>
      </dgm:t>
    </dgm:pt>
    <dgm:pt modelId="{9F92ECFA-C5D8-4B55-9BD7-77F335F78D02}" type="sibTrans" cxnId="{B30B74C5-CD79-4B65-BAE8-4BEAF1489278}">
      <dgm:prSet/>
      <dgm:spPr/>
      <dgm:t>
        <a:bodyPr/>
        <a:lstStyle/>
        <a:p>
          <a:endParaRPr lang="hu-HU"/>
        </a:p>
      </dgm:t>
    </dgm:pt>
    <dgm:pt modelId="{11ED31E0-3AE0-4A84-8F7A-56E98FD4BE9F}">
      <dgm:prSet phldrT="[Szöveg]" custT="1"/>
      <dgm:spPr/>
      <dgm:t>
        <a:bodyPr/>
        <a:lstStyle/>
        <a:p>
          <a:endParaRPr lang="hu-HU" sz="1200" dirty="0"/>
        </a:p>
        <a:p>
          <a:endParaRPr lang="hu-HU" sz="1800" dirty="0"/>
        </a:p>
        <a:p>
          <a:r>
            <a:rPr lang="hu-HU" sz="1800" dirty="0"/>
            <a:t>A TL </a:t>
          </a:r>
          <a:r>
            <a:rPr lang="hu-HU" sz="1800" b="0" dirty="0"/>
            <a:t>kilenc szolgáltatási eleme (étkezés, gondozás, szállítás etc.)</a:t>
          </a:r>
        </a:p>
        <a:p>
          <a:r>
            <a:rPr lang="hu-HU" sz="1800" b="1" dirty="0"/>
            <a:t> </a:t>
          </a:r>
          <a:endParaRPr lang="hu-HU" sz="1800" dirty="0"/>
        </a:p>
      </dgm:t>
    </dgm:pt>
    <dgm:pt modelId="{363AD390-86AD-4D81-A332-07B8BDE47D02}" type="parTrans" cxnId="{4FFB6F8C-9C11-4B30-AD81-CB2B8DC82D19}">
      <dgm:prSet/>
      <dgm:spPr/>
      <dgm:t>
        <a:bodyPr/>
        <a:lstStyle/>
        <a:p>
          <a:endParaRPr lang="hu-HU"/>
        </a:p>
      </dgm:t>
    </dgm:pt>
    <dgm:pt modelId="{C3968863-5041-415D-B20E-C030BD49ACF8}" type="sibTrans" cxnId="{4FFB6F8C-9C11-4B30-AD81-CB2B8DC82D19}">
      <dgm:prSet/>
      <dgm:spPr/>
      <dgm:t>
        <a:bodyPr/>
        <a:lstStyle/>
        <a:p>
          <a:endParaRPr lang="hu-HU"/>
        </a:p>
      </dgm:t>
    </dgm:pt>
    <dgm:pt modelId="{39723179-4C4F-4560-96B9-1014DA0A7938}">
      <dgm:prSet phldrT="[Szöveg]" custT="1"/>
      <dgm:spPr/>
      <dgm:t>
        <a:bodyPr/>
        <a:lstStyle/>
        <a:p>
          <a:endParaRPr lang="hu-HU" sz="1600" dirty="0"/>
        </a:p>
        <a:p>
          <a:r>
            <a:rPr lang="hu-HU" sz="1200" dirty="0"/>
            <a:t> </a:t>
          </a:r>
          <a:r>
            <a:rPr lang="hu-HU" sz="1800" dirty="0"/>
            <a:t>lakhatás</a:t>
          </a:r>
        </a:p>
        <a:p>
          <a:r>
            <a:rPr lang="hu-HU" sz="1800" dirty="0"/>
            <a:t>esetvitel</a:t>
          </a:r>
        </a:p>
        <a:p>
          <a:r>
            <a:rPr lang="hu-HU" sz="1800" dirty="0"/>
            <a:t> hozzáférést segítő szolgáltatás </a:t>
          </a:r>
        </a:p>
        <a:p>
          <a:endParaRPr lang="hu-HU" sz="1600" dirty="0"/>
        </a:p>
      </dgm:t>
    </dgm:pt>
    <dgm:pt modelId="{10753657-E089-4AC9-871B-E0F45561CC90}" type="parTrans" cxnId="{4D95519A-89BE-4AA4-9FA5-04F8D1D65BE0}">
      <dgm:prSet/>
      <dgm:spPr/>
      <dgm:t>
        <a:bodyPr/>
        <a:lstStyle/>
        <a:p>
          <a:endParaRPr lang="hu-HU"/>
        </a:p>
      </dgm:t>
    </dgm:pt>
    <dgm:pt modelId="{463D9BA5-2640-4237-91A5-827E23D87774}" type="sibTrans" cxnId="{4D95519A-89BE-4AA4-9FA5-04F8D1D65BE0}">
      <dgm:prSet/>
      <dgm:spPr/>
      <dgm:t>
        <a:bodyPr/>
        <a:lstStyle/>
        <a:p>
          <a:endParaRPr lang="hu-HU"/>
        </a:p>
      </dgm:t>
    </dgm:pt>
    <dgm:pt modelId="{2AE0D79D-D67E-46A9-A227-240413FEDF02}" type="pres">
      <dgm:prSet presAssocID="{D8C1C903-7CCB-4A89-A29A-E16D4A2E3D4B}" presName="Name0" presStyleCnt="0">
        <dgm:presLayoutVars>
          <dgm:chMax val="7"/>
          <dgm:resizeHandles val="exact"/>
        </dgm:presLayoutVars>
      </dgm:prSet>
      <dgm:spPr/>
    </dgm:pt>
    <dgm:pt modelId="{16F73AE2-543C-41B6-BCFE-67671D40363E}" type="pres">
      <dgm:prSet presAssocID="{D8C1C903-7CCB-4A89-A29A-E16D4A2E3D4B}" presName="comp1" presStyleCnt="0"/>
      <dgm:spPr/>
    </dgm:pt>
    <dgm:pt modelId="{345DA989-8819-48E6-A8A2-C6C4320F3194}" type="pres">
      <dgm:prSet presAssocID="{D8C1C903-7CCB-4A89-A29A-E16D4A2E3D4B}" presName="circle1" presStyleLbl="node1" presStyleIdx="0" presStyleCnt="4" custScaleX="99804"/>
      <dgm:spPr/>
    </dgm:pt>
    <dgm:pt modelId="{83B88A59-14E3-4003-A5E2-DEF831538CBE}" type="pres">
      <dgm:prSet presAssocID="{D8C1C903-7CCB-4A89-A29A-E16D4A2E3D4B}" presName="c1text" presStyleLbl="node1" presStyleIdx="0" presStyleCnt="4">
        <dgm:presLayoutVars>
          <dgm:bulletEnabled val="1"/>
        </dgm:presLayoutVars>
      </dgm:prSet>
      <dgm:spPr/>
    </dgm:pt>
    <dgm:pt modelId="{96DCF22D-F909-4DEE-8F73-25B170033A0F}" type="pres">
      <dgm:prSet presAssocID="{D8C1C903-7CCB-4A89-A29A-E16D4A2E3D4B}" presName="comp2" presStyleCnt="0"/>
      <dgm:spPr/>
    </dgm:pt>
    <dgm:pt modelId="{58F3268C-6C26-46F9-BB94-DBE68FC0E10D}" type="pres">
      <dgm:prSet presAssocID="{D8C1C903-7CCB-4A89-A29A-E16D4A2E3D4B}" presName="circle2" presStyleLbl="node1" presStyleIdx="1" presStyleCnt="4" custLinFactNeighborX="-972" custLinFactNeighborY="0"/>
      <dgm:spPr/>
    </dgm:pt>
    <dgm:pt modelId="{BB80CF23-DBA2-4016-8586-1A84146C50AE}" type="pres">
      <dgm:prSet presAssocID="{D8C1C903-7CCB-4A89-A29A-E16D4A2E3D4B}" presName="c2text" presStyleLbl="node1" presStyleIdx="1" presStyleCnt="4">
        <dgm:presLayoutVars>
          <dgm:bulletEnabled val="1"/>
        </dgm:presLayoutVars>
      </dgm:prSet>
      <dgm:spPr/>
    </dgm:pt>
    <dgm:pt modelId="{7B6D141A-FE5E-403D-940E-3D64C9124353}" type="pres">
      <dgm:prSet presAssocID="{D8C1C903-7CCB-4A89-A29A-E16D4A2E3D4B}" presName="comp3" presStyleCnt="0"/>
      <dgm:spPr/>
    </dgm:pt>
    <dgm:pt modelId="{87EF44FC-38A8-4A91-8904-06B6BA87F9B7}" type="pres">
      <dgm:prSet presAssocID="{D8C1C903-7CCB-4A89-A29A-E16D4A2E3D4B}" presName="circle3" presStyleLbl="node1" presStyleIdx="2" presStyleCnt="4" custLinFactNeighborX="-123" custLinFactNeighborY="-1228"/>
      <dgm:spPr/>
    </dgm:pt>
    <dgm:pt modelId="{DA346D07-D454-4C43-B9CC-4A2CB004B23C}" type="pres">
      <dgm:prSet presAssocID="{D8C1C903-7CCB-4A89-A29A-E16D4A2E3D4B}" presName="c3text" presStyleLbl="node1" presStyleIdx="2" presStyleCnt="4">
        <dgm:presLayoutVars>
          <dgm:bulletEnabled val="1"/>
        </dgm:presLayoutVars>
      </dgm:prSet>
      <dgm:spPr/>
    </dgm:pt>
    <dgm:pt modelId="{2607FB94-20D0-4BE6-8E5D-CA85984C1A8B}" type="pres">
      <dgm:prSet presAssocID="{D8C1C903-7CCB-4A89-A29A-E16D4A2E3D4B}" presName="comp4" presStyleCnt="0"/>
      <dgm:spPr/>
    </dgm:pt>
    <dgm:pt modelId="{7762C330-5AF0-42A4-96AA-1BADF346CF88}" type="pres">
      <dgm:prSet presAssocID="{D8C1C903-7CCB-4A89-A29A-E16D4A2E3D4B}" presName="circle4" presStyleLbl="node1" presStyleIdx="3" presStyleCnt="4" custScaleX="83333" custScaleY="79558" custLinFactNeighborX="2302" custLinFactNeighborY="-1381"/>
      <dgm:spPr/>
    </dgm:pt>
    <dgm:pt modelId="{0015695B-3B71-45F9-9965-3AA3062CBEF3}" type="pres">
      <dgm:prSet presAssocID="{D8C1C903-7CCB-4A89-A29A-E16D4A2E3D4B}" presName="c4text" presStyleLbl="node1" presStyleIdx="3" presStyleCnt="4">
        <dgm:presLayoutVars>
          <dgm:bulletEnabled val="1"/>
        </dgm:presLayoutVars>
      </dgm:prSet>
      <dgm:spPr/>
    </dgm:pt>
  </dgm:ptLst>
  <dgm:cxnLst>
    <dgm:cxn modelId="{3D59FC33-6609-4432-84E6-E4A7A97C22F8}" type="presOf" srcId="{1EBD6B97-E4F0-4EA6-AF50-80BE1648646A}" destId="{83B88A59-14E3-4003-A5E2-DEF831538CBE}" srcOrd="1" destOrd="0" presId="urn:microsoft.com/office/officeart/2005/8/layout/venn2"/>
    <dgm:cxn modelId="{CE75A134-E9DF-4929-91D0-C2B7FEB65DAF}" type="presOf" srcId="{496ABF1E-C777-408C-9392-8F5E6902F523}" destId="{BB80CF23-DBA2-4016-8586-1A84146C50AE}" srcOrd="1" destOrd="0" presId="urn:microsoft.com/office/officeart/2005/8/layout/venn2"/>
    <dgm:cxn modelId="{17308538-EFAB-4D23-B4A7-6CA02DBE35CF}" type="presOf" srcId="{39723179-4C4F-4560-96B9-1014DA0A7938}" destId="{0015695B-3B71-45F9-9965-3AA3062CBEF3}" srcOrd="1" destOrd="0" presId="urn:microsoft.com/office/officeart/2005/8/layout/venn2"/>
    <dgm:cxn modelId="{E2AE2746-8CE6-48F4-ADED-0527BA9C6C37}" type="presOf" srcId="{D8C1C903-7CCB-4A89-A29A-E16D4A2E3D4B}" destId="{2AE0D79D-D67E-46A9-A227-240413FEDF02}" srcOrd="0" destOrd="0" presId="urn:microsoft.com/office/officeart/2005/8/layout/venn2"/>
    <dgm:cxn modelId="{C332284B-1FDF-43AD-BF09-09104F25DCB3}" type="presOf" srcId="{11ED31E0-3AE0-4A84-8F7A-56E98FD4BE9F}" destId="{DA346D07-D454-4C43-B9CC-4A2CB004B23C}" srcOrd="1" destOrd="0" presId="urn:microsoft.com/office/officeart/2005/8/layout/venn2"/>
    <dgm:cxn modelId="{4FFB6F8C-9C11-4B30-AD81-CB2B8DC82D19}" srcId="{D8C1C903-7CCB-4A89-A29A-E16D4A2E3D4B}" destId="{11ED31E0-3AE0-4A84-8F7A-56E98FD4BE9F}" srcOrd="2" destOrd="0" parTransId="{363AD390-86AD-4D81-A332-07B8BDE47D02}" sibTransId="{C3968863-5041-415D-B20E-C030BD49ACF8}"/>
    <dgm:cxn modelId="{4D95519A-89BE-4AA4-9FA5-04F8D1D65BE0}" srcId="{D8C1C903-7CCB-4A89-A29A-E16D4A2E3D4B}" destId="{39723179-4C4F-4560-96B9-1014DA0A7938}" srcOrd="3" destOrd="0" parTransId="{10753657-E089-4AC9-871B-E0F45561CC90}" sibTransId="{463D9BA5-2640-4237-91A5-827E23D87774}"/>
    <dgm:cxn modelId="{AF1C3ABB-6DFA-4905-926D-F0F14B0BD93E}" type="presOf" srcId="{11ED31E0-3AE0-4A84-8F7A-56E98FD4BE9F}" destId="{87EF44FC-38A8-4A91-8904-06B6BA87F9B7}" srcOrd="0" destOrd="0" presId="urn:microsoft.com/office/officeart/2005/8/layout/venn2"/>
    <dgm:cxn modelId="{766A7CBC-67DF-499D-AABA-5BF4D86875F1}" type="presOf" srcId="{496ABF1E-C777-408C-9392-8F5E6902F523}" destId="{58F3268C-6C26-46F9-BB94-DBE68FC0E10D}" srcOrd="0" destOrd="0" presId="urn:microsoft.com/office/officeart/2005/8/layout/venn2"/>
    <dgm:cxn modelId="{2001DFBD-9AC6-430E-B875-092216BBAC7B}" type="presOf" srcId="{1EBD6B97-E4F0-4EA6-AF50-80BE1648646A}" destId="{345DA989-8819-48E6-A8A2-C6C4320F3194}" srcOrd="0" destOrd="0" presId="urn:microsoft.com/office/officeart/2005/8/layout/venn2"/>
    <dgm:cxn modelId="{B30B74C5-CD79-4B65-BAE8-4BEAF1489278}" srcId="{D8C1C903-7CCB-4A89-A29A-E16D4A2E3D4B}" destId="{496ABF1E-C777-408C-9392-8F5E6902F523}" srcOrd="1" destOrd="0" parTransId="{C0E72FC6-BA47-439C-BA71-B6E5084099C7}" sibTransId="{9F92ECFA-C5D8-4B55-9BD7-77F335F78D02}"/>
    <dgm:cxn modelId="{1DF097E5-4F4B-4F40-B5D8-2514EB07E3CE}" type="presOf" srcId="{39723179-4C4F-4560-96B9-1014DA0A7938}" destId="{7762C330-5AF0-42A4-96AA-1BADF346CF88}" srcOrd="0" destOrd="0" presId="urn:microsoft.com/office/officeart/2005/8/layout/venn2"/>
    <dgm:cxn modelId="{FF1597F4-58DB-4482-858A-0C9ECD7C4483}" srcId="{D8C1C903-7CCB-4A89-A29A-E16D4A2E3D4B}" destId="{1EBD6B97-E4F0-4EA6-AF50-80BE1648646A}" srcOrd="0" destOrd="0" parTransId="{F7505B99-EE09-4FEC-98BE-58AC629AB92E}" sibTransId="{5F6DB8E8-B352-4B4D-B65D-208BEFAB3517}"/>
    <dgm:cxn modelId="{3D99912D-4FFC-409F-A323-CBD9D332A688}" type="presParOf" srcId="{2AE0D79D-D67E-46A9-A227-240413FEDF02}" destId="{16F73AE2-543C-41B6-BCFE-67671D40363E}" srcOrd="0" destOrd="0" presId="urn:microsoft.com/office/officeart/2005/8/layout/venn2"/>
    <dgm:cxn modelId="{27A52127-552F-4949-A06E-AE89A549073D}" type="presParOf" srcId="{16F73AE2-543C-41B6-BCFE-67671D40363E}" destId="{345DA989-8819-48E6-A8A2-C6C4320F3194}" srcOrd="0" destOrd="0" presId="urn:microsoft.com/office/officeart/2005/8/layout/venn2"/>
    <dgm:cxn modelId="{19B44545-6649-487E-B7B5-5174F2B6C37C}" type="presParOf" srcId="{16F73AE2-543C-41B6-BCFE-67671D40363E}" destId="{83B88A59-14E3-4003-A5E2-DEF831538CBE}" srcOrd="1" destOrd="0" presId="urn:microsoft.com/office/officeart/2005/8/layout/venn2"/>
    <dgm:cxn modelId="{D1A4120F-3337-4B25-9E40-F2B466994B96}" type="presParOf" srcId="{2AE0D79D-D67E-46A9-A227-240413FEDF02}" destId="{96DCF22D-F909-4DEE-8F73-25B170033A0F}" srcOrd="1" destOrd="0" presId="urn:microsoft.com/office/officeart/2005/8/layout/venn2"/>
    <dgm:cxn modelId="{FFB5278F-3B6E-4AF3-AA59-C81C3F3A0D29}" type="presParOf" srcId="{96DCF22D-F909-4DEE-8F73-25B170033A0F}" destId="{58F3268C-6C26-46F9-BB94-DBE68FC0E10D}" srcOrd="0" destOrd="0" presId="urn:microsoft.com/office/officeart/2005/8/layout/venn2"/>
    <dgm:cxn modelId="{784BBC45-5B6D-4FBF-9208-D1259CD915C5}" type="presParOf" srcId="{96DCF22D-F909-4DEE-8F73-25B170033A0F}" destId="{BB80CF23-DBA2-4016-8586-1A84146C50AE}" srcOrd="1" destOrd="0" presId="urn:microsoft.com/office/officeart/2005/8/layout/venn2"/>
    <dgm:cxn modelId="{233609E3-324A-4859-9339-B5C594E0242B}" type="presParOf" srcId="{2AE0D79D-D67E-46A9-A227-240413FEDF02}" destId="{7B6D141A-FE5E-403D-940E-3D64C9124353}" srcOrd="2" destOrd="0" presId="urn:microsoft.com/office/officeart/2005/8/layout/venn2"/>
    <dgm:cxn modelId="{88166FF1-E93F-496D-9C57-C5A1BE7A3B1E}" type="presParOf" srcId="{7B6D141A-FE5E-403D-940E-3D64C9124353}" destId="{87EF44FC-38A8-4A91-8904-06B6BA87F9B7}" srcOrd="0" destOrd="0" presId="urn:microsoft.com/office/officeart/2005/8/layout/venn2"/>
    <dgm:cxn modelId="{250F67C5-F6E9-4A2B-A6E5-61FAE61058C9}" type="presParOf" srcId="{7B6D141A-FE5E-403D-940E-3D64C9124353}" destId="{DA346D07-D454-4C43-B9CC-4A2CB004B23C}" srcOrd="1" destOrd="0" presId="urn:microsoft.com/office/officeart/2005/8/layout/venn2"/>
    <dgm:cxn modelId="{83CD5F03-AC60-454E-96BD-17D89A4E6DFD}" type="presParOf" srcId="{2AE0D79D-D67E-46A9-A227-240413FEDF02}" destId="{2607FB94-20D0-4BE6-8E5D-CA85984C1A8B}" srcOrd="3" destOrd="0" presId="urn:microsoft.com/office/officeart/2005/8/layout/venn2"/>
    <dgm:cxn modelId="{2F793E6C-1192-488D-AC93-A23A6881EE1B}" type="presParOf" srcId="{2607FB94-20D0-4BE6-8E5D-CA85984C1A8B}" destId="{7762C330-5AF0-42A4-96AA-1BADF346CF88}" srcOrd="0" destOrd="0" presId="urn:microsoft.com/office/officeart/2005/8/layout/venn2"/>
    <dgm:cxn modelId="{4275693D-BB53-461C-92F3-E19B3374C04B}" type="presParOf" srcId="{2607FB94-20D0-4BE6-8E5D-CA85984C1A8B}" destId="{0015695B-3B71-45F9-9965-3AA3062CBEF3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DA989-8819-48E6-A8A2-C6C4320F3194}">
      <dsp:nvSpPr>
        <dsp:cNvPr id="0" name=""/>
        <dsp:cNvSpPr/>
      </dsp:nvSpPr>
      <dsp:spPr>
        <a:xfrm>
          <a:off x="1439870" y="0"/>
          <a:ext cx="6372779" cy="638529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 </a:t>
          </a:r>
          <a:r>
            <a:rPr lang="hu-HU" sz="1800" kern="1200" dirty="0" err="1"/>
            <a:t>KormányhivatalSZGYF</a:t>
          </a:r>
          <a:r>
            <a:rPr lang="hu-HU" sz="1800" kern="1200" dirty="0"/>
            <a:t>, BM, NSZI, Szakhatóságok  stb.</a:t>
          </a:r>
        </a:p>
      </dsp:txBody>
      <dsp:txXfrm>
        <a:off x="3735345" y="319264"/>
        <a:ext cx="1781829" cy="957794"/>
      </dsp:txXfrm>
    </dsp:sp>
    <dsp:sp modelId="{58F3268C-6C26-46F9-BB94-DBE68FC0E10D}">
      <dsp:nvSpPr>
        <dsp:cNvPr id="0" name=""/>
        <dsp:cNvSpPr/>
      </dsp:nvSpPr>
      <dsp:spPr>
        <a:xfrm>
          <a:off x="2022489" y="1277058"/>
          <a:ext cx="5108236" cy="5108236"/>
        </a:xfrm>
        <a:prstGeom prst="ellipse">
          <a:avLst/>
        </a:prstGeom>
        <a:solidFill>
          <a:schemeClr val="accent3">
            <a:hueOff val="142856"/>
            <a:satOff val="-16031"/>
            <a:lumOff val="274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Egészségügy, foglalkoztatás, oktatás, szabadidő</a:t>
          </a:r>
        </a:p>
      </dsp:txBody>
      <dsp:txXfrm>
        <a:off x="3683943" y="1583553"/>
        <a:ext cx="1785328" cy="919482"/>
      </dsp:txXfrm>
    </dsp:sp>
    <dsp:sp modelId="{87EF44FC-38A8-4A91-8904-06B6BA87F9B7}">
      <dsp:nvSpPr>
        <dsp:cNvPr id="0" name=""/>
        <dsp:cNvSpPr/>
      </dsp:nvSpPr>
      <dsp:spPr>
        <a:xfrm>
          <a:off x="2705959" y="2507071"/>
          <a:ext cx="3831177" cy="3831177"/>
        </a:xfrm>
        <a:prstGeom prst="ellipse">
          <a:avLst/>
        </a:prstGeom>
        <a:solidFill>
          <a:schemeClr val="accent3">
            <a:hueOff val="285712"/>
            <a:satOff val="-32061"/>
            <a:lumOff val="5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A TL </a:t>
          </a:r>
          <a:r>
            <a:rPr lang="hu-HU" sz="1800" b="0" kern="1200" dirty="0"/>
            <a:t>kilenc szolgáltatási eleme (étkezés, gondozás, szállítás etc.)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/>
            <a:t> </a:t>
          </a:r>
          <a:endParaRPr lang="hu-HU" sz="1800" kern="1200" dirty="0"/>
        </a:p>
      </dsp:txBody>
      <dsp:txXfrm>
        <a:off x="3728883" y="2794409"/>
        <a:ext cx="1785328" cy="862014"/>
      </dsp:txXfrm>
    </dsp:sp>
    <dsp:sp modelId="{7762C330-5AF0-42A4-96AA-1BADF346CF88}">
      <dsp:nvSpPr>
        <dsp:cNvPr id="0" name=""/>
        <dsp:cNvSpPr/>
      </dsp:nvSpPr>
      <dsp:spPr>
        <a:xfrm>
          <a:off x="3620844" y="4056961"/>
          <a:ext cx="2128423" cy="2032005"/>
        </a:xfrm>
        <a:prstGeom prst="ellipse">
          <a:avLst/>
        </a:prstGeom>
        <a:solidFill>
          <a:schemeClr val="accent3">
            <a:hueOff val="428568"/>
            <a:satOff val="-48092"/>
            <a:lumOff val="8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200" kern="1200" dirty="0"/>
            <a:t> </a:t>
          </a:r>
          <a:r>
            <a:rPr lang="hu-HU" sz="1800" kern="1200" dirty="0"/>
            <a:t>lakhatás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esetvitel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 hozzáférést segítő szolgáltatás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600" kern="1200" dirty="0"/>
        </a:p>
      </dsp:txBody>
      <dsp:txXfrm>
        <a:off x="3932544" y="4564962"/>
        <a:ext cx="1505022" cy="1016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92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/>
              </a:defRPr>
            </a:lvl1pPr>
          </a:lstStyle>
          <a:p>
            <a:pPr>
              <a:defRPr/>
            </a:pPr>
            <a:fld id="{367D1F24-49A7-4BCA-9B97-A2FB570C4F7D}" type="datetimeFigureOut">
              <a:rPr lang="hu-HU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363"/>
            <a:ext cx="28892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377363"/>
            <a:ext cx="28892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/>
              </a:defRPr>
            </a:lvl1pPr>
          </a:lstStyle>
          <a:p>
            <a:pPr>
              <a:defRPr/>
            </a:pPr>
            <a:fld id="{B110B93A-1ECC-42C9-AED0-0334540F9F3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870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775075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B5EFF6-38A1-4E09-B941-61B657B1B340}" type="datetimeFigureOut">
              <a:rPr lang="hu-HU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39775"/>
            <a:ext cx="4938713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66750" y="4689475"/>
            <a:ext cx="5332413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/>
              <a:t>Mintaszöveg szerkesztése</a:t>
            </a:r>
          </a:p>
          <a:p>
            <a:pPr lvl="1"/>
            <a:r>
              <a:rPr lang="hu-HU" noProof="0"/>
              <a:t>Második szint</a:t>
            </a:r>
          </a:p>
          <a:p>
            <a:pPr lvl="2"/>
            <a:r>
              <a:rPr lang="hu-HU" noProof="0"/>
              <a:t>Harmadik szint</a:t>
            </a:r>
          </a:p>
          <a:p>
            <a:pPr lvl="3"/>
            <a:r>
              <a:rPr lang="hu-HU" noProof="0"/>
              <a:t>Negyedik szint</a:t>
            </a:r>
          </a:p>
          <a:p>
            <a:pPr lvl="4"/>
            <a:r>
              <a:rPr lang="hu-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775075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5B10C1D-B7EF-447D-B2E8-068038414F9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82545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44BEA-F20F-524C-B068-780C01AB5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iakép helye 1">
            <a:extLst>
              <a:ext uri="{FF2B5EF4-FFF2-40B4-BE49-F238E27FC236}">
                <a16:creationId xmlns:a16="http://schemas.microsoft.com/office/drawing/2014/main" id="{BC8E64A9-028D-A7D2-27C5-56CAE8FFEC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Jegyzetek helye 2">
            <a:extLst>
              <a:ext uri="{FF2B5EF4-FFF2-40B4-BE49-F238E27FC236}">
                <a16:creationId xmlns:a16="http://schemas.microsoft.com/office/drawing/2014/main" id="{3E0871D0-7C8F-CE0F-9C36-44C58A78EFA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A427FA2-40E3-9BE2-FF1F-3734F16DF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B57734-C72E-4A51-9CE6-3A66DF6EC4D2}" type="slidenum">
              <a:rPr lang="hu-HU" smtClean="0"/>
              <a:pPr>
                <a:defRPr/>
              </a:pPr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92656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6688C2-2699-4B71-9741-7B2D4ECF003E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AF63C1-2CF7-4B90-962A-9A9359201544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8967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14DFA-870A-4C15-A959-AE0B5DCB3B24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D501DC-5A27-4F1B-B855-760E48797EEA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0006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EF5215-B84C-46E4-ABC1-87C7092CA208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7B49A4-F66D-4BB9-ABF8-EB32E389C91B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1438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platzhalter 13"/>
          <p:cNvSpPr>
            <a:spLocks noGrp="1"/>
          </p:cNvSpPr>
          <p:nvPr>
            <p:ph type="body" sz="quarter" idx="14"/>
            <p:custDataLst>
              <p:tags r:id="rId1"/>
            </p:custDataLst>
          </p:nvPr>
        </p:nvSpPr>
        <p:spPr>
          <a:xfrm>
            <a:off x="211016" y="1387475"/>
            <a:ext cx="8721969" cy="182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211016" y="5729079"/>
            <a:ext cx="8721969" cy="579646"/>
          </a:xfr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b">
            <a:noAutofit/>
          </a:bodyPr>
          <a:lstStyle>
            <a:lvl1pPr algn="l" defTabSz="857250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tabLst>
                <a:tab pos="438150" algn="r"/>
                <a:tab pos="476250" algn="l"/>
              </a:tabLst>
              <a:defRPr lang="de-DE" sz="1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0" indent="1588" algn="l" defTabSz="857250" rtl="0" eaLnBrk="0" fontAlgn="base" hangingPunct="0">
              <a:lnSpc>
                <a:spcPct val="90000"/>
              </a:lnSpc>
              <a:spcBef>
                <a:spcPts val="24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>
                <a:tab pos="438150" algn="r"/>
                <a:tab pos="476250" algn="l"/>
              </a:tabLst>
              <a:defRPr lang="de-DE" sz="1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algn="l" defTabSz="857250" rtl="0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tabLst>
                <a:tab pos="438150" algn="r"/>
                <a:tab pos="476250" algn="l"/>
              </a:tabLst>
              <a:defRPr lang="de-DE" sz="1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algn="l" defTabSz="857250" rtl="0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tabLst>
                <a:tab pos="438150" algn="r"/>
                <a:tab pos="476250" algn="l"/>
              </a:tabLst>
              <a:defRPr lang="de-DE" sz="10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algn="l" defTabSz="857250" rtl="0" eaLnBrk="0" fontAlgn="base" hangingPunct="0">
              <a:lnSpc>
                <a:spcPct val="90000"/>
              </a:lnSpc>
              <a:spcAft>
                <a:spcPct val="0"/>
              </a:spcAft>
              <a:buClr>
                <a:schemeClr val="accent1"/>
              </a:buClr>
              <a:buSzPct val="80000"/>
              <a:buFont typeface="Wingdings" pitchFamily="2" charset="2"/>
              <a:tabLst>
                <a:tab pos="438150" algn="r"/>
                <a:tab pos="476250" algn="l"/>
              </a:tabLst>
              <a:defRPr lang="de-DE" sz="10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/>
              <a:t>		Anmerkung</a:t>
            </a:r>
          </a:p>
          <a:p>
            <a:pPr lvl="0"/>
            <a:r>
              <a:rPr lang="de-DE" dirty="0"/>
              <a:t>	*	Fußnote 1</a:t>
            </a:r>
          </a:p>
          <a:p>
            <a:pPr lvl="0"/>
            <a:r>
              <a:rPr lang="de-DE" dirty="0"/>
              <a:t>	**	Fußnote 2</a:t>
            </a:r>
          </a:p>
          <a:p>
            <a:pPr lvl="1"/>
            <a:r>
              <a:rPr lang="de-DE" dirty="0"/>
              <a:t>	Quelle:	Quellenangabe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0"/>
            <p:custDataLst>
              <p:tags r:id="rId4"/>
            </p:custDataLst>
          </p:nvPr>
        </p:nvSpPr>
        <p:spPr>
          <a:xfrm>
            <a:off x="597877" y="6624638"/>
            <a:ext cx="5170054" cy="1538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1"/>
            <p:custDataLst>
              <p:tags r:id="rId5"/>
            </p:custDataLst>
          </p:nvPr>
        </p:nvSpPr>
        <p:spPr>
          <a:xfrm>
            <a:off x="206620" y="6624638"/>
            <a:ext cx="244150" cy="15388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8A702-67EE-4A9A-A2D6-4658F9491A81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212481" y="230400"/>
            <a:ext cx="7785002" cy="215444"/>
          </a:xfrm>
        </p:spPr>
        <p:txBody>
          <a:bodyPr/>
          <a:lstStyle>
            <a:lvl1pPr>
              <a:defRPr sz="1400" baseline="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2. Folientitel/Topic title</a:t>
            </a:r>
          </a:p>
        </p:txBody>
      </p:sp>
    </p:spTree>
    <p:extLst>
      <p:ext uri="{BB962C8B-B14F-4D97-AF65-F5344CB8AC3E}">
        <p14:creationId xmlns:p14="http://schemas.microsoft.com/office/powerpoint/2010/main" val="2473677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82B231-D18B-4664-A6AF-F4785A19AA6D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76B290-477A-49BA-BEE5-CF093A502357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271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2F99E-99DD-4B92-AC8A-BBA0059CC982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852D2B-B8BF-4507-B66E-4D545841BD3E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8952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7B04A2-F3EA-4348-8E03-09336B500DC6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7BD99D-1D27-43F5-B3B5-6C4BB853E5BE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189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17F713-1E45-41C3-AF5C-BB31CF9D6A85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FE664B-F77A-4A03-8320-0696E429C280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3387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3F7FF8-39FE-4FDF-8801-3A087C073B56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04C2A6-2079-4FAE-B3DB-5057846DFBB9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9169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647E9D-2B3F-4B5C-8B03-AD4EEBE9BD9C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10CBA5-A881-49DB-A7BC-0E425A5EA908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42784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2D2405-35C9-4152-B355-98FF7ACE26B2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7BDB93-1B2D-45BF-9654-AD0587293029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7807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292821-9F8D-4E89-A5E1-C5AE8EF46F23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E2F8AB-E5EF-4263-BACD-546AF094FB0C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807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B1DCED-70F6-41F6-B61F-B6F38B108D68}" type="datetimeFigureOut">
              <a:rPr lang="hu-HU" smtClean="0"/>
              <a:pPr>
                <a:defRPr/>
              </a:pPr>
              <a:t>2025. 12. 05.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170BBE-BEF4-4F93-95DE-78436168992D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803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tatinfo.ksh.hu/Statinfo/haViewer.jsp" TargetMode="Externa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njt.hu/jogszabaly/2013-489-20-22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et.jogtar.hu/jogszabaly?docid=a1300369.kor#lbj94id9c35" TargetMode="External"/><Relationship Id="rId2" Type="http://schemas.openxmlformats.org/officeDocument/2006/relationships/hyperlink" Target="https://net.jogtar.hu/jogszabaly?docid=a1300369.kor#lbj93id9c35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z.hu/ontesztek" TargetMode="External"/><Relationship Id="rId2" Type="http://schemas.openxmlformats.org/officeDocument/2006/relationships/hyperlink" Target="https://www.asz.hu/dokumentumok/Onteszt_koznev_es_szoc_humanszolg.xls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jbh.hu/en/kezdolap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officeapps.live.com/op/view.aspx?src=https%3A%2F%2Fwww.allamkincstar.gov.hu%2Fpfile%2Ffile%3Fpath%3D%2Fonkormanyzatok%2Fonkormanyzati-tamogatasok%2Ffelulvizsgalati-tevekenyseg%2FFelulvizsgalati_tevekenyseg_helyszini_ellenorzes%2Fsegedlet_2_1_resz_2_melleklet_1.3.2._1.3.3._1.3.4._2023.docx%26inline%3Dtrue&amp;wdOrigin=BROWSELINK" TargetMode="External"/><Relationship Id="rId3" Type="http://schemas.openxmlformats.org/officeDocument/2006/relationships/hyperlink" Target="https://www.allamkincstar.gov.hu/nem-lakossagi-ugyek/egyhazi-nemzetisegi-onkormanyzati-es-nem-allami-humanszolgaltatast-nyujto-fenntartok/kozponti-koltsegvetesi-torveny-szerinti-tamogatasok/szocialis-agazat/tamogatas-igenylese" TargetMode="External"/><Relationship Id="rId7" Type="http://schemas.openxmlformats.org/officeDocument/2006/relationships/hyperlink" Target="https://www.allamkincstar.gov.hu/onkormanyzatok/onkormanyzati-tamogatasok/felulvizsgalati-tevekenyseg/Felulvizsgalati_tevekenyseg_helyszini_ellenorzes" TargetMode="External"/><Relationship Id="rId2" Type="http://schemas.openxmlformats.org/officeDocument/2006/relationships/hyperlink" Target="https://www.allamkincstar.gov.hu/nem-lakossagi-ugyek/egyhazi-nemzetisegi-onkormanyzati-es-nem-allami-humanszolgaltatast-nyujto-fenntarto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lamkincstar.gov.hu/hu/ugyfelek/onkormanyzatok/" TargetMode="External"/><Relationship Id="rId5" Type="http://schemas.openxmlformats.org/officeDocument/2006/relationships/hyperlink" Target="https://www.allamkincstar.gov.hu/nem-lakossagi-ugyek/egyhazi-nemzetisegi-onkormanyzati-es-nem-allami-humanszolgaltatast-nyujto-fenntartok/tamogatasok-igenybevetelenek-ellenorzese" TargetMode="External"/><Relationship Id="rId4" Type="http://schemas.openxmlformats.org/officeDocument/2006/relationships/hyperlink" Target="https://www.allamkincstar.gov.hu/nem-lakossagi-ugyek/egyhazi-nemzetisegi-onkormanyzati-es-nem-allami-humanszolgaltatast-nyujto-fenntartok/kozponti-koltsegvetesi-torveny-szerinti-tamogatasok/szocialis-agazat/tamogatas-elszamolasa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amogatoweb.hu/letoltes2019/kivaltas_koncepci%C3%B3_2019.pdf" TargetMode="External"/><Relationship Id="rId3" Type="http://schemas.openxmlformats.org/officeDocument/2006/relationships/hyperlink" Target="https://szocialisportal.hu/elkeszult-a-tamogatott-lakhatas-gyakran-ismetelt-kerdesek-cimu-dokumentum/" TargetMode="External"/><Relationship Id="rId7" Type="http://schemas.openxmlformats.org/officeDocument/2006/relationships/hyperlink" Target="https://tamogatoweb.hu/letoltes2024/szakmatamogatasi-fuzet-pszichiatria-2024.pdf" TargetMode="External"/><Relationship Id="rId2" Type="http://schemas.openxmlformats.org/officeDocument/2006/relationships/hyperlink" Target="https://www.ksh.hu/stadat_files/szo/hu/szo0028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dn-5c9dfba3f911c90dc80a2b7c.closte.com/wp-content/uploads/2024/02/Onkormanyzati-jo-gyakorlatok-es-lehetosegek-a-fogyatekos-emberek-lakhatasaval-kapcsolatban-.pdf" TargetMode="External"/><Relationship Id="rId5" Type="http://schemas.openxmlformats.org/officeDocument/2006/relationships/hyperlink" Target="https://www.efiportal.hu/szocialis-szolgaltatasok/szakositott-ellatasok-szakellatasok/tamogatott-lakhatas/" TargetMode="External"/><Relationship Id="rId4" Type="http://schemas.openxmlformats.org/officeDocument/2006/relationships/hyperlink" Target="http://szocialisportal.hu/-/megjelent-a-tamogatott-lakhatas-teritesi-dij-megallapitasaval-kapcsolatos-segedanyag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slideLayout" Target="../slideLayouts/slideLayout1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2" Type="http://schemas.openxmlformats.org/officeDocument/2006/relationships/tags" Target="../tags/tag6.xml"/><Relationship Id="rId1" Type="http://schemas.openxmlformats.org/officeDocument/2006/relationships/vmlDrawing" Target="../drawings/vmlDrawing1.v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5" Type="http://schemas.openxmlformats.org/officeDocument/2006/relationships/image" Target="../media/image3.emf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Relationship Id="rId14" Type="http://schemas.openxmlformats.org/officeDocument/2006/relationships/oleObject" Target="../embeddings/oleObject1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redirect?event=comments&amp;redir_token=QUFFLUhqbGdKcDYzNGwyLUdLR2FyMzJpM0QxczVwMnYtQXxBQ3Jtc0tsUVpIY1JVU04zUzlMb2xRT0xpUnpJN2xxdzBIY1ktZG9PSlNSd0RUUjVLenpUMnNscmllLVlUakc0MGhHRlpocGhYSDNwenFjOGhZYzFDWUh0VE5TNGFkNVB0eTBld0dXeTVZWGJ4NlBnOThoc3Nacw&amp;q=https%3A%2F%2Fmagyarorszag.hu%2Fszuf_ugyleiras%3Fid%3D14d43260-4368-41f0-8bec-6f9b30098d26%26_n%3Da_gondnoksagi_perek_kulonos_szabalyai" TargetMode="External"/><Relationship Id="rId3" Type="http://schemas.openxmlformats.org/officeDocument/2006/relationships/hyperlink" Target="https://www.tamogatoweb.hu/letoltes2019/kivaltas_koncepci%C3%B3_2019.pdf" TargetMode="External"/><Relationship Id="rId7" Type="http://schemas.openxmlformats.org/officeDocument/2006/relationships/hyperlink" Target="http://www.macsgyoe.hu/downloads/szakmai_anyagok/tdtaj.pdf" TargetMode="External"/><Relationship Id="rId2" Type="http://schemas.openxmlformats.org/officeDocument/2006/relationships/hyperlink" Target="https://www.youtube.com/redirect?event=comments&amp;redir_token=QUFFLUhqbmZ2cVpob1Mzb1ZfWWE3U0JkNDRyTms3OWRxZ3xBQ3Jtc0tua2VvTEI1aUdOUExxdmR6WWF1X24xcnFCcG1CX3dwc016RTVkUXlIcDd5V1JiNnpMNEY3TktjRG9BQzhPVTR2aVE0SUx3TzZIeDI0ekJhanFVRlhZSzRicjBGeVVBR3VTUzZjaFh1Mk1PZjVxbnRtOA&amp;q=https%3A%2F%2Fwww.un.org%2Fdisabilities%2Fdocuments%2Fnatl%2Fhungary-ez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redirect?event=comments&amp;redir_token=QUFFLUhqbUJhMjQxMHV4eGlVOTVwOXE4SFQybXBCOHBLd3xBQ3Jtc0tuUjVHZF81Z1U3aEpxSDdfcGVuVmJYbkt0NDYwclg3bnMxNi1CU1d2dzhaVGdNdGxqT0JtbGxwVC1jVlpvSjhDd0swVzNwVVQwNkU2SUVvZXJSRTUxWFYtcUNUMGJsTkUzUEhDUVllNGE4dVlTSzVmVQ&amp;q=http%3A%2F%2Fwww.macsgyoe.hu%2Fszakmai_informaciok%2Fszakmai_hirek%2F2014-04-19%2Ftamogatott_donteshozatal_szakmai_anyagok.html" TargetMode="External"/><Relationship Id="rId5" Type="http://schemas.openxmlformats.org/officeDocument/2006/relationships/hyperlink" Target="http://www.macsgyoe.hu/szakmai_informaciok/szakmai_hirek/2014-04-19/tamogatott_donteshozatal_szakmai_anyagok.html" TargetMode="External"/><Relationship Id="rId10" Type="http://schemas.openxmlformats.org/officeDocument/2006/relationships/hyperlink" Target="https://www.ijsz.hu/menupontok-2-47.html" TargetMode="External"/><Relationship Id="rId4" Type="http://schemas.openxmlformats.org/officeDocument/2006/relationships/hyperlink" Target="https://docs.google.com/forms/d/e/1FAIpQLScURrsNS90ZevJTanjDTA9vnhk1HLWRRFwP2vL0agTuqjGxsw/viewform" TargetMode="External"/><Relationship Id="rId9" Type="http://schemas.openxmlformats.org/officeDocument/2006/relationships/hyperlink" Target="https://szocialisportal.hu/wp-content/uploads/2017/06/Komplex-Tamogatasi-Szuksegletmero-Eszkoz_Utmutato.pdf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net.jogtar.hu/jogszabaly?docid=a0000001.scm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sh.hu/stadat_files/szo/hu/szo0028.html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BD9C2708-AABD-BA6E-AD69-D9AC9C92B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445" y="365126"/>
            <a:ext cx="8136905" cy="6127748"/>
          </a:xfrm>
        </p:spPr>
        <p:txBody>
          <a:bodyPr>
            <a:normAutofit fontScale="90000"/>
          </a:bodyPr>
          <a:lstStyle/>
          <a:p>
            <a:pPr algn="ctr"/>
            <a:br>
              <a:rPr lang="hu-HU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br>
              <a:rPr lang="hu-HU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br>
              <a:rPr lang="hu-HU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br>
              <a:rPr lang="hu-HU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br>
              <a:rPr lang="hu-HU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</a:br>
            <a:br>
              <a:rPr lang="hu-HU" sz="27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1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Szociális ellátások kapcsolódásai  IV. szakmai konferencia </a:t>
            </a: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Mécses Szolgáló Közösség </a:t>
            </a: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2025. október 7‐8.</a:t>
            </a: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9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Jogi útvesztők és kiutak a szociális ellátásban </a:t>
            </a:r>
            <a:br>
              <a:rPr lang="hu-HU" sz="49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9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7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Előadó: Dr. Gazsi Adrienn ügyvéd </a:t>
            </a:r>
            <a:br>
              <a:rPr lang="hu-HU" sz="27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7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Kézenfogva Alapítvány és a CÉHálózat Egyesület jogásza-</a:t>
            </a:r>
            <a:br>
              <a:rPr lang="hu-HU" sz="49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900" b="1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3100" kern="1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31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31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1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br>
              <a:rPr lang="hu-HU" sz="31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7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7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7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7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27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4141C461-F6BA-B28A-7012-B2B0EDAECD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1560" y="6154861"/>
            <a:ext cx="8136905" cy="33801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5784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B928A-268D-65FA-1DC1-E2E8AE877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2FFCC5FB-219F-0006-D50F-BD8D9540D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hu-HU" sz="27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  <a:t>Jelenleg fenntartótípusonként hány TL férőhely van Magyarországon?</a:t>
            </a:r>
            <a:endParaRPr lang="hu-HU" sz="2700" u="sng" dirty="0">
              <a:solidFill>
                <a:srgbClr val="009999"/>
              </a:solidFill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E74C2711-452C-48AF-D4EA-D6A77EA282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528" y="1052736"/>
            <a:ext cx="8568953" cy="5256584"/>
          </a:xfrm>
        </p:spPr>
        <p:txBody>
          <a:bodyPr>
            <a:noAutofit/>
          </a:bodyPr>
          <a:lstStyle/>
          <a:p>
            <a:pPr marL="34290" lvl="0" indent="0">
              <a:buNone/>
            </a:pPr>
            <a:r>
              <a:rPr lang="hu-HU" sz="2400" dirty="0">
                <a:latin typeface="+mn-lt"/>
              </a:rPr>
              <a:t>Forrás: </a:t>
            </a:r>
            <a:r>
              <a:rPr lang="hu-HU" sz="1800" dirty="0">
                <a:latin typeface="+mn-lt"/>
              </a:rPr>
              <a:t>KSH, </a:t>
            </a:r>
            <a:r>
              <a:rPr lang="hu-HU" sz="1800" dirty="0">
                <a:hlinkClick r:id="rId2"/>
              </a:rPr>
              <a:t>KSH </a:t>
            </a:r>
            <a:r>
              <a:rPr lang="hu-HU" sz="1800" dirty="0" err="1">
                <a:hlinkClick r:id="rId2"/>
              </a:rPr>
              <a:t>Statinfo</a:t>
            </a:r>
            <a:r>
              <a:rPr lang="hu-HU" sz="1800" dirty="0">
                <a:hlinkClick r:id="rId2"/>
              </a:rPr>
              <a:t> v40</a:t>
            </a:r>
            <a:endParaRPr lang="hu-HU" sz="1800" dirty="0">
              <a:latin typeface="+mn-lt"/>
            </a:endParaRPr>
          </a:p>
          <a:p>
            <a:pPr marL="34290" lvl="0" indent="0">
              <a:buNone/>
            </a:pPr>
            <a:endParaRPr lang="hu-HU" sz="2400" dirty="0">
              <a:latin typeface="+mn-lt"/>
            </a:endParaRPr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93514ECD-5F4E-30D8-F1A3-DF7258D90594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1340768"/>
          <a:ext cx="8332442" cy="37582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46848">
                  <a:extLst>
                    <a:ext uri="{9D8B030D-6E8A-4147-A177-3AD203B41FA5}">
                      <a16:colId xmlns:a16="http://schemas.microsoft.com/office/drawing/2014/main" val="624003158"/>
                    </a:ext>
                  </a:extLst>
                </a:gridCol>
                <a:gridCol w="3785594">
                  <a:extLst>
                    <a:ext uri="{9D8B030D-6E8A-4147-A177-3AD203B41FA5}">
                      <a16:colId xmlns:a16="http://schemas.microsoft.com/office/drawing/2014/main" val="1776094314"/>
                    </a:ext>
                  </a:extLst>
                </a:gridCol>
              </a:tblGrid>
              <a:tr h="327711"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1" u="none" strike="noStrike" dirty="0">
                          <a:effectLst/>
                        </a:rPr>
                        <a:t>Fenntartó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2000" b="1" u="none" strike="noStrike" dirty="0">
                          <a:effectLst/>
                        </a:rPr>
                        <a:t>2023 év / Férőhelyek száma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963629259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Települési önkormányzat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724294228"/>
                  </a:ext>
                </a:extLst>
              </a:tr>
              <a:tr h="352690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Önkormányzati társulás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156662424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Egyház, egyházi intézmény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659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640133640"/>
                  </a:ext>
                </a:extLst>
              </a:tr>
              <a:tr h="456135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Non-profit gazdasági társaság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579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030955708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Alapítvány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648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944415877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Egyesület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505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038769721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Központi költségvetési intézmény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2196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3428170285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Közalapítvány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8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4259539859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Fővárosi önkormányzat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u="none" strike="noStrike" dirty="0">
                          <a:effectLst/>
                        </a:rPr>
                        <a:t>0</a:t>
                      </a:r>
                      <a:endParaRPr lang="hu-HU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1332946985"/>
                  </a:ext>
                </a:extLst>
              </a:tr>
              <a:tr h="327711">
                <a:tc>
                  <a:txBody>
                    <a:bodyPr/>
                    <a:lstStyle/>
                    <a:p>
                      <a:pPr algn="l" fontAlgn="ctr"/>
                      <a:r>
                        <a:rPr lang="hu-HU" sz="2000" b="1" u="none" strike="noStrike" dirty="0">
                          <a:effectLst/>
                        </a:rPr>
                        <a:t>Mindösszesen férőhely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u="none" strike="noStrike" dirty="0">
                          <a:effectLst/>
                        </a:rPr>
                        <a:t>4595</a:t>
                      </a:r>
                      <a:endParaRPr lang="hu-HU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63" marR="4763" marT="4763" marB="0" anchor="b"/>
                </a:tc>
                <a:extLst>
                  <a:ext uri="{0D108BD9-81ED-4DB2-BD59-A6C34878D82A}">
                    <a16:rowId xmlns:a16="http://schemas.microsoft.com/office/drawing/2014/main" val="2284207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9620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B4310-181E-6D2B-F293-6F1AA7DD6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EE235DB2-FC29-73A2-A967-35DE14800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hu-HU" sz="27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  <a:t>Előrelépés, számos korábban problémaként jelzett területen:</a:t>
            </a:r>
            <a:br>
              <a:rPr lang="hu-HU" sz="27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</a:br>
            <a:endParaRPr lang="hu-HU" sz="2700" u="sng" dirty="0">
              <a:solidFill>
                <a:srgbClr val="009999"/>
              </a:solidFill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EB3BF8CE-A7F2-189E-025A-46E135D33B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528" y="1052736"/>
            <a:ext cx="8568953" cy="5256584"/>
          </a:xfrm>
        </p:spPr>
        <p:txBody>
          <a:bodyPr>
            <a:noAutofit/>
          </a:bodyPr>
          <a:lstStyle/>
          <a:p>
            <a:pPr marL="34290" lvl="0" indent="0">
              <a:buNone/>
            </a:pPr>
            <a:endParaRPr lang="hu-HU" sz="2400" dirty="0">
              <a:latin typeface="+mn-lt"/>
            </a:endParaRPr>
          </a:p>
          <a:p>
            <a:pPr lvl="0">
              <a:buFont typeface="Wingdings" pitchFamily="2" charset="2"/>
              <a:buChar char="ü"/>
            </a:pPr>
            <a:r>
              <a:rPr lang="hu-HU" sz="2800" dirty="0">
                <a:latin typeface="+mn-lt"/>
              </a:rPr>
              <a:t>Az igénybevevő személy gyermeke is ellátható</a:t>
            </a:r>
          </a:p>
          <a:p>
            <a:pPr>
              <a:buFont typeface="Wingdings" pitchFamily="2" charset="2"/>
              <a:buChar char="ü"/>
            </a:pPr>
            <a:r>
              <a:rPr lang="hu-HU" sz="2800" dirty="0">
                <a:latin typeface="+mn-lt"/>
              </a:rPr>
              <a:t>Nem lehetséges a korlátozó intézkedések alkalmazása</a:t>
            </a:r>
          </a:p>
          <a:p>
            <a:pPr lvl="0">
              <a:buFont typeface="Wingdings" pitchFamily="2" charset="2"/>
              <a:buChar char="ü"/>
            </a:pPr>
            <a:r>
              <a:rPr lang="hu-HU" sz="2800" dirty="0">
                <a:latin typeface="+mn-lt"/>
              </a:rPr>
              <a:t>Önkormányzatok számára is biztosít a költségvetési törvény állami támogatást</a:t>
            </a:r>
          </a:p>
          <a:p>
            <a:pPr>
              <a:buFont typeface="Wingdings" pitchFamily="2" charset="2"/>
              <a:buChar char="ü"/>
            </a:pPr>
            <a:r>
              <a:rPr lang="hu-HU" sz="2800" dirty="0">
                <a:latin typeface="+mn-lt"/>
              </a:rPr>
              <a:t> A gyermekvédelmi szakellátásban élő különleges ellátást igénylő (fogyatékos) gyermekek (ha állapotuk indokolja) elhelyezhetők támogatott lakhatás szolgáltatásban</a:t>
            </a:r>
          </a:p>
          <a:p>
            <a:pPr lvl="0">
              <a:buFont typeface="Wingdings" pitchFamily="2" charset="2"/>
              <a:buChar char="ü"/>
            </a:pPr>
            <a:r>
              <a:rPr lang="hu-HU" sz="2800" dirty="0">
                <a:latin typeface="+mn-lt"/>
              </a:rPr>
              <a:t>Szolgáltatóknak magasabb összegű állami támogatás jár abban az esetben ha magas vagy fokozott gondozási szükségletű fogyatékos embereket látnak el, autista személyek számára magasabb állami támogatás biztosított</a:t>
            </a:r>
          </a:p>
          <a:p>
            <a:pPr lvl="0">
              <a:buFont typeface="Wingdings" pitchFamily="2" charset="2"/>
              <a:buChar char="ü"/>
            </a:pPr>
            <a:r>
              <a:rPr lang="hu-HU" sz="2800" dirty="0">
                <a:latin typeface="+mn-lt"/>
              </a:rPr>
              <a:t>Ütköző szolgáltatások enyhítése (pl.: nappali ellátás és támogatott lakhatás együtt igényelhető stb.)</a:t>
            </a:r>
          </a:p>
        </p:txBody>
      </p:sp>
    </p:spTree>
    <p:extLst>
      <p:ext uri="{BB962C8B-B14F-4D97-AF65-F5344CB8AC3E}">
        <p14:creationId xmlns:p14="http://schemas.microsoft.com/office/powerpoint/2010/main" val="314126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7508314" cy="396044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hu-HU" sz="2000" b="1" i="1" dirty="0"/>
            </a:br>
            <a:br>
              <a:rPr lang="hu-HU" sz="2000" b="1" i="1" dirty="0"/>
            </a:br>
            <a:r>
              <a:rPr lang="hu-HU" sz="28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Calibri" panose="020F0502020204030204" pitchFamily="34" charset="0"/>
              </a:rPr>
              <a:t>CIVIL, EGYHÁZI FENNTARTÓK TÁMOGATÁSA </a:t>
            </a:r>
            <a:br>
              <a:rPr lang="hu-HU" sz="2000" b="1" i="1" dirty="0"/>
            </a:br>
            <a:r>
              <a:rPr lang="hu-HU" sz="1800" b="1" dirty="0">
                <a:latin typeface="+mn-lt"/>
                <a:ea typeface="+mn-ea"/>
                <a:cs typeface="+mn-cs"/>
              </a:rPr>
              <a:t>2024. évi XC. törvény Magyarország 2025. évi központi költségvetéséről</a:t>
            </a:r>
            <a:br>
              <a:rPr lang="hu-HU" sz="1100" b="0" i="0" dirty="0">
                <a:solidFill>
                  <a:srgbClr val="007AC3"/>
                </a:solidFill>
                <a:effectLst/>
                <a:latin typeface="Fira Sans" panose="020B0503050000020004" pitchFamily="34" charset="0"/>
              </a:rPr>
            </a:br>
            <a:r>
              <a:rPr lang="hu-HU" sz="1800" b="1" dirty="0">
                <a:latin typeface="+mn-lt"/>
                <a:ea typeface="+mn-ea"/>
                <a:cs typeface="+mn-cs"/>
              </a:rPr>
              <a:t>V. Fejezet</a:t>
            </a:r>
            <a:br>
              <a:rPr lang="hu-HU" sz="1800" b="1" dirty="0">
                <a:latin typeface="+mn-lt"/>
                <a:ea typeface="+mn-ea"/>
                <a:cs typeface="+mn-cs"/>
              </a:rPr>
            </a:br>
            <a:r>
              <a:rPr lang="hu-HU" sz="1800" b="1" dirty="0">
                <a:latin typeface="+mn-lt"/>
                <a:ea typeface="+mn-ea"/>
                <a:cs typeface="+mn-cs"/>
              </a:rPr>
              <a:t>8. melléklet a 2024. évi XC. törvényhez</a:t>
            </a:r>
            <a:br>
              <a:rPr lang="hu-HU" sz="1800" b="1" dirty="0">
                <a:latin typeface="+mn-lt"/>
                <a:ea typeface="+mn-ea"/>
                <a:cs typeface="+mn-cs"/>
              </a:rPr>
            </a:br>
            <a:r>
              <a:rPr lang="hu-HU" sz="1800" dirty="0">
                <a:latin typeface="+mn-lt"/>
                <a:ea typeface="+mn-ea"/>
                <a:cs typeface="+mn-cs"/>
              </a:rPr>
              <a:t>Egyes személyes gondoskodást nyújtó szociális, gyermekjóléti és gyermekvédelmi közfeladatot ellátó intézmény fenntartóját megillető támogatások</a:t>
            </a:r>
            <a:br>
              <a:rPr lang="hu-HU" sz="1800" dirty="0">
                <a:latin typeface="+mn-lt"/>
                <a:ea typeface="+mn-ea"/>
                <a:cs typeface="+mn-cs"/>
              </a:rPr>
            </a:br>
            <a:br>
              <a:rPr lang="hu-HU" sz="2000" i="1" dirty="0"/>
            </a:br>
            <a:endParaRPr lang="hu-HU" sz="2000" dirty="0"/>
          </a:p>
        </p:txBody>
      </p:sp>
      <p:graphicFrame>
        <p:nvGraphicFramePr>
          <p:cNvPr id="10" name="Táblázat 9">
            <a:extLst>
              <a:ext uri="{FF2B5EF4-FFF2-40B4-BE49-F238E27FC236}">
                <a16:creationId xmlns:a16="http://schemas.microsoft.com/office/drawing/2014/main" id="{C0FA270A-93B0-1A22-DFE9-B905397C7F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447627"/>
              </p:ext>
            </p:extLst>
          </p:nvPr>
        </p:nvGraphicFramePr>
        <p:xfrm>
          <a:off x="395536" y="3933056"/>
          <a:ext cx="8568952" cy="15121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84476">
                  <a:extLst>
                    <a:ext uri="{9D8B030D-6E8A-4147-A177-3AD203B41FA5}">
                      <a16:colId xmlns:a16="http://schemas.microsoft.com/office/drawing/2014/main" val="747718535"/>
                    </a:ext>
                  </a:extLst>
                </a:gridCol>
                <a:gridCol w="4284476">
                  <a:extLst>
                    <a:ext uri="{9D8B030D-6E8A-4147-A177-3AD203B41FA5}">
                      <a16:colId xmlns:a16="http://schemas.microsoft.com/office/drawing/2014/main" val="291923822"/>
                    </a:ext>
                  </a:extLst>
                </a:gridCol>
              </a:tblGrid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kern="100" dirty="0">
                          <a:effectLst/>
                        </a:rPr>
                        <a:t>1. Szakmai dolgozók átlagbére alapján számított béralapú támogatás</a:t>
                      </a:r>
                      <a:endParaRPr lang="hu-H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dirty="0"/>
                        <a:t>7 791 200</a:t>
                      </a:r>
                      <a:br>
                        <a:rPr lang="hu-HU" sz="2400" dirty="0"/>
                      </a:br>
                      <a:r>
                        <a:rPr lang="hu-HU" sz="2400" kern="100" dirty="0">
                          <a:effectLst/>
                        </a:rPr>
                        <a:t>forint/év/foglalkoztatott</a:t>
                      </a:r>
                      <a:endParaRPr lang="hu-H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625085728"/>
                  </a:ext>
                </a:extLst>
              </a:tr>
            </a:tbl>
          </a:graphicData>
        </a:graphic>
      </p:graphicFrame>
      <p:sp>
        <p:nvSpPr>
          <p:cNvPr id="6" name="Szövegdoboz 5">
            <a:extLst>
              <a:ext uri="{FF2B5EF4-FFF2-40B4-BE49-F238E27FC236}">
                <a16:creationId xmlns:a16="http://schemas.microsoft.com/office/drawing/2014/main" id="{4125E5E2-C892-E4EA-8DF6-0EE3D5F9E5EB}"/>
              </a:ext>
            </a:extLst>
          </p:cNvPr>
          <p:cNvSpPr txBox="1"/>
          <p:nvPr/>
        </p:nvSpPr>
        <p:spPr>
          <a:xfrm>
            <a:off x="251520" y="2968810"/>
            <a:ext cx="8208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800" b="1" dirty="0">
                <a:highlight>
                  <a:srgbClr val="FFFF00"/>
                </a:highlight>
              </a:rPr>
              <a:t>*2025. évi LXIX. törvény</a:t>
            </a:r>
            <a:br>
              <a:rPr lang="hu-HU" sz="1800" b="1" dirty="0">
                <a:highlight>
                  <a:srgbClr val="FFFF00"/>
                </a:highlight>
              </a:rPr>
            </a:br>
            <a:r>
              <a:rPr lang="hu-HU" sz="1800" b="1" dirty="0">
                <a:highlight>
                  <a:srgbClr val="FFFF00"/>
                </a:highlight>
              </a:rPr>
              <a:t>Magyarország 2026. évi központi költségvetéséről szabályozása szerint </a:t>
            </a:r>
            <a:r>
              <a:rPr lang="hu-HU" b="1" dirty="0">
                <a:highlight>
                  <a:srgbClr val="FFFF00"/>
                </a:highlight>
              </a:rPr>
              <a:t>szintén</a:t>
            </a:r>
            <a:endParaRPr lang="hu-HU" sz="18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3249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D73A6-EDEB-9895-1D85-3EEC6FC6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>
            <a:extLst>
              <a:ext uri="{FF2B5EF4-FFF2-40B4-BE49-F238E27FC236}">
                <a16:creationId xmlns:a16="http://schemas.microsoft.com/office/drawing/2014/main" id="{211D99CC-74C3-2432-150F-5A458DB020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504" y="0"/>
            <a:ext cx="8795407" cy="6813376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hu-HU" sz="35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914400" lvl="2" indent="0">
              <a:buNone/>
            </a:pPr>
            <a:r>
              <a:rPr lang="hu-HU" sz="28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  <a:t>Együttes igénybevétel más szolgáltatással:</a:t>
            </a:r>
          </a:p>
          <a:p>
            <a:pPr>
              <a:buNone/>
            </a:pPr>
            <a:endParaRPr lang="hu-HU" sz="24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Támogatási szükséglet alapján differenciált támogatás: azon személyek után, akik a felvett komplex szükségletfelmérés alapján </a:t>
            </a:r>
            <a:r>
              <a:rPr lang="hu-HU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fokozott vagy magas gondozási szükséglettel rendelkeznek, többlettámogatás jár a fenntartónak</a:t>
            </a: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2023 óta az </a:t>
            </a:r>
            <a:r>
              <a:rPr lang="hu-HU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autista személyek</a:t>
            </a: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esetében szintén magasabb állami támogatás jár.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fogyatékos személyek támogatott lakhatása és a fogyatékos személyek nappali ellátása igénybevételéhez – a </a:t>
            </a:r>
            <a:r>
              <a:rPr lang="hu-HU" sz="19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pszichiátriai betegek támogatott lakhatása és a pszichiátriai betegek nappali ellátásának ütközése is feloldásra került</a:t>
            </a: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tehát ugyanazon a napon mindkét szolgáltatást igénybe veheti a kliens, és mindkét jogcímen biztosított lesz a finanszírozás.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Nem ütközik: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támogató szolgálat</a:t>
            </a: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lakhatás</a:t>
            </a:r>
            <a:endParaRPr lang="hu-HU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9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közösségi ellátás </a:t>
            </a:r>
            <a:r>
              <a:rPr lang="hu-HU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lakhatás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szociális étkeztetés támogatott lakhatás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ogyatékos személyek nappali ellátása fogyatékos személyek támogatott lakhatása</a:t>
            </a:r>
          </a:p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hu-HU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szichiátriai betegek nappali ellátása pszichiátriai betegek támogatott lakhatása </a:t>
            </a:r>
            <a:b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400" dirty="0">
              <a:latin typeface="+mn-lt"/>
            </a:endParaRPr>
          </a:p>
          <a:p>
            <a:pPr marL="0" indent="0">
              <a:buNone/>
            </a:pPr>
            <a:r>
              <a:rPr lang="hu-HU" sz="1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Ütköző szolgáltatások részletes szabályozása: költségvetési törvény irányadó!</a:t>
            </a:r>
          </a:p>
          <a:p>
            <a:pPr>
              <a:buNone/>
            </a:pPr>
            <a:endParaRPr lang="hu-HU" sz="1800" dirty="0">
              <a:latin typeface="+mn-lt"/>
              <a:cs typeface="Calibri" panose="020F0502020204030204" pitchFamily="34" charset="0"/>
            </a:endParaRPr>
          </a:p>
          <a:p>
            <a:pPr marL="0" indent="0"/>
            <a:endParaRPr lang="hu-HU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0547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869F0CCA-B4CA-BCC6-0551-F67F896D0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2656"/>
            <a:ext cx="7814692" cy="1296144"/>
          </a:xfrm>
        </p:spPr>
        <p:txBody>
          <a:bodyPr>
            <a:normAutofit fontScale="90000"/>
          </a:bodyPr>
          <a:lstStyle/>
          <a:p>
            <a:br>
              <a:rPr lang="hu-HU" sz="36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</a:br>
            <a:r>
              <a:rPr lang="hu-HU" sz="36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  <a:t>Költségvetési támogatás felhasználása (nem állami fenntartó):</a:t>
            </a:r>
            <a:br>
              <a:rPr lang="hu-HU" sz="36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</a:br>
            <a:endParaRPr lang="hu-HU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4E1438F-3E9B-F7A8-ABB3-8BA39E2CDE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512" y="5877271"/>
            <a:ext cx="8753473" cy="43145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1800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489/2013. (XII. 18.) Korm. rendelet 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egyházi és nem állami fenntartású szociális, gyermekjóléti és gyermekvédelmi szolgáltatók, intézmények és hálózatok állami támogatásáról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működési támogatás: a központi költségvetésről szóló törvényben a szolgáltatások működéséhez biztosított támogatás, ide nem értve a szociális ágazati összevont pótlékhoz, valamint az egészségügyi kiegészítő pótlékhoz nyújtott támogatást.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A fenntartó az egyházi kiegészítő támogatást a központi költségvetésről szóló törvényben és az államháztartásról szóló törvényben meghatározottak szerint használhatja fel, </a:t>
            </a:r>
            <a:r>
              <a:rPr lang="hu-HU" sz="1800" b="1" kern="1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egyéb támogatást a szolgáltató alapfeladatának ellátására vagy működési, fenntartási kiadásaira fordíthatja</a:t>
            </a:r>
            <a: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hu-HU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tooltip="https://njt.hu/jogszabaly/2013-489-20-22"/>
              </a:rPr>
              <a:t>https://njt.hu/jogszabaly/2013-489-20-22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8431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A3C3C-31FE-7F03-0C45-19461F4B0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>
            <a:extLst>
              <a:ext uri="{FF2B5EF4-FFF2-40B4-BE49-F238E27FC236}">
                <a16:creationId xmlns:a16="http://schemas.microsoft.com/office/drawing/2014/main" id="{7958F3E7-F610-36D9-9060-6C326B6A3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20687"/>
            <a:ext cx="7886700" cy="715609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u-HU" altLang="hu-HU" sz="25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  <a:t>Alapszolgáltatások költségvetési támogatása</a:t>
            </a:r>
            <a:br>
              <a:rPr lang="hu-HU" altLang="hu-HU" sz="25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</a:br>
            <a:r>
              <a:rPr kumimoji="0" lang="hu-HU" altLang="hu-HU" sz="2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melléklet a 2024. évi XC. törvényhez</a:t>
            </a:r>
            <a:br>
              <a:rPr kumimoji="0" lang="hu-HU" altLang="hu-HU" sz="2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hu-HU" altLang="hu-HU" sz="22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települési önkormányzatok általános működésének és ágazati feladatainak támogatása</a:t>
            </a:r>
            <a:br>
              <a:rPr kumimoji="0" lang="hu-HU" altLang="hu-HU" sz="28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br>
              <a:rPr lang="hu-HU" altLang="hu-HU" sz="25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</a:br>
            <a:endParaRPr lang="hu-HU" altLang="hu-HU" sz="2500" b="1" dirty="0">
              <a:solidFill>
                <a:schemeClr val="accent3">
                  <a:lumMod val="50000"/>
                </a:schemeClr>
              </a:solidFill>
              <a:latin typeface="Arial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6EC0F70-A22B-FC7A-3D75-695DF7548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340768"/>
            <a:ext cx="8435280" cy="540134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hu-HU" sz="1800" dirty="0"/>
          </a:p>
          <a:p>
            <a:pPr>
              <a:defRPr/>
            </a:pPr>
            <a:endParaRPr lang="hu-HU" sz="1800" dirty="0">
              <a:latin typeface="+mn-lt"/>
            </a:endParaRPr>
          </a:p>
          <a:p>
            <a:pPr>
              <a:defRPr/>
            </a:pPr>
            <a:endParaRPr lang="hu-HU" sz="1800" b="1" dirty="0">
              <a:latin typeface="+mn-lt"/>
            </a:endParaRPr>
          </a:p>
        </p:txBody>
      </p:sp>
      <p:graphicFrame>
        <p:nvGraphicFramePr>
          <p:cNvPr id="6" name="Táblázat 5">
            <a:extLst>
              <a:ext uri="{FF2B5EF4-FFF2-40B4-BE49-F238E27FC236}">
                <a16:creationId xmlns:a16="http://schemas.microsoft.com/office/drawing/2014/main" id="{8F4C86FA-24AF-2434-5337-DF60F13FA5FB}"/>
              </a:ext>
            </a:extLst>
          </p:cNvPr>
          <p:cNvGraphicFramePr>
            <a:graphicFrameLocks noGrp="1"/>
          </p:cNvGraphicFramePr>
          <p:nvPr/>
        </p:nvGraphicFramePr>
        <p:xfrm>
          <a:off x="251520" y="1340768"/>
          <a:ext cx="8352928" cy="47525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1045">
                  <a:extLst>
                    <a:ext uri="{9D8B030D-6E8A-4147-A177-3AD203B41FA5}">
                      <a16:colId xmlns:a16="http://schemas.microsoft.com/office/drawing/2014/main" val="787314019"/>
                    </a:ext>
                  </a:extLst>
                </a:gridCol>
                <a:gridCol w="3911883">
                  <a:extLst>
                    <a:ext uri="{9D8B030D-6E8A-4147-A177-3AD203B41FA5}">
                      <a16:colId xmlns:a16="http://schemas.microsoft.com/office/drawing/2014/main" val="4093147440"/>
                    </a:ext>
                  </a:extLst>
                </a:gridCol>
              </a:tblGrid>
              <a:tr h="95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kern="100" dirty="0">
                          <a:effectLst/>
                        </a:rPr>
                        <a:t>Fogyatékos személyek nappali intézményi ellátása - autista diagnózissal nem rendelkező ellátottak - önálló feladatellátás</a:t>
                      </a:r>
                      <a:endParaRPr lang="hu-H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kern="100" dirty="0">
                          <a:effectLst/>
                        </a:rPr>
                        <a:t>1 177 800 forint/fő</a:t>
                      </a:r>
                      <a:endParaRPr lang="hu-H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755918503"/>
                  </a:ext>
                </a:extLst>
              </a:tr>
              <a:tr h="636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kern="100" dirty="0">
                          <a:effectLst/>
                        </a:rPr>
                        <a:t>Fogyatékos személyek nappali intézményi ellátása - autista diagnózisú ellátottak - önálló feladatellátás</a:t>
                      </a:r>
                      <a:endParaRPr lang="hu-H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kern="100" dirty="0">
                          <a:effectLst/>
                        </a:rPr>
                        <a:t>1 531 200 forint/fő</a:t>
                      </a:r>
                      <a:endParaRPr lang="hu-H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69342062"/>
                  </a:ext>
                </a:extLst>
              </a:tr>
              <a:tr h="95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kern="100" dirty="0">
                          <a:effectLst/>
                        </a:rPr>
                        <a:t>Fogyatékos személyek nappali intézményi ellátása - autista diagnózissal nem rendelkező ellátottak - társulás által történő feladatellátás</a:t>
                      </a:r>
                      <a:endParaRPr lang="hu-H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kern="100" dirty="0">
                          <a:effectLst/>
                        </a:rPr>
                        <a:t>1 295 600 forint/fő</a:t>
                      </a:r>
                      <a:endParaRPr lang="hu-H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509852629"/>
                  </a:ext>
                </a:extLst>
              </a:tr>
              <a:tr h="950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kern="100" dirty="0">
                          <a:effectLst/>
                        </a:rPr>
                        <a:t>Fogyatékos személyek nappali intézményi ellátása - autista diagnózisú ellátottak - társulás által történő feladatellátás</a:t>
                      </a:r>
                      <a:endParaRPr lang="hu-H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kern="100" dirty="0">
                          <a:effectLst/>
                        </a:rPr>
                        <a:t>1 680 900 forint/fő</a:t>
                      </a:r>
                      <a:endParaRPr lang="hu-H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438628168"/>
                  </a:ext>
                </a:extLst>
              </a:tr>
              <a:tr h="12643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1600" kern="100" dirty="0">
                          <a:effectLst/>
                        </a:rPr>
                        <a:t>Foglalkoztatási támogatásban részesülő fogyatékos nappali intézményben ellátottak - autista diagnózissal nem rendelkező ellátottak - önálló feladatellátás</a:t>
                      </a:r>
                      <a:endParaRPr lang="hu-HU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kern="100" dirty="0">
                          <a:effectLst/>
                        </a:rPr>
                        <a:t>706 700 forint/fő</a:t>
                      </a:r>
                      <a:endParaRPr lang="hu-H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6530896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866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28A16-0114-9463-D126-43D5C06C7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>
            <a:extLst>
              <a:ext uri="{FF2B5EF4-FFF2-40B4-BE49-F238E27FC236}">
                <a16:creationId xmlns:a16="http://schemas.microsoft.com/office/drawing/2014/main" id="{7410DEF8-5C82-D265-C62E-61B381955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>
            <a:normAutofit/>
          </a:bodyPr>
          <a:lstStyle/>
          <a:p>
            <a:r>
              <a:rPr lang="hu-HU" altLang="hu-HU" sz="25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  <a:t>Alapszolgáltatások költségvetési támogatása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921F0D-AF86-D13B-3251-57DA9DE1F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548680"/>
            <a:ext cx="8651304" cy="6193434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hu-HU" sz="1800" dirty="0"/>
          </a:p>
          <a:p>
            <a:pPr>
              <a:defRPr/>
            </a:pPr>
            <a:endParaRPr lang="hu-HU" sz="1800" dirty="0">
              <a:latin typeface="+mn-lt"/>
            </a:endParaRPr>
          </a:p>
          <a:p>
            <a:pPr>
              <a:defRPr/>
            </a:pPr>
            <a:endParaRPr lang="hu-HU" sz="1800" b="1" dirty="0">
              <a:latin typeface="+mn-lt"/>
            </a:endParaRPr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0D83CD9F-C436-C7CE-9B60-1656292A871F}"/>
              </a:ext>
            </a:extLst>
          </p:cNvPr>
          <p:cNvGraphicFramePr>
            <a:graphicFrameLocks noGrp="1"/>
          </p:cNvGraphicFramePr>
          <p:nvPr/>
        </p:nvGraphicFramePr>
        <p:xfrm>
          <a:off x="395536" y="1268760"/>
          <a:ext cx="8352928" cy="4779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41045">
                  <a:extLst>
                    <a:ext uri="{9D8B030D-6E8A-4147-A177-3AD203B41FA5}">
                      <a16:colId xmlns:a16="http://schemas.microsoft.com/office/drawing/2014/main" val="2438139939"/>
                    </a:ext>
                  </a:extLst>
                </a:gridCol>
                <a:gridCol w="3911883">
                  <a:extLst>
                    <a:ext uri="{9D8B030D-6E8A-4147-A177-3AD203B41FA5}">
                      <a16:colId xmlns:a16="http://schemas.microsoft.com/office/drawing/2014/main" val="1339985901"/>
                    </a:ext>
                  </a:extLst>
                </a:gridCol>
              </a:tblGrid>
              <a:tr h="956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 dirty="0">
                          <a:effectLst/>
                        </a:rPr>
                        <a:t>Pszichiátriai betegek nappali intézményi ellátása - önálló feladatellátás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800" kern="100" dirty="0">
                          <a:effectLst/>
                        </a:rPr>
                        <a:t>504 600 forint/fő</a:t>
                      </a:r>
                      <a:endParaRPr lang="hu-HU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842788962"/>
                  </a:ext>
                </a:extLst>
              </a:tr>
              <a:tr h="9562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 dirty="0">
                          <a:effectLst/>
                        </a:rPr>
                        <a:t>Pszichiátriai betegek nappali intézményi ellátása - társulás által történő feladatellátás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800" kern="100" dirty="0">
                          <a:effectLst/>
                        </a:rPr>
                        <a:t>605 500 forint/fő</a:t>
                      </a:r>
                      <a:endParaRPr lang="hu-HU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216073293"/>
                  </a:ext>
                </a:extLst>
              </a:tr>
              <a:tr h="1420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 dirty="0">
                          <a:effectLst/>
                        </a:rPr>
                        <a:t>Foglalkoztatási támogatásban részesülő nappali intézményben ellátott pszichiátriai betegek - önálló feladatellátás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800" kern="100" dirty="0">
                          <a:effectLst/>
                        </a:rPr>
                        <a:t>302 800 forint/fő</a:t>
                      </a:r>
                      <a:endParaRPr lang="hu-HU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210075659"/>
                  </a:ext>
                </a:extLst>
              </a:tr>
              <a:tr h="14200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>
                          <a:effectLst/>
                        </a:rPr>
                        <a:t>Foglalkoztatási támogatásban részesülő nappali intézményben ellátott pszichiátriai betegek - társulás által történő feladatellátás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800" kern="100" dirty="0">
                          <a:effectLst/>
                        </a:rPr>
                        <a:t>363 300 forint/fő</a:t>
                      </a:r>
                      <a:endParaRPr lang="hu-HU" sz="2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5870646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8739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 helye 6"/>
          <p:cNvSpPr>
            <a:spLocks noGrp="1"/>
          </p:cNvSpPr>
          <p:nvPr>
            <p:ph type="body" sz="quarter" idx="12"/>
          </p:nvPr>
        </p:nvSpPr>
        <p:spPr>
          <a:xfrm>
            <a:off x="149438" y="262838"/>
            <a:ext cx="8753473" cy="6262506"/>
          </a:xfrm>
        </p:spPr>
        <p:txBody>
          <a:bodyPr>
            <a:normAutofit fontScale="77500" lnSpcReduction="20000"/>
          </a:bodyPr>
          <a:lstStyle/>
          <a:p>
            <a:pPr marL="914400" lvl="2" indent="0">
              <a:buNone/>
            </a:pPr>
            <a:endParaRPr lang="hu-HU" sz="28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914400" lvl="2" indent="0" algn="ctr">
              <a:buNone/>
            </a:pPr>
            <a:r>
              <a:rPr lang="hu-HU" sz="2800" b="1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Jogorvoslati lehetőségek az intézmény </a:t>
            </a:r>
            <a:r>
              <a:rPr lang="hu-HU" sz="2800" b="1" dirty="0" err="1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felnobdása</a:t>
            </a:r>
            <a:r>
              <a:rPr lang="hu-HU" sz="2800" b="1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</a:rPr>
              <a:t> eseténesetén</a:t>
            </a:r>
          </a:p>
          <a:p>
            <a:pPr marL="914400" lvl="2" indent="0">
              <a:buNone/>
            </a:pPr>
            <a:endParaRPr lang="hu-HU" sz="2800" b="1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hu-HU" sz="2400" dirty="0">
                <a:latin typeface="+mn-lt"/>
              </a:rPr>
              <a:t>Civil és egyházi fenntartó: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hu-HU" sz="2400" dirty="0">
                <a:latin typeface="+mn-lt"/>
              </a:rPr>
              <a:t>Az  intézmény felmondása ellen az Igénybevevő (illetve törvényes képviselője) és a térítési díjat megfizető személy – utóbbi a térítési díjjal összefüggő felmondás vonatkozásában –, annak kézhezvételétől számított 30 napon belül, a döntés jogellenessége megállapítása iránt a területileg illetékes Bírósághoz fordulhat.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hu-HU" sz="2400" dirty="0">
                <a:latin typeface="+mn-lt"/>
              </a:rPr>
              <a:t>A Szoctv. 11. § (2) értelmében a személyes gondoskodást nyújtó szociális ellátások esetében a felmondás jogellenességének bírósági megállapítása (Szoctv. 101. § (5) bekezdése) iránt indított perben a bíróság a polgári perrendtartásról szóló törvény szabályai szerint, soron kívül jár el.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hu-HU" sz="2400" dirty="0">
                <a:latin typeface="+mn-lt"/>
              </a:rPr>
              <a:t>A bíróság a fél kérelmére ideiglenes intézkedésként rendelkezhet a szociális szolgáltatóval, intézménnyel, illetve ezek fenntartójával fennálló szociális szolgáltatási, intézményi jogviszony (a továbbiakban együtt: intézményi jogviszony) fenntartásáról.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hu-HU" sz="2400" dirty="0">
                <a:latin typeface="+mn-lt"/>
              </a:rPr>
              <a:t>A bírósági eljárás illetékmentes, az ellátottat, a törvényes képviselőjét és a térítési díjat vagy az egyszeri hozzájárulást megfizető és a belépési hozzájárulás megfizetését vállaló személyt teljes költségmentesség illeti meg.</a:t>
            </a:r>
          </a:p>
          <a:p>
            <a:pPr marL="0" indent="0">
              <a:buNone/>
            </a:pPr>
            <a:endParaRPr lang="hu-HU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6996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CFDA8-852E-CD67-FC7A-A1DEAAD10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>
            <a:extLst>
              <a:ext uri="{FF2B5EF4-FFF2-40B4-BE49-F238E27FC236}">
                <a16:creationId xmlns:a16="http://schemas.microsoft.com/office/drawing/2014/main" id="{78C7E99E-1B78-0FE3-E6D3-1D89CC7AC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>
            <a:normAutofit/>
          </a:bodyPr>
          <a:lstStyle/>
          <a:p>
            <a:r>
              <a:rPr lang="hu-HU" altLang="hu-HU" sz="36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  <a:t>Ellenőrzések jogi háttere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989736C-CDBB-76A8-3E70-023481A3C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908720"/>
            <a:ext cx="8507288" cy="576064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u-HU" sz="6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369/2013. (X. 24.) Korm. rendelet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6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szociális, gyermekjóléti és gyermekvédelmi szolgáltatók, intézmények és hálózatok hatósági nyilvántartásáról és ellenőrzéséről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6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13. Az ellenőrzés lefolytatása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6400" b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36. §</a:t>
            </a:r>
            <a:r>
              <a:rPr lang="hu-HU" sz="6400" b="1" u="sng" kern="0" baseline="30000" dirty="0">
                <a:solidFill>
                  <a:srgbClr val="005B92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 * </a:t>
            </a:r>
            <a:r>
              <a:rPr lang="hu-HU" sz="6400" b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 A </a:t>
            </a:r>
            <a:r>
              <a:rPr lang="hu-HU" sz="6400" b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működést engedélyező szerv</a:t>
            </a:r>
            <a:endParaRPr lang="hu-HU" sz="6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r>
              <a:rPr lang="hu-HU" sz="6400" u="none" strike="noStrike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 * </a:t>
            </a: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otthont nyújtó ellátás esetén a teljes körű ellátás, utógondozói ellátás esetén az utógondozás és a szükség szerinti ellátás megvalósulását legalább évente hivatalból ellenőrzi, </a:t>
            </a:r>
            <a:r>
              <a:rPr lang="hu-HU" sz="6400" b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továbbá e szolgáltatások esetén legalább kétévente</a:t>
            </a: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hu-HU" sz="6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6400" i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 </a:t>
            </a: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gyermekek napközbeni ellátása esetén kétévente,</a:t>
            </a:r>
            <a:endParaRPr lang="hu-HU" sz="6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6400" i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c) </a:t>
            </a: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időszakos férőhelyek esetén a szolgáltatói nyilvántartásba bejegyzett működési időszakban, az időszakos férőhelyek legalább három évre történő bejegyzése esetén legalább háromévente,</a:t>
            </a:r>
            <a:endParaRPr lang="hu-HU" sz="6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6400" i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d) </a:t>
            </a: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 </a:t>
            </a:r>
            <a:r>
              <a:rPr lang="hu-HU" sz="6400" i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a)–c) </a:t>
            </a:r>
            <a:r>
              <a:rPr lang="hu-HU" sz="6400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pontban nem említett esetben – a szolgáltatások jellege és a korábbi ellenőrzések tapasztalatai alapján – </a:t>
            </a:r>
            <a:r>
              <a:rPr lang="hu-HU" sz="6400" b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kockázatelemzéssel meghatározott időközönként, de legalább háromévente</a:t>
            </a:r>
            <a:endParaRPr lang="hu-HU" sz="6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6400" b="1" kern="0" dirty="0">
                <a:solidFill>
                  <a:srgbClr val="474747"/>
                </a:solidFill>
                <a:effectLst/>
                <a:latin typeface="Fira Sans" panose="020B05030500000200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hivatalból ellenőrzi, hogy az engedélyes a jogszabályokban és a szolgáltatói nyilvántartásban foglaltaknak megfelelően működik-e (a továbbiakban: rendes ellenőrzés).</a:t>
            </a:r>
            <a:endParaRPr lang="hu-HU" sz="6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u-HU" sz="6400" b="1" dirty="0">
              <a:latin typeface="Inter"/>
            </a:endParaRPr>
          </a:p>
          <a:p>
            <a:pPr marL="0" indent="0" algn="just">
              <a:buNone/>
            </a:pPr>
            <a:endParaRPr lang="hu-HU" sz="6400" dirty="0"/>
          </a:p>
          <a:p>
            <a:pPr algn="just"/>
            <a:br>
              <a:rPr lang="hu-HU" sz="6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sz="6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u-HU" sz="6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hu-HU" sz="64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hu-H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22935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9933B-20D9-FBDE-1CB2-05C5F2DD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>
            <a:extLst>
              <a:ext uri="{FF2B5EF4-FFF2-40B4-BE49-F238E27FC236}">
                <a16:creationId xmlns:a16="http://schemas.microsoft.com/office/drawing/2014/main" id="{48996B69-0BBD-89D2-2DE5-EF20F929C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>
            <a:normAutofit/>
          </a:bodyPr>
          <a:lstStyle/>
          <a:p>
            <a:r>
              <a:rPr lang="hu-HU" altLang="hu-HU" sz="36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  <a:t>Ellenőrzések jogi háttere /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25057F5-FED3-54CA-72B4-3DF329C9A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0"/>
            <a:ext cx="8363272" cy="5688632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hu-HU" sz="1800" b="1" dirty="0"/>
          </a:p>
          <a:p>
            <a:pPr marL="0" indent="0">
              <a:buNone/>
            </a:pPr>
            <a:endParaRPr lang="hu-HU" dirty="0"/>
          </a:p>
          <a:p>
            <a:pPr algn="l">
              <a:lnSpc>
                <a:spcPct val="120000"/>
              </a:lnSpc>
            </a:pP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egyházi és nem állami fenntartású szociális, gyermekjóléti és gyermekvédelmi szolgáltatók, intézmények és hálózatok állami támogatásáról szóló 489/2013. (XII. 18.) Korm. rendelet (a továbbiakban: </a:t>
            </a:r>
            <a:r>
              <a:rPr lang="hu-HU" sz="8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Átr</a:t>
            </a: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 19. § (1) bekezdése szerint </a:t>
            </a:r>
            <a:r>
              <a:rPr lang="hu-HU" sz="8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támogatás igénylésének jogszerűségét és elszámolásának szabályszerűségét a vármegyei igazgatóságok ellenőrzik</a:t>
            </a: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l">
              <a:lnSpc>
                <a:spcPct val="120000"/>
              </a:lnSpc>
            </a:pP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ellenőrzés kiterjed a támogatásra való jogosultsághoz előírt jogszabályi feltételek teljesítésének, az igénylés alapját jelentő feladatmutatók teljesítésének és </a:t>
            </a:r>
            <a:r>
              <a:rPr lang="hu-HU" sz="8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meglapozottságának</a:t>
            </a: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valamint a felhasználás jogszerűségének a vizsgálatára.</a:t>
            </a:r>
          </a:p>
          <a:p>
            <a:pPr algn="l">
              <a:lnSpc>
                <a:spcPct val="120000"/>
              </a:lnSpc>
            </a:pPr>
            <a:r>
              <a:rPr lang="hu-HU" sz="8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Minden fenntartót kétévente legalább egyszer ellenőrizni kell</a:t>
            </a: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Az ellenőrzést elrendelő igazgatóság </a:t>
            </a:r>
            <a:r>
              <a:rPr lang="hu-HU" sz="8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soron kívüli ellenőrzés lefolytatását is elrendelheti </a:t>
            </a: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8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Átr</a:t>
            </a: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19. (3) bekezdése alapján).</a:t>
            </a:r>
          </a:p>
          <a:p>
            <a:pPr algn="l">
              <a:lnSpc>
                <a:spcPct val="120000"/>
              </a:lnSpc>
            </a:pP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ellenőrzést a fenntartó engedélyesénél (az engedélyes címe szerint illetékes igazgatóság által), illetve szükség szerint a fenntartó székhelyén kell lefolytatni  (</a:t>
            </a:r>
            <a:r>
              <a:rPr lang="hu-HU" sz="80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Átr</a:t>
            </a:r>
            <a:r>
              <a:rPr lang="hu-HU" sz="8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19. § (5) bekezdés).</a:t>
            </a:r>
            <a:b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sz="8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u-HU" sz="8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hu-HU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hu-H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9219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BAB69-5547-5FAE-BCAB-6F846B3F6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2D242D-9153-9CDA-C441-182E0BD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0"/>
            <a:ext cx="8263830" cy="764704"/>
          </a:xfrm>
        </p:spPr>
        <p:txBody>
          <a:bodyPr>
            <a:normAutofit fontScale="90000"/>
          </a:bodyPr>
          <a:lstStyle/>
          <a:p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előadás témái</a:t>
            </a:r>
            <a:br>
              <a:rPr lang="hu-HU" sz="2400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400" u="sng" dirty="0"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61037F4-0115-4B70-D002-B6E72CE6A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61662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hu-HU" sz="2800" b="1" dirty="0">
              <a:solidFill>
                <a:schemeClr val="accent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hu-HU" sz="46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Közösségi alapú ellátások, támogatott lakhatás aktuális kérdései (működtetés, finanszírozás, nyilvántartásba vételi eljárás, ellenőrzések)</a:t>
            </a:r>
          </a:p>
          <a:p>
            <a:pPr lvl="0" algn="ctr">
              <a:buFont typeface="Wingdings" panose="05000000000000000000" pitchFamily="2" charset="2"/>
              <a:buChar char="ü"/>
            </a:pPr>
            <a:r>
              <a:rPr lang="hu-HU" sz="4600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Gondnokság, támogatott döntéshozatal aktuális kérdései különös tekintettel a szociális szolgáltatások igénybevételére</a:t>
            </a:r>
          </a:p>
          <a:p>
            <a:pPr lvl="0" algn="ctr">
              <a:buFont typeface="Wingdings" panose="05000000000000000000" pitchFamily="2" charset="2"/>
              <a:buChar char="ü"/>
            </a:pPr>
            <a:r>
              <a:rPr lang="hu-HU" sz="46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Kérdések válaszok – különös tekintettel a műhelyhez előzetesen megküldött kérdésekre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42679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071F5-D711-2D25-A4E2-B6A6228F5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>
            <a:extLst>
              <a:ext uri="{FF2B5EF4-FFF2-40B4-BE49-F238E27FC236}">
                <a16:creationId xmlns:a16="http://schemas.microsoft.com/office/drawing/2014/main" id="{F4E2205F-E8DC-34DD-6989-EB4A8F316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>
            <a:normAutofit/>
          </a:bodyPr>
          <a:lstStyle/>
          <a:p>
            <a:r>
              <a:rPr lang="hu-HU" altLang="hu-HU" sz="36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  <a:t>Ellenőrzési szempontok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093BD1-D1F2-37CC-01F3-567283604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980729"/>
            <a:ext cx="8291264" cy="568937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hu-HU" sz="2600" dirty="0"/>
          </a:p>
          <a:p>
            <a:pPr>
              <a:lnSpc>
                <a:spcPct val="120000"/>
              </a:lnSpc>
              <a:defRPr/>
            </a:pPr>
            <a:r>
              <a:rPr lang="hu-HU" sz="6200" b="1" dirty="0">
                <a:cs typeface="Arial" panose="020B0604020202020204" pitchFamily="34" charset="0"/>
              </a:rPr>
              <a:t>KORMÁNYHIVATAL: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hu-HU" sz="6200" dirty="0">
                <a:cs typeface="Arial" panose="020B0604020202020204" pitchFamily="34" charset="0"/>
              </a:rPr>
              <a:t>Mit vizsgál a kormányhivatal?</a:t>
            </a:r>
          </a:p>
          <a:p>
            <a:pPr>
              <a:lnSpc>
                <a:spcPct val="120000"/>
              </a:lnSpc>
              <a:defRPr/>
            </a:pPr>
            <a:r>
              <a:rPr lang="hu-HU" sz="6200" b="1" dirty="0">
                <a:cs typeface="Arial" panose="020B0604020202020204" pitchFamily="34" charset="0"/>
              </a:rPr>
              <a:t>ÁLLAMI SZÁMVEVŐSZÉK: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hu-HU" sz="6200" dirty="0">
                <a:cs typeface="Arial" panose="020B0604020202020204" pitchFamily="34" charset="0"/>
              </a:rPr>
              <a:t>A közzétett öntesztek segítenek az Állami Számvevőszék ellenőrzésére való felkészülésben: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hu-HU" sz="6200" u="none" strike="noStrike" dirty="0">
                <a:solidFill>
                  <a:srgbClr val="100054"/>
                </a:solidFill>
                <a:effectLst/>
                <a:hlinkClick r:id="rId2"/>
              </a:rPr>
              <a:t>A köznevelési és szociális humánszolgáltatást nyújtó intézmények, szolgáltatók államháztartáson kívüli fenntartói számára, a központi költségvetésből kapott támogatások szabályszerű felhasználásának elősegítésére a 2022. év tekintetében</a:t>
            </a:r>
            <a:endParaRPr lang="hu-HU" sz="6200" dirty="0"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hu-HU" sz="6200" dirty="0">
                <a:cs typeface="Arial" panose="020B0604020202020204" pitchFamily="34" charset="0"/>
                <a:hlinkClick r:id="rId3"/>
              </a:rPr>
              <a:t>https://www.asz.hu/ontesztek</a:t>
            </a:r>
            <a:endParaRPr lang="hu-HU" sz="6200" b="1" dirty="0"/>
          </a:p>
          <a:p>
            <a:pPr algn="just">
              <a:lnSpc>
                <a:spcPct val="120000"/>
              </a:lnSpc>
            </a:pPr>
            <a:r>
              <a:rPr lang="hu-HU" sz="6200" b="1" dirty="0">
                <a:cs typeface="Arial" panose="020B0604020202020204" pitchFamily="34" charset="0"/>
              </a:rPr>
              <a:t>ALAPVETŐ JOGOK BIZTOSA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6200" dirty="0"/>
              <a:t>Az </a:t>
            </a:r>
            <a:r>
              <a:rPr lang="hu-HU" sz="6200" dirty="0" err="1"/>
              <a:t>Ajbt</a:t>
            </a:r>
            <a:r>
              <a:rPr lang="hu-HU" sz="6200" dirty="0"/>
              <a:t>. 39/O. § (1) bekezdése értelmében az alapvető jogok biztosa a fogyatékosságügyi független mechanizmussal kapcsolatos feladatainak a teljesítése érdekében rendszeresen vizsgálja – a 18. § (1)-(7) bekezdésére tekintet nélkül, beadvány és felmerült visszásság hiányában is – a fogyatékossággal élő személyek jogainak a Fogyatékosságügyi Egyezmény előírásainak való megfelelés szerinti érvényesülését.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hu-HU" sz="6200" b="1" dirty="0">
                <a:cs typeface="Arial" panose="020B0604020202020204" pitchFamily="34" charset="0"/>
                <a:hlinkClick r:id="rId4"/>
              </a:rPr>
              <a:t>https://www.ajbh.hu/en/kezdolap</a:t>
            </a:r>
            <a:endParaRPr lang="hu-HU" sz="6200" b="1" dirty="0"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u-HU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u-HU" sz="1800" dirty="0"/>
          </a:p>
          <a:p>
            <a:pPr algn="just"/>
            <a:br>
              <a:rPr lang="hu-H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hu-H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hu-H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hu-HU" sz="18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hu-H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645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3077E0-9D09-AC8D-3D19-49B12230C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32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  <a:t>Ellenőrzési szempontok /2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59B48B-0067-4A55-2BCA-1EBA7FF613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defRPr/>
            </a:pPr>
            <a:r>
              <a:rPr lang="hu-HU" sz="6200" b="1" dirty="0">
                <a:latin typeface="Arial" panose="020B0604020202020204" pitchFamily="34" charset="0"/>
                <a:cs typeface="Arial" panose="020B0604020202020204" pitchFamily="34" charset="0"/>
              </a:rPr>
              <a:t>MAGYAR ÁLLAMKINCSTÁR:</a:t>
            </a:r>
          </a:p>
          <a:p>
            <a:pPr marL="0" indent="0">
              <a:buNone/>
              <a:defRPr/>
            </a:pPr>
            <a:r>
              <a:rPr lang="hu-HU" sz="6200" dirty="0">
                <a:latin typeface="Arial" panose="020B0604020202020204" pitchFamily="34" charset="0"/>
                <a:cs typeface="Arial" panose="020B0604020202020204" pitchFamily="34" charset="0"/>
              </a:rPr>
              <a:t>Nem állami fenntartók ellenőrzése:</a:t>
            </a:r>
          </a:p>
          <a:p>
            <a:pPr marL="342900" lvl="1" indent="0">
              <a:buNone/>
              <a:defRPr/>
            </a:pPr>
            <a:r>
              <a:rPr lang="hu-HU" sz="6200" dirty="0">
                <a:hlinkClick r:id="rId2"/>
              </a:rPr>
              <a:t>Egyházi, nemzetiségi önkormányzati és nem állami humánszolgáltatást nyújtó fenntartók - Magyar Államkincstár</a:t>
            </a:r>
            <a:endParaRPr lang="hu-HU" sz="6200" dirty="0"/>
          </a:p>
          <a:p>
            <a:pPr marL="342900" lvl="1" indent="0">
              <a:buNone/>
              <a:defRPr/>
            </a:pPr>
            <a:r>
              <a:rPr lang="hu-HU" sz="6200" dirty="0">
                <a:hlinkClick r:id="rId3"/>
              </a:rPr>
              <a:t>Támogatás igénylése - Magyar Államkincstár</a:t>
            </a:r>
            <a:endParaRPr lang="hu-HU" sz="6200" dirty="0"/>
          </a:p>
          <a:p>
            <a:pPr marL="342900" lvl="1" indent="0">
              <a:buNone/>
              <a:defRPr/>
            </a:pPr>
            <a:r>
              <a:rPr lang="hu-HU" sz="6200" dirty="0">
                <a:hlinkClick r:id="rId4"/>
              </a:rPr>
              <a:t>Támogatás elszámolása - Magyar Államkincstár</a:t>
            </a:r>
            <a:endParaRPr lang="hu-HU" sz="6200" dirty="0"/>
          </a:p>
          <a:p>
            <a:pPr marL="342900" lvl="1" indent="0">
              <a:buNone/>
              <a:defRPr/>
            </a:pPr>
            <a:r>
              <a:rPr lang="hu-HU" sz="6200" dirty="0">
                <a:hlinkClick r:id="rId5"/>
              </a:rPr>
              <a:t>Támogatások igénybevételének ellenőrzése - Magyar Államkincstár</a:t>
            </a:r>
            <a:endParaRPr lang="hu-HU" sz="6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hu-HU" sz="6200" dirty="0">
                <a:latin typeface="Arial" panose="020B0604020202020204" pitchFamily="34" charset="0"/>
                <a:cs typeface="Arial" panose="020B0604020202020204" pitchFamily="34" charset="0"/>
              </a:rPr>
              <a:t>Önkormányzatok - felülvizsgálati tevékenység, helyszíni ellenőrzés</a:t>
            </a:r>
          </a:p>
          <a:p>
            <a:pPr marL="0" indent="0">
              <a:buNone/>
              <a:defRPr/>
            </a:pPr>
            <a:r>
              <a:rPr lang="hu-HU" sz="6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Szempontsor önkormányzatok vonatkozásában, de nem állami fenntartók számára is hasznos segédlet)</a:t>
            </a:r>
          </a:p>
          <a:p>
            <a:pPr marL="0" indent="0">
              <a:buNone/>
            </a:pPr>
            <a:r>
              <a:rPr lang="hu-HU" sz="6200" dirty="0">
                <a:hlinkClick r:id="rId6"/>
              </a:rPr>
              <a:t>http://www.allamkincstar.gov.hu/hu/ugyfelek/onkormanyzatok/</a:t>
            </a:r>
            <a:endParaRPr lang="hu-HU" sz="6200" dirty="0"/>
          </a:p>
          <a:p>
            <a:pPr marL="0" indent="0">
              <a:buNone/>
            </a:pPr>
            <a:r>
              <a:rPr lang="hu-HU" sz="6200" dirty="0">
                <a:hlinkClick r:id="rId7"/>
              </a:rPr>
              <a:t>Felülvizsgálati tevékenység, helyszíni ellenőrzés - Magyar Államkincstár</a:t>
            </a:r>
            <a:endParaRPr lang="hu-HU" sz="6200" dirty="0"/>
          </a:p>
          <a:p>
            <a:pPr marL="0" indent="0">
              <a:buNone/>
            </a:pPr>
            <a:r>
              <a:rPr lang="hu-HU" sz="6200" dirty="0">
                <a:hlinkClick r:id="rId8"/>
              </a:rPr>
              <a:t>Seg_dlet_2_1_r_sz_2_mell_klet_1.3.2._1.3.3._1.3.4._2023.docx</a:t>
            </a:r>
            <a:endParaRPr lang="hu-HU" sz="6200" dirty="0"/>
          </a:p>
          <a:p>
            <a:endParaRPr lang="hu-HU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6D450CD-64F4-0691-9D47-4E1332709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3204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D8DD6-B4BC-8BF1-71EB-47CB60A2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>
            <a:extLst>
              <a:ext uri="{FF2B5EF4-FFF2-40B4-BE49-F238E27FC236}">
                <a16:creationId xmlns:a16="http://schemas.microsoft.com/office/drawing/2014/main" id="{31BFAE08-3018-3973-842C-D8AF05625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44624"/>
            <a:ext cx="7975798" cy="936105"/>
          </a:xfrm>
        </p:spPr>
        <p:txBody>
          <a:bodyPr>
            <a:normAutofit/>
          </a:bodyPr>
          <a:lstStyle/>
          <a:p>
            <a:r>
              <a:rPr lang="hu-HU" altLang="hu-HU" sz="25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+mn-ea"/>
                <a:cs typeface="Calibri" panose="020F0502020204030204" pitchFamily="34" charset="0"/>
              </a:rPr>
              <a:t>Információs források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11E0D3-A6A5-7CF8-E44C-12FF3EFBA5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836712"/>
            <a:ext cx="8291264" cy="5905402"/>
          </a:xfrm>
        </p:spPr>
        <p:txBody>
          <a:bodyPr>
            <a:normAutofit fontScale="77500" lnSpcReduction="20000"/>
          </a:bodyPr>
          <a:lstStyle/>
          <a:p>
            <a:r>
              <a:rPr lang="hu-HU" sz="2400" dirty="0"/>
              <a:t>Központi Statisztikai Hivatal, Támogatott lakhatás </a:t>
            </a:r>
            <a:r>
              <a:rPr lang="hu-HU" sz="2400" dirty="0">
                <a:hlinkClick r:id="rId2"/>
              </a:rPr>
              <a:t>https://www.ksh.hu/stadat_files/szo/hu/szo0028.html</a:t>
            </a:r>
            <a:endParaRPr lang="hu-HU" sz="2400" dirty="0"/>
          </a:p>
          <a:p>
            <a:r>
              <a:rPr lang="hu-HU" sz="2400" dirty="0"/>
              <a:t>Gyakran Ismételt Kérdések Támogatott lakhatás: </a:t>
            </a:r>
            <a:r>
              <a:rPr lang="hu-HU" sz="2400" dirty="0">
                <a:hlinkClick r:id="rId3"/>
              </a:rPr>
              <a:t>https://szocialisportal.hu/elkeszult-a-tamogatott-lakhatas-gyakran-ismetelt-kerdesek-cimu-dokumentum/</a:t>
            </a:r>
            <a:endParaRPr lang="hu-HU" sz="2400" dirty="0"/>
          </a:p>
          <a:p>
            <a:r>
              <a:rPr lang="hu-HU" sz="2400" dirty="0"/>
              <a:t>Mintaszámítások a támogatott lakhatás térítési díj</a:t>
            </a:r>
            <a:br>
              <a:rPr lang="hu-HU" sz="2400" dirty="0"/>
            </a:br>
            <a:r>
              <a:rPr lang="hu-HU" sz="2400" dirty="0"/>
              <a:t>megállapításával kapcsolatban: </a:t>
            </a:r>
            <a:r>
              <a:rPr lang="hu-HU" sz="2400" dirty="0">
                <a:hlinkClick r:id="rId4"/>
              </a:rPr>
              <a:t>http://szocialisportal.hu/-/megjelent-a-tamogatott-lakhatas-teritesi-dij-megallapitasaval-kapcsolatos-segedanyag</a:t>
            </a:r>
            <a:endParaRPr lang="hu-HU" sz="2400" dirty="0"/>
          </a:p>
          <a:p>
            <a:r>
              <a:rPr lang="hu-HU" sz="2400" dirty="0">
                <a:hlinkClick r:id="rId5"/>
              </a:rPr>
              <a:t>Támogatott lakhatás (EFIPORTÁL) https://www.efiportal.hu/szocialis-szolgaltatasok/szakositott-ellatasok-szakellatasok/tamogatott-lakhatas/</a:t>
            </a:r>
            <a:endParaRPr lang="hu-HU" sz="2400" dirty="0"/>
          </a:p>
          <a:p>
            <a:r>
              <a:rPr lang="hu-HU" sz="2400" dirty="0"/>
              <a:t>Önkormányzati jó gyakorlatok fogyatékos személyek lakhatása terén c. kiadvány (Társaság a Szabadságjogokért megbízásából Kovács Vera, 2024.) elkészítésében, szakmai segítséget nyújtottunk a jogi háttér elemzésével és jó gyakorlatok bemutatásával </a:t>
            </a:r>
            <a:r>
              <a:rPr lang="hu-HU" sz="2400" u="sng" kern="100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Önkormányzati jó gyakorlatok és lehetőségek a fogyatékos emberek lakhatásával kapcsolatban</a:t>
            </a:r>
            <a:r>
              <a:rPr lang="hu-HU" sz="2400" kern="100" dirty="0">
                <a:solidFill>
                  <a:srgbClr val="24242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hu-HU" sz="2400" dirty="0"/>
              <a:t>NSZI Szakmatámogatási füzetek, Hatékony módszerek a pszichiátriai szociális szolgáltatásokban, Támogatott lakhatás szolgáltatási gyűrűjének biztosítása civil szervezettel együttműködve (pszichiátriai betegek nappali ellátása, foglalkoztatás) BODZÁN ENIKŐ  </a:t>
            </a:r>
            <a:r>
              <a:rPr lang="hu-HU" sz="2400" dirty="0">
                <a:hlinkClick r:id="rId7"/>
              </a:rPr>
              <a:t>szakmatamogatasi-fuzet-pszichiatria-2024.pdf</a:t>
            </a:r>
            <a:endParaRPr lang="hu-HU" sz="2400" dirty="0"/>
          </a:p>
          <a:p>
            <a:r>
              <a:rPr lang="hu-HU" sz="2400" dirty="0"/>
              <a:t>A fogyatékossággal élő személyek számára ápolást-gondozást nyújtó szociális intézményi férőhelyek kiváltásáról szóló 2019-2036. évekre vonatkozó hosszú távú koncepcióról </a:t>
            </a:r>
            <a:r>
              <a:rPr lang="hu-HU" sz="2400" dirty="0">
                <a:ea typeface="Times New Roman" panose="02020603050405020304" pitchFamily="18" charset="0"/>
                <a:hlinkClick r:id="rId8"/>
              </a:rPr>
              <a:t>https://www.tamogatoweb.hu/letoltes2019/kivaltas_koncepci%C3%B3_2019.pdf</a:t>
            </a:r>
            <a:endParaRPr lang="hu-HU" sz="2400" dirty="0">
              <a:ea typeface="Times New Roman" panose="02020603050405020304" pitchFamily="18" charset="0"/>
            </a:endParaRPr>
          </a:p>
          <a:p>
            <a:endParaRPr lang="hu-HU" sz="2400" dirty="0"/>
          </a:p>
          <a:p>
            <a:pPr marL="0" indent="0">
              <a:buNone/>
            </a:pPr>
            <a:endParaRPr lang="hu-HU" sz="2400" dirty="0"/>
          </a:p>
          <a:p>
            <a:endParaRPr lang="hu-HU" sz="2400" dirty="0"/>
          </a:p>
          <a:p>
            <a:endParaRPr lang="hu-HU" sz="2400" dirty="0"/>
          </a:p>
          <a:p>
            <a:pPr marL="0" indent="0">
              <a:buNone/>
            </a:pPr>
            <a:endParaRPr lang="hu-HU" sz="2400" dirty="0"/>
          </a:p>
          <a:p>
            <a:endParaRPr lang="hu-HU" sz="2000" dirty="0"/>
          </a:p>
          <a:p>
            <a:endParaRPr lang="hu-HU" sz="2000" dirty="0"/>
          </a:p>
          <a:p>
            <a:pPr>
              <a:defRPr/>
            </a:pPr>
            <a:endParaRPr lang="hu-HU" sz="2000" dirty="0"/>
          </a:p>
          <a:p>
            <a:pPr>
              <a:defRPr/>
            </a:pPr>
            <a:endParaRPr lang="hu-HU" sz="1800" dirty="0"/>
          </a:p>
          <a:p>
            <a:pPr>
              <a:defRPr/>
            </a:pPr>
            <a:endParaRPr lang="hu-HU" sz="1800" dirty="0">
              <a:latin typeface="+mn-lt"/>
            </a:endParaRPr>
          </a:p>
          <a:p>
            <a:pPr>
              <a:defRPr/>
            </a:pPr>
            <a:endParaRPr lang="hu-H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21102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1F1EE-855F-C834-AF5C-878B8F7AB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E811F7C7-9B6F-E743-56C3-C34C9AECD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6166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hu-HU" sz="2800" b="1" dirty="0">
              <a:solidFill>
                <a:schemeClr val="accent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</a:t>
            </a:r>
          </a:p>
          <a:p>
            <a:pPr marL="0" lvl="0" indent="0" algn="ctr">
              <a:buNone/>
            </a:pP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Gondnokság, támogatott döntéshozatal aktuális kérdései különös tekintettel a szociális szolgáltatások igénybevételére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61263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D4A60-C5DE-ABF6-F03F-71F5A83D7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67F1736-257F-2D72-8252-14BBDFF2F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053712" cy="1772816"/>
          </a:xfrm>
        </p:spPr>
        <p:txBody>
          <a:bodyPr>
            <a:normAutofit fontScale="90000"/>
          </a:bodyPr>
          <a:lstStyle/>
          <a:p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 takar </a:t>
            </a:r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cselekvőképességi státusz? Mi a relevanciája a szociális szolgáltatások igénybevétele esetében? </a:t>
            </a: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400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400" u="sng" dirty="0"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C9C83D-7DBE-D17B-87AA-1CC5E90D1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412776"/>
            <a:ext cx="8263830" cy="525658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hu-HU" sz="28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cselekvőképességi státusz azonosítása alapvető fontosságú, hogy a döntéshozatal támogatását a cselekvőképességi státusznak megfelelően megalapozhassuk a szakmai munkában.</a:t>
            </a:r>
          </a:p>
          <a:p>
            <a:pPr marL="0" indent="0" algn="just">
              <a:buNone/>
            </a:pPr>
            <a:r>
              <a:rPr lang="hu-HU" sz="2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Cselekvőképességi státusz azonosítása – az igénybevevő lehet: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cselekvőképtelen kiskorú (14 év alatt)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korlátozottan cselekvőképes kiskorú (14 év felett)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cselekvőképes nagykorú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cselekvőképes nagykorú, támogatott döntéshozatal hatálya alatt áll (van kirendelt támogatója)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nagykorú, teljesen korlátozó gondnokság hatálya alatt áll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hu-HU" sz="24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nagykorú, részlegesen korlátozó gondnokság hatálya alatt áll (csak meghatározott ügycsoportokban)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hu-HU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hu-H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78055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45036-D78D-ECC8-C989-A088178CD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2F3D6D2-5E32-8F83-08E9-BA94E0C90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435280" cy="70609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 a cselekvőképesség?</a:t>
            </a:r>
            <a:endParaRPr lang="hu-HU" sz="4000" b="1" dirty="0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B76F0F1-F6BD-FD11-9DDA-2EED632749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520" y="1268760"/>
            <a:ext cx="8435280" cy="5400600"/>
          </a:xfrm>
        </p:spPr>
        <p:txBody>
          <a:bodyPr>
            <a:normAutofit fontScale="85000" lnSpcReduction="20000"/>
          </a:bodyPr>
          <a:lstStyle/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nagykorú személy főszabály szerint cselekvőképes, maga dönt az élete kérdéseiben </a:t>
            </a:r>
          </a:p>
          <a:p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cselekvőképes személynek nincs törvényes képviselője a jognyilatkozatai vonatkozásában (nincs szülő, gyám vagy gondnok)</a:t>
            </a:r>
          </a:p>
          <a:p>
            <a:r>
              <a:rPr lang="hu-H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cselekvőképes személy önállóan dönt, érvényesen tesz jognyilatkozatokat, mellyel jogokat vagy kötelezettségeket szerez: például munkaviszonyt létesít, házasságot köt, hitelt vesz fel, bankszámlát nyit, egészségügyi beavatkozásokról dönt, stb.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az érintett belátási képessége csekély mértékben csökkent a támogatott döntéshozatal alkalmazható a döntések támogatására (nem korlátozza a cselekvőképességet).</a:t>
            </a:r>
          </a:p>
          <a:p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 az érintett belátási képessége nagy mértékben korlátozott vagy hiányzik, akkor felmerülhet a gondnokság alá helyezés szükségessége.</a:t>
            </a:r>
          </a:p>
          <a:p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cselekvőképesség egyfelől az ember biológiai-szociológiai adottsága: magában foglalja az ember szellemi érettségét (bizonyos életkor elérését, ezzel járó általános képzettséget, a mindennapi életvitelben való jártasságot és élettapasztalatot), szellemi épségét (…) és ésszerű akarat-elhatározásra való képességét (a választási lehetőségek mérlegelésének, a következmények felmérésének, felelős magatartás tanúsításának képességét). ⚹</a:t>
            </a:r>
            <a:r>
              <a:rPr lang="ar-AE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ar-AE" sz="2800" i="1" dirty="0">
                <a:latin typeface="+mj-lt"/>
              </a:rPr>
              <a:t>  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Lásd: Vékás Lajos –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Gárdos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Péter (szerk.) Kommentár a Polgári Törvénykönyvhöz, Első kötet (Budapest: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Wolters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Kluwer</a:t>
            </a:r>
            <a:r>
              <a:rPr lang="hu-H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2014) 75. o. </a:t>
            </a:r>
          </a:p>
          <a:p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hu-H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u-H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04396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2B13F-428D-8EC8-3292-C9ED8ADA4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251E1B2-5D4C-715D-E6F8-7F243CA81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60648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érintett családi, társadalmi kapcsolatainak (természetes és professzionális támogatói háló) jelentősége</a:t>
            </a:r>
            <a:b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3200" b="1" kern="1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2721DE5-6115-1D85-461D-908878542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84784"/>
            <a:ext cx="8191822" cy="5373215"/>
          </a:xfrm>
        </p:spPr>
        <p:txBody>
          <a:bodyPr>
            <a:normAutofit fontScale="77500" lnSpcReduction="20000"/>
          </a:bodyPr>
          <a:lstStyle/>
          <a:p>
            <a:pPr marL="342900" lvl="0" indent="-342900" algn="just">
              <a:buFont typeface="Times New Roman" panose="02020603050405020304" pitchFamily="18" charset="0"/>
              <a:buChar char="-"/>
            </a:pPr>
            <a:r>
              <a:rPr lang="hu-H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miért fontos ez a cselekvőképesség szempontjából?</a:t>
            </a:r>
            <a:endParaRPr lang="hu-H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</a:pPr>
            <a:r>
              <a:rPr lang="hu-H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fiatal felnőttkorban a </a:t>
            </a:r>
            <a:r>
              <a:rPr lang="hu-H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cselekvőképesség korlátozásának elkerülése</a:t>
            </a:r>
            <a:r>
              <a:rPr lang="hu-H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vagy a </a:t>
            </a:r>
            <a:r>
              <a:rPr lang="hu-HU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legkevésbé korlátozó megoldás alkalmazása</a:t>
            </a:r>
            <a:r>
              <a:rPr lang="hu-H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érdekében garanciális jelentősége van annak, hogy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feltérképezésre, lehetőség szerint fejlesztésre kerüljön az érintett támogatói környezete, és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azonosításra, hogy milyen módon és mértékben tudja támogatni az érintettet. </a:t>
            </a:r>
          </a:p>
          <a:p>
            <a:pPr marL="342900" lvl="0" indent="-342900" algn="just">
              <a:buFont typeface="Times New Roman" panose="02020603050405020304" pitchFamily="18" charset="0"/>
              <a:buChar char="-"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gondnokság alá helyezésnél </a:t>
            </a:r>
            <a:r>
              <a:rPr lang="hu-H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új feltétel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az érintett </a:t>
            </a:r>
            <a:r>
              <a:rPr lang="hu-H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személy "egyéni körülményeinek, családi, társadalmi kapcsolatainak" vizsgálata</a:t>
            </a: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hu-H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Mit vizsgál a bíróság?</a:t>
            </a:r>
            <a:endParaRPr lang="hu-H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önállóan képes-e saját ügyei megfelelő vitelére</a:t>
            </a:r>
            <a:endParaRPr lang="hu-H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belátási képessége csökkenése esetén </a:t>
            </a:r>
            <a:r>
              <a:rPr lang="hu-HU" sz="25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a környezete, családja elegendő segítségnyújtási lehetőséget kínál-e arra, hogy ténylegesen el tudjon járni. </a:t>
            </a:r>
          </a:p>
          <a:p>
            <a:pPr marL="1143000" lvl="2" indent="-228600" algn="just">
              <a:buFont typeface="Wingdings" panose="05000000000000000000" pitchFamily="2" charset="2"/>
              <a:buChar char=""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az érintettnek van-e vagy lehet-e egyáltalán olyan ügye (például egészségügyi kezelés, értékesebb vagyontárgy, ingatlan), amely szükségessé teszi egy bizonyos területen a gondnokság alá helyezését, másrészt, </a:t>
            </a:r>
            <a:endParaRPr lang="hu-H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lvl="2" indent="-228600" algn="just">
              <a:buFont typeface="Wingdings" panose="05000000000000000000" pitchFamily="2" charset="2"/>
              <a:buChar char=""/>
            </a:pPr>
            <a:r>
              <a:rPr lang="hu-H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ha felmerülhet ilyen jellegű jognyilatkozat tételének szükségessége, áll-e rendelkezésre a környezetében olyan segítség, amelyet ehhez megkaphat (Ptk. Kommentár)</a:t>
            </a:r>
            <a:endParaRPr lang="hu-H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483446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DAC9D-F97F-6FCA-EC96-8890ED1B2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D544056-2389-EF2A-2933-BF050527F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39"/>
            <a:ext cx="8335838" cy="864097"/>
          </a:xfrm>
        </p:spPr>
        <p:txBody>
          <a:bodyPr>
            <a:normAutofit fontScale="90000"/>
          </a:bodyPr>
          <a:lstStyle/>
          <a:p>
            <a:br>
              <a:rPr lang="hu-HU" sz="28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Természetes támogatói háló</a:t>
            </a:r>
            <a:br>
              <a:rPr lang="hu-HU" sz="28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800" b="1" kern="1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FA3D8AC-EFB7-E5B6-E913-A566043E5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576064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hu-H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hu-H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családtagok, barátok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hu-H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hozzátartozók családtagok esetében a támogatás szempontjából nem csupán a vérségi kapcsolatnak van jelentősége, hanem fontos a bizalmi viszony!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hu-H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milyen segítséget tudnak nyújtani a családtagok, barátok? mennyire stabil ez a támogatás?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hu-HU" sz="7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családtagok, barátok támogatói szerepének jelentősége van a gondnokság alá helyezésnél, illetve a támogatott döntéshozatalnál!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945330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954A4-FADF-E60A-05AA-58C15AB15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6FAC8F-F970-19AD-1359-E323C9944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39"/>
            <a:ext cx="8335838" cy="864097"/>
          </a:xfrm>
        </p:spPr>
        <p:txBody>
          <a:bodyPr>
            <a:normAutofit fontScale="90000"/>
          </a:bodyPr>
          <a:lstStyle/>
          <a:p>
            <a:br>
              <a:rPr lang="hu-HU" sz="28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Professzionális támogatói háló</a:t>
            </a:r>
            <a:br>
              <a:rPr lang="hu-HU" sz="28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800" b="1" kern="1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6EBE57E-9130-9E48-3038-4E357DB3A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620688"/>
            <a:ext cx="8712968" cy="5976664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hu-HU" sz="7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latin typeface="Times New Roman" panose="02020603050405020304" pitchFamily="18" charset="0"/>
              </a:rPr>
              <a:t>Professzionális támogatói háló tagjai lehetnek például:</a:t>
            </a:r>
          </a:p>
          <a:p>
            <a:pPr marL="342900" lvl="0" indent="-342900">
              <a:buFont typeface="Times New Roman" panose="02020603050405020304" pitchFamily="18" charset="0"/>
              <a:buChar char="-"/>
            </a:pPr>
            <a:r>
              <a:rPr lang="hu-HU" sz="9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az érintettel </a:t>
            </a: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kapcsolatban álló: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szociális szolgáltatók (szociális alap és szakellátást nyújtó intézmények)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egészségügyi szolgáltatások, szakemberek (háziorvos, szakorvos, alapellátás, szakellátás intézményei, szakápolást biztosító egészségügyi szolgáltatók)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rehabilitációs, fejlesztő szakemberek, fejlesztő pedagógus, gyógypedagógus szakemberek, szolgálttatók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képzési oktatási intézmények, szakemberek (köznevelési, felnőttoktatási intézmények, felnőttképzést végző szervezetek, pedagógiai szakszolgáltatás, öntevékeny, önképző, szakképző tanfolyamok, életminőséget és életesélyt javító tanulási, felnőttoktatási lehetőségek)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foglalkoztatók, munkáltatók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család- és gyermekjóléti szolgáltatás (fogyatékosságügyi tanácsadást biztosít)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érdekvédelmi szervezetek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közösségek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9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sport, szabadidős és kulturális szolgáltatások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72887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3BEA9-3D29-77C5-272C-8B57E6219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2A62EB-CE5E-5CE8-28F5-E95CEEEFE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65127"/>
            <a:ext cx="8119814" cy="831625"/>
          </a:xfrm>
        </p:spPr>
        <p:txBody>
          <a:bodyPr>
            <a:noAutofit/>
          </a:bodyPr>
          <a:lstStyle/>
          <a:p>
            <a:b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 hogy a támogatott döntéshozatal mint elv és mint jogintézmény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B6D62E-BDF0-75DA-DB32-9827E502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8520" y="1916832"/>
            <a:ext cx="8623870" cy="4824535"/>
          </a:xfrm>
        </p:spPr>
        <p:txBody>
          <a:bodyPr>
            <a:normAutofit fontScale="92500"/>
          </a:bodyPr>
          <a:lstStyle/>
          <a:p>
            <a:pPr marL="457200" lvl="1" indent="0" algn="just">
              <a:buNone/>
            </a:pPr>
            <a:endParaRPr lang="hu-H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 foglal magában az ENSZ Egyezmény 12. cikke? (</a:t>
            </a:r>
            <a:r>
              <a:rPr lang="hu-H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cikk A törvény előtti egyenlőség)</a:t>
            </a:r>
            <a:endParaRPr lang="hu-HU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</a:t>
            </a:r>
            <a:r>
              <a:rPr lang="hu-HU" sz="3600" dirty="0">
                <a:effectLst/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egyrészt elv</a:t>
            </a:r>
            <a:r>
              <a:rPr lang="hu-H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3600" dirty="0">
                <a:effectLst/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másrészt jogintézmény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jelent, mint elv? Hogyan érvényesíthető?</a:t>
            </a:r>
            <a:endParaRPr lang="hu-H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hu-H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jelent, mint jogintézmény? Ki és hogyan igényelhet jogszabály szerint támogatót?</a:t>
            </a:r>
            <a:endParaRPr lang="hu-H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47329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3E7A3-B8DA-AC6E-E720-759C8FDC3B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E46152F-549C-74A4-9B66-7B72AB78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6166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hu-HU" sz="2800" b="1" dirty="0">
              <a:solidFill>
                <a:schemeClr val="accent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hu-HU" sz="3200" dirty="0">
              <a:solidFill>
                <a:schemeClr val="accent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hu-HU" sz="32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</a:t>
            </a:r>
          </a:p>
          <a:p>
            <a:pPr marL="0" indent="0" algn="ctr">
              <a:buNone/>
            </a:pPr>
            <a:r>
              <a:rPr lang="hu-HU" sz="3200" dirty="0">
                <a:solidFill>
                  <a:schemeClr val="accent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Közösségi alapú ellátások, támogatott lakhatás aktuális kérdései (működtetés, finanszírozás, nyilvántartásba vételi eljárás, ellenőrzések)</a:t>
            </a:r>
          </a:p>
          <a:p>
            <a:pPr marL="0" lvl="0" indent="0" algn="ctr">
              <a:buNone/>
            </a:pPr>
            <a:endParaRPr lang="hu-HU" sz="3200" b="1" kern="1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3551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6E40A-63A7-59C7-DB48-DF1FB5739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4D1878-0D07-5F99-6873-07873766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089" y="188640"/>
            <a:ext cx="8191822" cy="1325563"/>
          </a:xfrm>
        </p:spPr>
        <p:txBody>
          <a:bodyPr>
            <a:normAutofit/>
          </a:bodyPr>
          <a:lstStyle/>
          <a:p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- </a:t>
            </a:r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elv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8EC9572-9166-8F35-E0B1-8E38C89EB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524" y="1484784"/>
            <a:ext cx="8227826" cy="525658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</a:t>
            </a:r>
            <a:r>
              <a:rPr lang="hu-H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elv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nemcsak jogintézmény, hanem egy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elv, egy módszertan is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helyettes döntéshozatallal szemben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fogyatékossággal élő személy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saját döntéshozatalának segítését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jelenti,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saját akarata és vágyai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nem pedig az objektív legjobb érdeke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számít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elv, hogy mindenkit a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döntéshozatali képességének megfelelően bevonunk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az őt érintő döntéshozatalai folyamatba, az érintettnek kapjon meg minden segítséget, hogy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olyan döntések szülessenek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az egyes kérdésekben, amelyek a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saját akaratukat fejezik ki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alkalmazása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független az érintett 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jogi értelemben vett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cselekvőképességi státuszától </a:t>
            </a:r>
            <a:endParaRPr lang="hu-H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szolgálhatja az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önrendelkezés fejlesztését</a:t>
            </a:r>
            <a:r>
              <a:rPr lang="hu-H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hu-HU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cselekvőképesség megtartását</a:t>
            </a:r>
            <a:endParaRPr lang="hu-H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"/>
            </a:pP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érintettek sokkal nagyobb önállóságot kapnak saját életük irányításához</a:t>
            </a:r>
          </a:p>
          <a:p>
            <a:pPr algn="just">
              <a:buFont typeface="Wingdings" panose="05000000000000000000" pitchFamily="2" charset="2"/>
              <a:buChar char=""/>
              <a:tabLst>
                <a:tab pos="914400" algn="l"/>
              </a:tabLst>
            </a:pPr>
            <a:endParaRPr lang="hu-H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91142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018BB-9179-BB63-F6CB-0E9BF685F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10C595-235F-AF22-FE68-91EF4BE7C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24" y="260648"/>
            <a:ext cx="8191822" cy="1325563"/>
          </a:xfrm>
        </p:spPr>
        <p:txBody>
          <a:bodyPr>
            <a:normAutofit/>
          </a:bodyPr>
          <a:lstStyle/>
          <a:p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– </a:t>
            </a:r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elv </a:t>
            </a:r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0A379A-8281-E861-6447-42DF885F6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28800"/>
            <a:ext cx="8263830" cy="511256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hu-H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</a:t>
            </a:r>
            <a:r>
              <a:rPr lang="hu-HU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elv</a:t>
            </a: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"/>
              <a:tabLst>
                <a:tab pos="914400" algn="l"/>
              </a:tabLst>
            </a:pPr>
            <a:endParaRPr lang="hu-HU" sz="1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"/>
              <a:tabLst>
                <a:tab pos="914400" algn="l"/>
              </a:tabLst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hangsúlyos az önismeret, a kommunikáció, az életviteli ismeretek, a konfliktuskezelés, a kapcsolatok kialakítása fejlesztése </a:t>
            </a:r>
          </a:p>
          <a:p>
            <a:pPr algn="just">
              <a:buFont typeface="Wingdings" panose="05000000000000000000" pitchFamily="2" charset="2"/>
              <a:buChar char=""/>
              <a:tabLst>
                <a:tab pos="914400" algn="l"/>
              </a:tabLst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Szerepet kap az önérvényesítés segítése, a támogatott döntéshozatallal kapcsolatos készségek és ismeretek fejlesztése</a:t>
            </a:r>
          </a:p>
          <a:p>
            <a:pPr algn="just">
              <a:buFont typeface="Wingdings" panose="05000000000000000000" pitchFamily="2" charset="2"/>
              <a:buChar char=""/>
              <a:tabLst>
                <a:tab pos="914400" algn="l"/>
              </a:tabLst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gondnokság felülvizsgálata során a támogatott döntéshozatallal való helyettesítés lehetőségének támogatása</a:t>
            </a:r>
          </a:p>
          <a:p>
            <a:pPr algn="just">
              <a:buFont typeface="Wingdings" panose="05000000000000000000" pitchFamily="2" charset="2"/>
              <a:buChar char=""/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problémák önálló megoldására lehetőség biztosítása</a:t>
            </a:r>
          </a:p>
          <a:p>
            <a:pPr algn="just">
              <a:buFont typeface="Wingdings" panose="05000000000000000000" pitchFamily="2" charset="2"/>
              <a:buChar char=""/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segítségnyújtás a döntések meghozatalához </a:t>
            </a:r>
          </a:p>
          <a:p>
            <a:pPr algn="just">
              <a:buFont typeface="Wingdings" panose="05000000000000000000" pitchFamily="2" charset="2"/>
              <a:buChar char=""/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család és az egyéb támogatók bevonása </a:t>
            </a:r>
          </a:p>
          <a:p>
            <a:pPr algn="just">
              <a:buFont typeface="Wingdings" panose="05000000000000000000" pitchFamily="2" charset="2"/>
              <a:buChar char=""/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természetes és professzionális támogatói hálózat létrehozása és működtetése</a:t>
            </a:r>
          </a:p>
          <a:p>
            <a:pPr algn="just">
              <a:buFont typeface="Wingdings" panose="05000000000000000000" pitchFamily="2" charset="2"/>
              <a:buChar char=""/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egyénnek legyen szabadsága az elvárásaihoz és igényeihez igazodó szolgáltatások megválasztásában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4547203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7B39F-4E2F-04F4-C4FC-7A96BE80A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6EE4E74-43EA-5F38-3D7A-824D6889A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8949978" cy="1152128"/>
          </a:xfrm>
        </p:spPr>
        <p:txBody>
          <a:bodyPr>
            <a:normAutofit fontScale="90000"/>
          </a:bodyPr>
          <a:lstStyle/>
          <a:p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hu-HU" sz="2800" b="1" kern="100" dirty="0">
                <a:solidFill>
                  <a:schemeClr val="accent5">
                    <a:lumMod val="75000"/>
                  </a:schemeClr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döntéshozatal elvének </a:t>
            </a:r>
            <a:r>
              <a:rPr lang="hu-HU" sz="28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érvényesítését szolgálhatja a szociális ellátásban:</a:t>
            </a:r>
            <a:br>
              <a:rPr lang="hu-HU" sz="28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700" b="1" dirty="0">
                <a:solidFill>
                  <a:schemeClr val="accent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13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2400" u="sng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400" u="sng" dirty="0">
              <a:latin typeface="+mn-lt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5028BA7-26B9-D8B8-31AC-7E31BE3B7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022" y="908720"/>
            <a:ext cx="8321328" cy="583264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endParaRPr lang="hu-H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érvényesítését szolgálja, ha a szociális ellátás/ szolgáltatás: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elkötelezettség és szakmai felkészültség, megfelelő szemlélet érvényesül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személyközpontú, egyénre szabott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érintett bevonásával történik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épít az az egyén meglévő képességeire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szükségletekhez igazodik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önállóságra helyezi a hangsúlyt, szükség esetén nyújt segítséget a döntések meghozatalához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reagál az életkor- és fogyatékosság-specifikus igényekre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reagál a kommunikációs szükségletekre, önálló megnyilvánulást és kommunikációt segítő eszközök és személyek igénybevétele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figyelembe veszi az érintett akaratát és vágyait (nem csak a legjobb érdekét)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döntéshozatalt gátló tényezőket kompenzálja!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biztosítja az érintett véleményének figyelembe vételét a döntés szabadságát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eszköztárának használata (a célcsoport szükségleteinek megfelelően)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hu-HU" sz="8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bizalmi vagy támogató személy jelenlétének lehetővé tétele a kommunikáció támogatása érdekében</a:t>
            </a:r>
          </a:p>
          <a:p>
            <a:pPr marL="457200" lvl="1" indent="0">
              <a:buNone/>
            </a:pPr>
            <a:br>
              <a:rPr lang="hu-H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3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143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87C8F7-D477-3995-E580-EB849A91D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524" y="260648"/>
            <a:ext cx="8191822" cy="1325563"/>
          </a:xfrm>
        </p:spPr>
        <p:txBody>
          <a:bodyPr>
            <a:normAutofit/>
          </a:bodyPr>
          <a:lstStyle/>
          <a:p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támogatott döntéshozatal – </a:t>
            </a: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highlight>
                  <a:srgbClr val="00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elv </a:t>
            </a: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0D368D-DF11-48D9-AE81-0E46E6A8E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28800"/>
            <a:ext cx="8263830" cy="511256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hu-H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Miben állhat általában a támogatás? </a:t>
            </a:r>
          </a:p>
          <a:p>
            <a:pPr algn="just"/>
            <a:r>
              <a:rPr lang="hu-H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Személyes, informális segítségnyújtás - segítség az információk összegyűjtésében, segítség az információ feldolgozásában, mérlegelésében, tanácsadás, szükséges dokumentumok beszerzésében segítségnyújtás, kísérés, szállítás, kommunikációs támogatás, kockázatok felmérésében segítségnyújtás-, technikai segítségnyújtás (pl.: adminisztratív támogatás, számítástechnikai eszközökhöz hozzáférés biztosítása), szakmai támogatást biztosító szervezet, szakértő bevonásában való segítségnyújtásban (jogi tanácsadás, pszichológiai tanácsadás stb.) </a:t>
            </a:r>
          </a:p>
          <a:p>
            <a:pPr algn="just"/>
            <a:r>
              <a:rPr lang="hu-H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Minden esetben fel kell tárni, hogy az érintett önállóan, vagy támogatással el tud-e járni az adott ügyben. Amennyiben az informális segítségnyújtáson túl rendszeres támogatásra lenne szüksége az érintettnek javasolt megvizsgálni a támogatott döntéshozatal igénybevételének lehetőségét. A gondnokság alá helyezésre akkor kerülhet sor, ha az érintett érdekeinek védelme egyéb módon nem biztosítható.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331049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CDAC2-77FE-D704-0824-E58DF9229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85E52E-730F-C9A4-C68F-71CFC279F2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6408712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hu-HU" sz="39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döntéshozatal - </a:t>
            </a:r>
            <a:r>
              <a:rPr lang="hu-HU" sz="3900" b="1" kern="100" dirty="0">
                <a:solidFill>
                  <a:schemeClr val="accent5">
                    <a:lumMod val="75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jogintézmény</a:t>
            </a:r>
          </a:p>
          <a:p>
            <a:pPr algn="just">
              <a:buNone/>
            </a:pPr>
            <a:r>
              <a:rPr lang="hu-H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Mit jelent </a:t>
            </a:r>
            <a:r>
              <a:rPr lang="hu-H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hu-H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támogatott döntéshozatal </a:t>
            </a:r>
            <a:r>
              <a:rPr lang="hu-H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jogintézmény?</a:t>
            </a: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hu-H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ENSZ Egyezmény 12. cikk A törvény előtti egyenlőség (A részes államok meghozzák a szükséges intézkedéseket annak érdekében, hogy a fogyatékossággal élő személyek cselekvőképességének gyakorlásához esetlegesen szükséges segítség hozzáférhetővé váljon)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jogilag szabályozott jogintézmény 2014 óta (Ptk.,Támtv., Gyer.)</a:t>
            </a:r>
          </a:p>
          <a:p>
            <a:pPr marL="342900" indent="-342900" algn="just">
              <a:buFont typeface="Wingdings" panose="05000000000000000000" pitchFamily="2" charset="2"/>
              <a:buChar char=""/>
            </a:pPr>
            <a:r>
              <a:rPr lang="hu-H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cselekvőképességet nem érinti</a:t>
            </a: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nem egy-az egyben a gondnokság alternatívája!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azok számára lehetőség, akik a döntést önállóan is képesek meghozni, de a döntésben támogatásra szorulnak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személy: 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belátási képességének kisebb mértékű csökkenése miatt 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 egyes ügyei intézésében a döntései meghozatalában segítségre szoruló 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nagykorú személy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 magát a döntést önállóan is képes meghozni 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akinek a gyámhatóság támogatót rendel (ez lehet bizalmi személy, vagy hivatásos támogató) (hatósági eljárás, a támogató kérelmére vagy a bíróság megkeresésére a gyámhivatal előtt)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támogatói minőség igazolható, a támogató az érintettel vele lehet eljárásokban, segítheti a döntéshozatalt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nincs hatósági nyilvántartás arról, hogy kinek van kirendelt támogatója!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u-H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szociális szolgáltatásokban </a:t>
            </a: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indokolt feltárni, hogy van-e támogató (támogatói hálózat kialakítása érdekében)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hu-HU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támogató távolléte nem akadálya semmilyen jognyilatkozatnak</a:t>
            </a:r>
            <a:endParaRPr lang="hu-H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hu-H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hu-H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8143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0923" y="162569"/>
            <a:ext cx="8640638" cy="423267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döntéshozatal - </a:t>
            </a: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highlight>
                  <a:srgbClr val="00FF0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 jogintézmény </a:t>
            </a: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(3)</a:t>
            </a:r>
            <a:b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4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hazai szabályozás</a:t>
            </a:r>
            <a:endParaRPr lang="hu-HU" sz="4000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840" y="692696"/>
            <a:ext cx="8640639" cy="5976665"/>
          </a:xfrm>
        </p:spPr>
        <p:txBody>
          <a:bodyPr>
            <a:normAutofit/>
          </a:bodyPr>
          <a:lstStyle/>
          <a:p>
            <a:pPr>
              <a:buNone/>
            </a:pPr>
            <a:endParaRPr lang="hu-H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hu-HU" sz="2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hu-H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Fogalom meghatározások: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hu-H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döntéshozatal: az érintett személy önrendelkezését és jogainak védelmét szolgáló, a cselekvőképességet nem érintő jogintézmény, amely alapján a támogató egyénre szabott segítséget nyújt a támogatott személy cselekvőképességének gyakorlásához.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hu-H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támogatott személy: az egyes ügyei intézésében, döntései meghozatalában belátási képességének kisebb mértékű csökkenése miatt segítségre szoruló nagykorú személy, akinek a gyámhatóság támogatót rendel.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hu-HU" sz="2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támogató: a támogatott személy kérelmére vagy a bíróság megkeresése alapján a gyámhatóság által a támogatott személlyel egyetértésben, a támogatott személy segítésére kirendelt személy.</a:t>
            </a:r>
          </a:p>
          <a:p>
            <a:pPr marL="457200" lvl="1" indent="-457200">
              <a:buFont typeface="Wingdings" panose="05000000000000000000" pitchFamily="2" charset="2"/>
              <a:buChar char="ü"/>
              <a:defRPr/>
            </a:pPr>
            <a:endParaRPr lang="hu-HU" sz="7200" dirty="0"/>
          </a:p>
          <a:p>
            <a:pPr marL="0" lvl="1" indent="0">
              <a:buNone/>
              <a:defRPr/>
            </a:pPr>
            <a:endParaRPr lang="hu-HU" sz="7200" dirty="0"/>
          </a:p>
          <a:p>
            <a:pPr marL="0" indent="0">
              <a:buFont typeface="Arial" charset="0"/>
              <a:buNone/>
              <a:defRPr/>
            </a:pPr>
            <a:endParaRPr lang="hu-HU" sz="2400" b="1" cap="all" dirty="0">
              <a:solidFill>
                <a:srgbClr val="BB0D75"/>
              </a:solidFill>
              <a:effectLst>
                <a:outerShdw sx="0" sy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97022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Objektum 3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466" y="1589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14" imgW="360" imgH="360" progId="">
                  <p:embed/>
                </p:oleObj>
              </mc:Choice>
              <mc:Fallback>
                <p:oleObj name="think-cell Slide" r:id="rId14" imgW="360" imgH="360" progId="">
                  <p:embed/>
                  <p:pic>
                    <p:nvPicPr>
                      <p:cNvPr id="35" name="Objektum 3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" y="1589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églalap 33" hidden="1"/>
          <p:cNvSpPr/>
          <p:nvPr>
            <p:custDataLst>
              <p:tags r:id="rId3"/>
            </p:custDataLst>
          </p:nvPr>
        </p:nvSpPr>
        <p:spPr bwMode="auto">
          <a:xfrm>
            <a:off x="0" y="0"/>
            <a:ext cx="146538" cy="15875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kumimoji="0" lang="en-US" sz="1050" u="none" strike="noStrike" cap="none" normalizeH="0" dirty="0" err="1">
              <a:ln>
                <a:noFill/>
              </a:ln>
              <a:solidFill>
                <a:schemeClr val="tx1"/>
              </a:solidFill>
              <a:effectLst/>
              <a:latin typeface="Arial"/>
              <a:ea typeface="ＭＳ Ｐゴシック"/>
              <a:sym typeface="Arial"/>
            </a:endParaRPr>
          </a:p>
        </p:txBody>
      </p:sp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2000" dirty="0"/>
          </a:p>
        </p:txBody>
      </p:sp>
      <p:sp>
        <p:nvSpPr>
          <p:cNvPr id="7" name="Szöveg helye 54"/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65945" y="116632"/>
            <a:ext cx="9107278" cy="1664797"/>
          </a:xfrm>
          <a:prstGeom prst="homePlate">
            <a:avLst>
              <a:gd name="adj" fmla="val 18136"/>
            </a:avLst>
          </a:prstGeom>
          <a:solidFill>
            <a:schemeClr val="folHlink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 lIns="0" tIns="0" rIns="0" bIns="0" anchor="ctr"/>
          <a:lstStyle>
            <a:lvl1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285750" lvl="0" indent="-285750">
              <a:buFont typeface="Wingdings" panose="05000000000000000000" pitchFamily="2" charset="2"/>
              <a:buChar char="ü"/>
            </a:pPr>
            <a:endParaRPr lang="hu-HU" dirty="0"/>
          </a:p>
        </p:txBody>
      </p:sp>
      <p:sp>
        <p:nvSpPr>
          <p:cNvPr id="8" name="Szöveg helye 42"/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251521" y="260649"/>
            <a:ext cx="1800199" cy="1368152"/>
          </a:xfrm>
          <a:prstGeom prst="homePlate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47625" tIns="71438" rIns="74613" bIns="69850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2000" dirty="0">
                <a:solidFill>
                  <a:schemeClr val="bg1"/>
                </a:solidFill>
              </a:rPr>
              <a:t>Támogatott lehet </a:t>
            </a:r>
          </a:p>
        </p:txBody>
      </p:sp>
      <p:sp>
        <p:nvSpPr>
          <p:cNvPr id="9" name="Szöveg helye 42"/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2088173" y="1009514"/>
            <a:ext cx="1547723" cy="654187"/>
          </a:xfrm>
          <a:prstGeom prst="chevron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lIns="60325" tIns="225425" rIns="0" bIns="225425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1200" dirty="0">
                <a:solidFill>
                  <a:schemeClr val="bg1"/>
                </a:solidFill>
              </a:rPr>
              <a:t>Kezdeményezés:</a:t>
            </a:r>
          </a:p>
          <a:p>
            <a:pPr marL="0" lvl="1"/>
            <a:r>
              <a:rPr lang="hu-HU" altLang="en-US" sz="1200" dirty="0">
                <a:solidFill>
                  <a:schemeClr val="bg1"/>
                </a:solidFill>
              </a:rPr>
              <a:t>Kérelem vagy </a:t>
            </a:r>
          </a:p>
          <a:p>
            <a:pPr marL="0" lvl="1"/>
            <a:r>
              <a:rPr lang="hu-HU" altLang="en-US" sz="1200" dirty="0">
                <a:solidFill>
                  <a:schemeClr val="bg1"/>
                </a:solidFill>
              </a:rPr>
              <a:t>bíróság</a:t>
            </a:r>
          </a:p>
        </p:txBody>
      </p:sp>
      <p:sp>
        <p:nvSpPr>
          <p:cNvPr id="14" name="Szöveg helye 42"/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3635896" y="260650"/>
            <a:ext cx="1440160" cy="1403051"/>
          </a:xfrm>
          <a:prstGeom prst="chevron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60325" tIns="161925" rIns="0" bIns="161925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1400" dirty="0">
                <a:solidFill>
                  <a:schemeClr val="bg1"/>
                </a:solidFill>
              </a:rPr>
              <a:t>Támogató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227651" y="2043622"/>
            <a:ext cx="1730101" cy="4824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588" lvl="1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endParaRPr lang="en-US" sz="120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b="1" dirty="0"/>
              <a:t>nagykorú személy</a:t>
            </a:r>
            <a:r>
              <a:rPr lang="hu-HU" sz="1400" dirty="0"/>
              <a:t>, aki úgy véli, hogy </a:t>
            </a:r>
            <a:r>
              <a:rPr lang="hu-HU" sz="1400" b="1" dirty="0"/>
              <a:t>általánosságban vagy egyes ügyeiben</a:t>
            </a:r>
            <a:r>
              <a:rPr lang="hu-HU" sz="1400" dirty="0"/>
              <a:t>, a döntései meghozatalában segítségre szorul, de a </a:t>
            </a:r>
            <a:r>
              <a:rPr lang="hu-HU" sz="1400" b="1" dirty="0"/>
              <a:t>döntést önállóan is képes meghozni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Abban az ügycsoportban amelyben a támogatást szeretné </a:t>
            </a:r>
            <a:r>
              <a:rPr lang="hu-HU" sz="1400" b="1" dirty="0"/>
              <a:t>nincs gondnokság alatt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b="1" dirty="0"/>
              <a:t>belátási képessége csekély mértékben csökkent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hu-HU" sz="140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de-DE" sz="1050" dirty="0"/>
          </a:p>
        </p:txBody>
      </p:sp>
      <p:sp>
        <p:nvSpPr>
          <p:cNvPr id="30" name="Rectangle 5"/>
          <p:cNvSpPr>
            <a:spLocks noChangeArrowheads="1"/>
          </p:cNvSpPr>
          <p:nvPr/>
        </p:nvSpPr>
        <p:spPr bwMode="auto">
          <a:xfrm>
            <a:off x="2099861" y="2335077"/>
            <a:ext cx="1536035" cy="34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hu-HU" sz="1400" dirty="0"/>
              <a:t>A kirendelés történhet: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érintett kérelmére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bíróság megkeresésére ha gondnok kirendelésére nincs szükség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gyámhivatal illetékes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hu-HU" sz="120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hu-HU" sz="120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hu-HU" sz="120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hu-HU" sz="1050" b="1" dirty="0"/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auto">
          <a:xfrm>
            <a:off x="3635896" y="1988840"/>
            <a:ext cx="1224135" cy="3801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hu-HU" sz="160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támogatott egyetértése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vállalja a feladatot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nincs kizárási ok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Nincs érdek-ellentét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Családtag, hozzá-tartozó, barát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400" dirty="0"/>
              <a:t>Hivatásos támogató</a:t>
            </a:r>
          </a:p>
          <a:p>
            <a:pPr marL="1588" lvl="1" algn="ctr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defRPr/>
            </a:pPr>
            <a:r>
              <a:rPr lang="hu-HU" sz="1400" dirty="0"/>
              <a:t>(22 órás  képzés)</a:t>
            </a:r>
          </a:p>
        </p:txBody>
      </p:sp>
      <p:sp>
        <p:nvSpPr>
          <p:cNvPr id="40" name="Szövegdoboz 39"/>
          <p:cNvSpPr txBox="1"/>
          <p:nvPr/>
        </p:nvSpPr>
        <p:spPr>
          <a:xfrm>
            <a:off x="461561" y="1222748"/>
            <a:ext cx="163830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sz="900" b="1" dirty="0"/>
          </a:p>
        </p:txBody>
      </p:sp>
      <p:sp>
        <p:nvSpPr>
          <p:cNvPr id="20" name="Szöveg helye 42"/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6858000" y="260651"/>
            <a:ext cx="2034479" cy="504054"/>
          </a:xfrm>
          <a:prstGeom prst="chevron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60325" tIns="161925" rIns="0" bIns="161925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1200" dirty="0">
                <a:solidFill>
                  <a:schemeClr val="bg1"/>
                </a:solidFill>
              </a:rPr>
              <a:t>feladata</a:t>
            </a:r>
          </a:p>
        </p:txBody>
      </p:sp>
      <p:sp>
        <p:nvSpPr>
          <p:cNvPr id="18" name="Szöveg helye 42"/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4932040" y="260650"/>
            <a:ext cx="1800200" cy="1403051"/>
          </a:xfrm>
          <a:prstGeom prst="chevron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60325" tIns="161925" rIns="0" bIns="161925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1200" dirty="0">
                <a:solidFill>
                  <a:schemeClr val="bg1"/>
                </a:solidFill>
              </a:rPr>
              <a:t>kirendelés</a:t>
            </a:r>
          </a:p>
        </p:txBody>
      </p:sp>
      <p:sp>
        <p:nvSpPr>
          <p:cNvPr id="19" name="Szöveg helye 42"/>
          <p:cNvSpPr>
            <a:spLocks noGrp="1"/>
          </p:cNvSpPr>
          <p:nvPr>
            <p:custDataLst>
              <p:tags r:id="rId10"/>
            </p:custDataLst>
          </p:nvPr>
        </p:nvSpPr>
        <p:spPr bwMode="gray">
          <a:xfrm>
            <a:off x="2099862" y="260650"/>
            <a:ext cx="1536034" cy="654187"/>
          </a:xfrm>
          <a:prstGeom prst="chevron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lIns="60325" tIns="225425" rIns="0" bIns="225425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1400" dirty="0">
                <a:solidFill>
                  <a:schemeClr val="bg1"/>
                </a:solidFill>
              </a:rPr>
              <a:t>Gyámhatóság </a:t>
            </a:r>
          </a:p>
          <a:p>
            <a:pPr marL="0" lvl="1"/>
            <a:r>
              <a:rPr lang="hu-HU" altLang="en-US" sz="1400" dirty="0">
                <a:solidFill>
                  <a:schemeClr val="bg1"/>
                </a:solidFill>
              </a:rPr>
              <a:t>előtt</a:t>
            </a:r>
          </a:p>
        </p:txBody>
      </p:sp>
      <p:sp>
        <p:nvSpPr>
          <p:cNvPr id="22" name="Szöveg helye 42"/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6858000" y="764705"/>
            <a:ext cx="2034480" cy="458043"/>
          </a:xfrm>
          <a:prstGeom prst="chevron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60325" tIns="161925" rIns="0" bIns="161925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1200" dirty="0">
                <a:solidFill>
                  <a:schemeClr val="bg1"/>
                </a:solidFill>
              </a:rPr>
              <a:t>felülvizsgálat</a:t>
            </a:r>
          </a:p>
        </p:txBody>
      </p:sp>
      <p:sp>
        <p:nvSpPr>
          <p:cNvPr id="23" name="Szöveg helye 42"/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6857999" y="1222747"/>
            <a:ext cx="2034480" cy="440953"/>
          </a:xfrm>
          <a:prstGeom prst="chevron">
            <a:avLst>
              <a:gd name="adj" fmla="val 18223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60325" tIns="161925" rIns="0" bIns="161925" anchor="ctr"/>
          <a:lstStyle>
            <a:lvl1pPr marL="342900" indent="-3429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57250" eaLnBrk="0" hangingPunct="0"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5725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lvl="1"/>
            <a:r>
              <a:rPr lang="hu-HU" altLang="en-US" sz="1200" dirty="0">
                <a:solidFill>
                  <a:schemeClr val="bg1"/>
                </a:solidFill>
              </a:rPr>
              <a:t>Megszűntetés </a:t>
            </a:r>
          </a:p>
        </p:txBody>
      </p:sp>
      <p:sp>
        <p:nvSpPr>
          <p:cNvPr id="2" name="Téglalap 1"/>
          <p:cNvSpPr/>
          <p:nvPr/>
        </p:nvSpPr>
        <p:spPr>
          <a:xfrm>
            <a:off x="4932040" y="2276872"/>
            <a:ext cx="1925959" cy="2046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600" dirty="0"/>
              <a:t>személyes meghallgatás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600" dirty="0"/>
              <a:t>általános jelleggel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600" dirty="0"/>
              <a:t>meghatározott ügycsoport tekintetében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endParaRPr lang="hu-HU" sz="1600" dirty="0"/>
          </a:p>
        </p:txBody>
      </p:sp>
      <p:sp>
        <p:nvSpPr>
          <p:cNvPr id="4" name="Téglalap 3"/>
          <p:cNvSpPr/>
          <p:nvPr/>
        </p:nvSpPr>
        <p:spPr>
          <a:xfrm>
            <a:off x="6660232" y="2276872"/>
            <a:ext cx="2417823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dirty="0"/>
              <a:t>Döntési folyamat támogatása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b="1" dirty="0"/>
              <a:t>tanácsadás, tájékoztatás</a:t>
            </a:r>
            <a:endParaRPr lang="hu-HU" sz="115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b="1" dirty="0"/>
              <a:t>segít megfogalmazni a támogatott személy akaratát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dirty="0"/>
              <a:t>eljárásokban (polgári, büntető, közig, egészségügy) </a:t>
            </a:r>
            <a:r>
              <a:rPr lang="hu-HU" sz="1150" b="1" dirty="0"/>
              <a:t>jelen lehet</a:t>
            </a:r>
            <a:endParaRPr lang="hu-HU" sz="115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b="1" dirty="0"/>
              <a:t>segíti a kommunikációt </a:t>
            </a:r>
            <a:r>
              <a:rPr lang="hu-HU" sz="1150" dirty="0"/>
              <a:t>a szereplők között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b="1" dirty="0"/>
              <a:t>segít a döntéshez szükséges információk megszerzésében</a:t>
            </a:r>
            <a:endParaRPr lang="hu-HU" sz="115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b="1" dirty="0"/>
              <a:t>ismerteti a választási lehetőségeket</a:t>
            </a:r>
            <a:endParaRPr lang="hu-HU" sz="115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dirty="0"/>
              <a:t>segít megérteni az egyes döntések </a:t>
            </a:r>
            <a:r>
              <a:rPr lang="hu-HU" sz="1150" b="1" dirty="0"/>
              <a:t>következményeit</a:t>
            </a:r>
            <a:endParaRPr lang="hu-HU" sz="1150" dirty="0"/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b="1" dirty="0"/>
              <a:t>elmagyarázza</a:t>
            </a:r>
            <a:r>
              <a:rPr lang="hu-HU" sz="1150" dirty="0"/>
              <a:t> azokat a tartalmakat, amelyek nem érthetőek a személy számára</a:t>
            </a:r>
          </a:p>
          <a:p>
            <a:pPr marL="188913" lvl="1" indent="-187325" defTabSz="857250"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" pitchFamily="2" charset="2"/>
              <a:buChar char="n"/>
              <a:defRPr/>
            </a:pPr>
            <a:r>
              <a:rPr lang="hu-HU" sz="1150" b="1" dirty="0"/>
              <a:t>a</a:t>
            </a:r>
            <a:r>
              <a:rPr lang="es-ES" sz="1150" b="1" dirty="0"/>
              <a:t> döntést minden esetben a támogatott</a:t>
            </a:r>
            <a:r>
              <a:rPr lang="hu-HU" sz="1150" b="1" dirty="0"/>
              <a:t> személy hozza meg!</a:t>
            </a:r>
          </a:p>
          <a:p>
            <a:r>
              <a:rPr lang="hu-HU" sz="1150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33597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83F2D-05EB-43CB-371D-D298143BA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53124C-1938-3D2F-EBAC-BF3642321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l"/>
            <a:r>
              <a:rPr lang="hu-HU" sz="36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Információs források </a:t>
            </a:r>
            <a:br>
              <a:rPr lang="hu-HU" sz="24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sz="24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48C4399-3548-B3D6-AC48-A14BB7B11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616624"/>
          </a:xfrm>
        </p:spPr>
        <p:txBody>
          <a:bodyPr>
            <a:normAutofit fontScale="62500" lnSpcReduction="2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19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Egyesült Nemzetek Szervezete Egyezmény a Fogyatékossággal Élő Személyek Jogairól Könnyen - érthető változat, Szociális és Munkaügyi Minisztérium, ÉFOÉSZ </a:t>
            </a:r>
            <a:r>
              <a:rPr lang="hu-HU" sz="19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https://www.un.org/disabilities/documents/natl/hungary-ez.pdf</a:t>
            </a:r>
            <a:endParaRPr lang="hu-HU" sz="19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fogyatékossággal élő személyek számára ápolást-gondozást nyújtó szociális intézményi férőhelyek kiváltásáról szóló 2019-2036. évekre vonatkozó hosszú távú koncepcióról(</a:t>
            </a:r>
            <a:r>
              <a:rPr lang="hu-HU" sz="19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https://www.tamogatoweb.hu/letoltes2019/kivaltas_koncepci%C3%B3_2019.pdf </a:t>
            </a:r>
            <a:endParaRPr lang="hu-HU" sz="1900" u="sng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18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STEPS projekt tananyagai és segédanyagai: </a:t>
            </a:r>
            <a:r>
              <a:rPr lang="hu-HU" sz="18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https://docs.google.com/forms/d/e/1FAIpQLScURrsNS90ZevJTanjDTA9vnhk1HLWRRFwP2vL0agTuqjGxsw/viewform</a:t>
            </a:r>
            <a:endParaRPr lang="hu-HU" sz="1800" b="0" i="0" dirty="0">
              <a:solidFill>
                <a:srgbClr val="20212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19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Útmutató a támogatott döntéshozatal gyámhivatali eljárásrendjéhez </a:t>
            </a:r>
            <a:r>
              <a:rPr lang="hu-HU" sz="1900" u="sng" kern="100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http://www.macsgyoe.hu/szakmai_informaciok/szakmai_hirek/2014-04-19/tamogatott_donteshozatal_szakmai_anyagok.html</a:t>
            </a:r>
            <a:endParaRPr lang="hu-HU" sz="1900" u="sng" kern="100" dirty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Ismertető – a protokoll alapján – a támogatóként kirendelt személyek számára </a:t>
            </a:r>
            <a:r>
              <a:rPr lang="hu-HU" sz="2000" u="sng" kern="10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http://www.macsgyoe.hu/szakmai_informaciok/szakmai_hirek/2014-04-19/tamogatott_donteshozatal_szakmai_anyagok.html </a:t>
            </a:r>
            <a:endParaRPr lang="hu-H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Könnyen érthető Általános tájékoztató a támogatott döntéshozatalról (</a:t>
            </a:r>
            <a:r>
              <a:rPr lang="hu-HU" sz="19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http://www.macsgyoe.hu/downloads/szakmai_anyagok/tdtaj.pdf</a:t>
            </a:r>
            <a:r>
              <a:rPr lang="hu-H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20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Gyámság és gondnokság (magyarorszag.hu), A gondnoksági perek különös szabályai (SZÜF portál) </a:t>
            </a:r>
            <a:r>
              <a:rPr lang="hu-HU" sz="2000" u="sng" kern="100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https://magyarorszag.hu/szuf_ugyleiras?id=14d43260-4368-41f0-8bec-6f9b30098d26&amp;_n=a_gondnoksagi_perek_kulonos_szabalyai </a:t>
            </a:r>
            <a:endParaRPr lang="hu-H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Szakmai módszertani Útmutató a Komplex támogatási szükségletmérő eszköz alkalmazásához, a szükségletfelmérés eredményeinek összegzéséhez</a:t>
            </a:r>
            <a:r>
              <a:rPr lang="hu-H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hu-HU" sz="19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https://szocialisportal.hu/wp-content/uploads/2017/06/Komplex-Tamogatasi-Szuksegletmero-Eszkoz_Utmutato.pdf</a:t>
            </a:r>
            <a:r>
              <a:rPr lang="hu-HU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-"/>
              <a:tabLst>
                <a:tab pos="228600" algn="l"/>
              </a:tabLst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Integrált Jogvédelmi Szolgálat (IJSZ) tájékoztatók, Ellátottjog: </a:t>
            </a: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https://www.ijsz.hu/menupontok-2-47.html</a:t>
            </a:r>
            <a:endParaRPr lang="hu-HU" sz="18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  <a:tabLst>
                <a:tab pos="228600" algn="l"/>
              </a:tabLst>
            </a:pPr>
            <a:endParaRPr lang="hu-HU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359245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F8364-47C1-FFEE-B95B-F4E6005008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437862C8-91CB-0F55-1568-FEE8216A0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052736"/>
            <a:ext cx="8136904" cy="56166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hu-HU" sz="2800" b="1" dirty="0">
              <a:solidFill>
                <a:schemeClr val="accent1"/>
              </a:solidFill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hu-HU" sz="3200" b="1" kern="10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</a:t>
            </a:r>
          </a:p>
          <a:p>
            <a:pPr marL="0" lvl="0" indent="0" algn="ctr">
              <a:buNone/>
            </a:pPr>
            <a:endParaRPr lang="hu-HU" sz="3200" b="1" kern="1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Kérdések válaszok – különös tekintettel a műhelyhez előzetesen megküldött kérdésekre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494424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FAC59EB-1EC1-5D0C-D7E3-1A24CB532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4285F7-1FB5-7E2F-5E9A-F7AA13C3D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sz="32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2911276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8E4BD-90A9-CB3E-56CC-37CD11507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1F1CE703-D4F7-6FE3-0BB9-85AD83258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16632"/>
            <a:ext cx="8184474" cy="1008112"/>
          </a:xfrm>
        </p:spPr>
        <p:txBody>
          <a:bodyPr>
            <a:noAutofit/>
          </a:bodyPr>
          <a:lstStyle/>
          <a:p>
            <a:r>
              <a:rPr lang="hu-HU" altLang="hu-HU" sz="32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Calibri" panose="020F0502020204030204" pitchFamily="34" charset="0"/>
              </a:rPr>
              <a:t>Támogatott lakhatás helye és szerepe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D4B89E52-2EEC-6213-DC60-DFC283923D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504" y="764704"/>
            <a:ext cx="8928992" cy="547260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endParaRPr lang="hu-HU" sz="4200" dirty="0">
              <a:latin typeface="+mn-lt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altLang="hu-HU" sz="7000" dirty="0">
                <a:latin typeface="+mn-lt"/>
                <a:cs typeface="Calibri" panose="020F0502020204030204" pitchFamily="34" charset="0"/>
              </a:rPr>
              <a:t>Személyes gondoskodást nyújtó szakosított ellátás </a:t>
            </a:r>
            <a:r>
              <a:rPr lang="hu-HU" sz="7000" dirty="0">
                <a:latin typeface="+mn-lt"/>
                <a:cs typeface="Calibri" panose="020F0502020204030204" pitchFamily="34" charset="0"/>
              </a:rPr>
              <a:t>→ </a:t>
            </a:r>
            <a:r>
              <a:rPr lang="hu-HU" altLang="hu-HU" sz="7000" dirty="0">
                <a:latin typeface="+mn-lt"/>
                <a:cs typeface="Calibri" panose="020F0502020204030204" pitchFamily="34" charset="0"/>
              </a:rPr>
              <a:t>Támogatott lakhatás </a:t>
            </a:r>
            <a:r>
              <a:rPr lang="hu-HU" sz="7000" dirty="0">
                <a:latin typeface="+mn-lt"/>
                <a:cs typeface="Calibri" panose="020F0502020204030204" pitchFamily="34" charset="0"/>
              </a:rPr>
              <a:t>→ Fenntartó (állam, önkormányzat, egyház, civil, vállalkozás) → Működési nyilvántartás →  Szolgáltatások (lakhatás, esetvitel, hozzáférés biztosítása+9 szolgáltatási elem) → TL lakhatási ingatlan (lakás céljára szolgál) → szolgáltatási ingatlan (szolgáltatások céljára)/ saját fenntartásban, saját alapszolgáltatás, megállapodás más alapszolgáltatással/ szolgáltatóval</a:t>
            </a:r>
            <a:endParaRPr lang="hu-HU" sz="7000" dirty="0">
              <a:latin typeface="+mn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7000" dirty="0">
                <a:latin typeface="+mn-lt"/>
              </a:rPr>
              <a:t>A Szociális Törvény a Szociális és Gyermekvédelmi Főigazgatóság kötelező feladatai között nevesíti a támogatott lakhatás szolgáltatást, de nyújthatja egyházi és civil (nonprofit) és önkormányzati fenntartó is melyhez a költségvetési törvény értelmében támogatásban részesül.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u-HU" sz="7000" dirty="0">
                <a:latin typeface="+mn-lt"/>
                <a:cs typeface="Calibri" panose="020F0502020204030204" pitchFamily="34" charset="0"/>
              </a:rPr>
              <a:t>Nem azonos a támogatott lakhatás a férőhelykiváltással. 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u-HU" sz="7000" dirty="0">
                <a:latin typeface="+mn-lt"/>
                <a:cs typeface="Calibri" panose="020F0502020204030204" pitchFamily="34" charset="0"/>
              </a:rPr>
              <a:t>Az összefüggés az, hogy támogatott lakhatás létrejöhet új szolgáltatásként, vagy a férőhelykiváltás eredményeként (a nagy intézményeknek ebbe a szolgáltatási formába kell átalakulniuk)</a:t>
            </a:r>
          </a:p>
          <a:p>
            <a:pPr>
              <a:buFont typeface="Wingdings" panose="05000000000000000000" pitchFamily="2" charset="2"/>
              <a:buChar char="ü"/>
            </a:pPr>
            <a:endParaRPr lang="hu-HU" altLang="hu-HU" sz="2000" dirty="0"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99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DA5A4-4237-147A-3C2E-2F358E62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F75A0402-0182-C0A2-C6A4-2B542A1647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03668" y="762445"/>
            <a:ext cx="8721969" cy="5531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1100" b="1">
                <a:latin typeface="+mn-lt"/>
              </a:rPr>
              <a:t> </a:t>
            </a:r>
            <a:endParaRPr lang="hu-HU" sz="2000" b="1">
              <a:solidFill>
                <a:srgbClr val="009999"/>
              </a:solidFill>
              <a:latin typeface="+mn-lt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hu-HU" sz="2000" b="1" dirty="0">
              <a:solidFill>
                <a:srgbClr val="009999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033DD7-9B0E-2669-9A9C-1D19BF332B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hu-HU">
              <a:latin typeface="+mn-lt"/>
            </a:endParaRPr>
          </a:p>
          <a:p>
            <a:endParaRPr lang="hu-HU" dirty="0">
              <a:latin typeface="+mn-lt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354CF18-26BB-CA91-C667-49AA61EF4B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0"/>
            <a:ext cx="45365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6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52155-8D37-7A10-974E-309F8FC8E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BCCD9F46-D137-591B-E367-724B64424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16632"/>
            <a:ext cx="8184474" cy="1008112"/>
          </a:xfrm>
        </p:spPr>
        <p:txBody>
          <a:bodyPr>
            <a:noAutofit/>
          </a:bodyPr>
          <a:lstStyle/>
          <a:p>
            <a:r>
              <a:rPr lang="hu-HU" altLang="hu-HU" sz="32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Calibri" panose="020F0502020204030204" pitchFamily="34" charset="0"/>
              </a:rPr>
              <a:t>Támogatott lakhatás szolgáltatásai</a:t>
            </a: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997A8C8B-2EEF-2BD9-3F45-86CF68EA71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7504" y="980728"/>
            <a:ext cx="8928992" cy="525658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hu-HU" sz="2400" dirty="0">
              <a:latin typeface="+mn-lt"/>
              <a:cs typeface="Arial" panose="020B0604020202020204" pitchFamily="34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hu-HU" sz="24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lakhatási szolgáltatás</a:t>
            </a:r>
            <a:r>
              <a:rPr lang="hu-HU" sz="24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legfeljebb 6 fő, illetve 7-12 fő számára kialakított lakásban (lakásokban) vagy házban (házakban) biztosítható (ennél magasabb, legfeljebb 50 fős férőhelyű ingatlanban csak a férőhelykiváltás eredményeként biztosítható)</a:t>
            </a:r>
            <a:endParaRPr lang="hu-HU" sz="24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hu-HU" sz="24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az esetvitel</a:t>
            </a:r>
            <a:r>
              <a:rPr lang="hu-HU" sz="24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lényegében egy személyi segítségnyújtás, az önálló életvitel fenntartása, segítése érdekében, amelynek szakmai felelőse az </a:t>
            </a:r>
            <a:r>
              <a:rPr lang="hu-HU" sz="24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esetfelelős.</a:t>
            </a:r>
            <a:r>
              <a:rPr lang="hu-HU" sz="24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hu-HU" sz="24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hu-HU" sz="24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a komplex szükségletfelmérés szerinti szolgáltatások</a:t>
            </a:r>
            <a:r>
              <a:rPr lang="hu-HU" sz="24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 felügyelet, étkeztetés, gondozás, készségfejlesztés, tanácsadás, pedagógiai segítségnyújtás, gyógypedagógiai segítségnyújtás, szállítás, háztartási vagy háztartást pótló segítségnyújtás. Az igénybevevő egyéni szükségletfelmérése határozza meg, hogy a fenntartónak ezen elemek közül melyeket kell nyújtania számára. </a:t>
            </a:r>
            <a:r>
              <a:rPr lang="hu-HU" sz="24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Hol van definiálva a s</a:t>
            </a:r>
            <a:r>
              <a:rPr lang="hu-HU" sz="2400" b="1" kern="0" dirty="0">
                <a:latin typeface="+mn-lt"/>
                <a:cs typeface="Times New Roman" panose="02020603050405020304" pitchFamily="18" charset="0"/>
              </a:rPr>
              <a:t>zolgáltatások tartalma?</a:t>
            </a:r>
            <a:r>
              <a:rPr lang="hu-HU" sz="2400" kern="0" dirty="0">
                <a:latin typeface="+mn-lt"/>
                <a:cs typeface="Times New Roman" panose="02020603050405020304" pitchFamily="18" charset="0"/>
              </a:rPr>
              <a:t> (1/2000. (I. 7.) </a:t>
            </a:r>
            <a:r>
              <a:rPr lang="hu-HU" sz="2400" kern="0" dirty="0" err="1">
                <a:latin typeface="+mn-lt"/>
                <a:cs typeface="Times New Roman" panose="02020603050405020304" pitchFamily="18" charset="0"/>
              </a:rPr>
              <a:t>SzCsM</a:t>
            </a:r>
            <a:r>
              <a:rPr lang="hu-HU" sz="2400" kern="0" dirty="0">
                <a:latin typeface="+mn-lt"/>
                <a:cs typeface="Times New Roman" panose="02020603050405020304" pitchFamily="18" charset="0"/>
              </a:rPr>
              <a:t> rendelet 2.§ l)pont (</a:t>
            </a:r>
            <a:r>
              <a:rPr lang="hu-HU" sz="2400" u="sng" dirty="0">
                <a:solidFill>
                  <a:srgbClr val="E40068"/>
                </a:solidFill>
                <a:latin typeface="+mn-lt"/>
                <a:cs typeface="Calibri" panose="020F0502020204030204" pitchFamily="34" charset="0"/>
                <a:hlinkClick r:id="rId2"/>
              </a:rPr>
              <a:t>https://net.jogtar.hu/jogszabaly?docid=a0000001.scm</a:t>
            </a:r>
            <a:r>
              <a:rPr lang="hu-HU" sz="2400" kern="0" dirty="0">
                <a:latin typeface="+mn-lt"/>
                <a:cs typeface="Times New Roman" panose="02020603050405020304" pitchFamily="18" charset="0"/>
              </a:rPr>
              <a:t>)</a:t>
            </a: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hu-HU" sz="24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hu-HU" sz="2400" b="1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közszolgáltatások és a társadalmi életbe való részvételt segítő más szolgáltatások igénybevételében való segítségnyújtás</a:t>
            </a:r>
            <a:r>
              <a:rPr lang="hu-HU" sz="2400" kern="0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a támogatott lakhatásnak olyan szolgáltatása, amelynek keretében a hozzáférést kell biztosítani a támogatott lakhatás kötelező szolgáltatási körébe nem tartozó, de az igénybevevő komplex szükségletfelmérése alapján indokolt egyészségügyi, foglalkoztatási, oktatási, képzési szolgáltatásokhoz, közszolgáltatásokhoz. </a:t>
            </a:r>
            <a:endParaRPr lang="hu-HU" sz="2400" kern="1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hu-HU" altLang="hu-HU" sz="2000" dirty="0">
              <a:latin typeface="+mn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928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89EA3-18AA-64A2-FE79-4EC1CFD91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5B56158-D2B1-4199-41A1-81A0B893AFAA}"/>
              </a:ext>
            </a:extLst>
          </p:cNvPr>
          <p:cNvGraphicFramePr/>
          <p:nvPr/>
        </p:nvGraphicFramePr>
        <p:xfrm>
          <a:off x="0" y="404664"/>
          <a:ext cx="9252520" cy="63852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ím 3">
            <a:extLst>
              <a:ext uri="{FF2B5EF4-FFF2-40B4-BE49-F238E27FC236}">
                <a16:creationId xmlns:a16="http://schemas.microsoft.com/office/drawing/2014/main" id="{14FD3D5D-3397-0641-7F51-F86F58D0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3" y="236582"/>
            <a:ext cx="3528392" cy="2112298"/>
          </a:xfrm>
        </p:spPr>
        <p:txBody>
          <a:bodyPr>
            <a:normAutofit fontScale="90000"/>
          </a:bodyPr>
          <a:lstStyle/>
          <a:p>
            <a:br>
              <a:rPr lang="hu-HU" i="1" dirty="0">
                <a:latin typeface="+mn-lt"/>
              </a:rPr>
            </a:br>
            <a:br>
              <a:rPr lang="hu-HU" i="1" dirty="0">
                <a:latin typeface="+mn-lt"/>
              </a:rPr>
            </a:br>
            <a:br>
              <a:rPr lang="hu-HU" i="1" dirty="0">
                <a:latin typeface="+mn-lt"/>
              </a:rPr>
            </a:br>
            <a:br>
              <a:rPr lang="hu-HU" i="1" dirty="0">
                <a:latin typeface="+mn-lt"/>
              </a:rPr>
            </a:br>
            <a:br>
              <a:rPr lang="hu-HU" i="1" dirty="0">
                <a:latin typeface="+mn-lt"/>
              </a:rPr>
            </a:br>
            <a:br>
              <a:rPr lang="hu-HU" i="1" dirty="0">
                <a:latin typeface="+mn-lt"/>
              </a:rPr>
            </a:br>
            <a:br>
              <a:rPr lang="hu-HU" i="1" dirty="0">
                <a:latin typeface="+mn-lt"/>
              </a:rPr>
            </a:br>
            <a:br>
              <a:rPr lang="hu-HU" i="1" dirty="0">
                <a:latin typeface="+mn-lt"/>
              </a:rPr>
            </a:br>
            <a:r>
              <a:rPr lang="hu-HU" sz="3600" b="1" dirty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Calibri" panose="020F0502020204030204" pitchFamily="34" charset="0"/>
              </a:rPr>
              <a:t>Támogatott Lakhatás szolgáltatási környezet</a:t>
            </a:r>
            <a:br>
              <a:rPr lang="hu-HU" sz="3100" b="1" dirty="0">
                <a:solidFill>
                  <a:srgbClr val="E40068"/>
                </a:solidFill>
                <a:latin typeface="+mn-lt"/>
                <a:ea typeface="+mn-ea"/>
                <a:cs typeface="Arial" panose="020B0604020202020204" pitchFamily="34" charset="0"/>
              </a:rPr>
            </a:br>
            <a:endParaRPr lang="hu-HU" sz="3100" b="1" dirty="0">
              <a:solidFill>
                <a:srgbClr val="E40068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908CCB6-3E84-F5F6-69E1-319345EAC5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14964"/>
            <a:ext cx="9144000" cy="76984"/>
          </a:xfrm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5DB8440D-DB75-AD24-A977-C03C46621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7360" y="1598682"/>
            <a:ext cx="8103378" cy="4494613"/>
          </a:xfrm>
        </p:spPr>
        <p:txBody>
          <a:bodyPr>
            <a:normAutofit/>
          </a:bodyPr>
          <a:lstStyle/>
          <a:p>
            <a:endParaRPr lang="hu-HU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u-H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hu-HU" sz="16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1" name="Folyamatábra: Másik feldolgozás 10">
            <a:extLst>
              <a:ext uri="{FF2B5EF4-FFF2-40B4-BE49-F238E27FC236}">
                <a16:creationId xmlns:a16="http://schemas.microsoft.com/office/drawing/2014/main" id="{85232417-F9CE-4D6D-1F0A-48E4B7B243A9}"/>
              </a:ext>
            </a:extLst>
          </p:cNvPr>
          <p:cNvSpPr>
            <a:spLocks/>
          </p:cNvSpPr>
          <p:nvPr/>
        </p:nvSpPr>
        <p:spPr>
          <a:xfrm>
            <a:off x="6012160" y="3706315"/>
            <a:ext cx="2376264" cy="7368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/>
              <a:t>A FENNTARTÓ M</a:t>
            </a:r>
            <a:r>
              <a:rPr lang="hu-HU" sz="1600" dirty="0"/>
              <a:t>AGA</a:t>
            </a:r>
            <a:r>
              <a:rPr lang="en-US" sz="1600" dirty="0"/>
              <a:t> </a:t>
            </a:r>
            <a:r>
              <a:rPr lang="hu-HU" sz="1600" dirty="0"/>
              <a:t>VAGY MEGÁLLAPODÁS ÚTJÁN BIZTOSÍTJA</a:t>
            </a:r>
            <a:endParaRPr lang="hu-H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Folyamatábra: Másik feldolgozás 11">
            <a:extLst>
              <a:ext uri="{FF2B5EF4-FFF2-40B4-BE49-F238E27FC236}">
                <a16:creationId xmlns:a16="http://schemas.microsoft.com/office/drawing/2014/main" id="{F2D93A4F-15E7-B47F-977F-C36048973873}"/>
              </a:ext>
            </a:extLst>
          </p:cNvPr>
          <p:cNvSpPr>
            <a:spLocks/>
          </p:cNvSpPr>
          <p:nvPr/>
        </p:nvSpPr>
        <p:spPr>
          <a:xfrm>
            <a:off x="6197956" y="4797152"/>
            <a:ext cx="2342867" cy="68988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TL </a:t>
            </a:r>
            <a:r>
              <a:rPr lang="hu-H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SZOLGÁLTATÁSI ELEMEI</a:t>
            </a:r>
          </a:p>
        </p:txBody>
      </p:sp>
      <p:sp>
        <p:nvSpPr>
          <p:cNvPr id="9" name="Jobb oldali kapcsos zárójel 8">
            <a:extLst>
              <a:ext uri="{FF2B5EF4-FFF2-40B4-BE49-F238E27FC236}">
                <a16:creationId xmlns:a16="http://schemas.microsoft.com/office/drawing/2014/main" id="{AA616563-F180-DEF4-2B04-AE2D22753D56}"/>
              </a:ext>
            </a:extLst>
          </p:cNvPr>
          <p:cNvSpPr/>
          <p:nvPr/>
        </p:nvSpPr>
        <p:spPr>
          <a:xfrm>
            <a:off x="5746981" y="4293096"/>
            <a:ext cx="325644" cy="1812702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Jobb oldali kapcsos zárójel 13">
            <a:extLst>
              <a:ext uri="{FF2B5EF4-FFF2-40B4-BE49-F238E27FC236}">
                <a16:creationId xmlns:a16="http://schemas.microsoft.com/office/drawing/2014/main" id="{CFB52302-72BE-42D3-EEB4-2A8E5F96F701}"/>
              </a:ext>
            </a:extLst>
          </p:cNvPr>
          <p:cNvSpPr/>
          <p:nvPr/>
        </p:nvSpPr>
        <p:spPr>
          <a:xfrm>
            <a:off x="5364088" y="3333491"/>
            <a:ext cx="465758" cy="1343146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Folyamatábra: Másik feldolgozás 14">
            <a:extLst>
              <a:ext uri="{FF2B5EF4-FFF2-40B4-BE49-F238E27FC236}">
                <a16:creationId xmlns:a16="http://schemas.microsoft.com/office/drawing/2014/main" id="{72AC63FF-2CD6-18F7-4BC9-955D3FECF0D9}"/>
              </a:ext>
            </a:extLst>
          </p:cNvPr>
          <p:cNvSpPr>
            <a:spLocks/>
          </p:cNvSpPr>
          <p:nvPr/>
        </p:nvSpPr>
        <p:spPr>
          <a:xfrm>
            <a:off x="6072625" y="1886714"/>
            <a:ext cx="2468199" cy="144677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/>
              <a:t>A FENNTARTÓ </a:t>
            </a:r>
            <a:r>
              <a:rPr lang="hu-HU" sz="1600" dirty="0"/>
              <a:t>KÖTELES A HOZZÁFÉRÉST BIZTOSÍTANI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u-HU" sz="1600" dirty="0"/>
              <a:t> (NEM TL KERETÉBEN FINANSZÍROZOTT)</a:t>
            </a:r>
            <a:endParaRPr lang="hu-HU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Jobb oldali kapcsos zárójel 15">
            <a:extLst>
              <a:ext uri="{FF2B5EF4-FFF2-40B4-BE49-F238E27FC236}">
                <a16:creationId xmlns:a16="http://schemas.microsoft.com/office/drawing/2014/main" id="{07204E61-ED5B-5BBD-C050-5BF39617E5F9}"/>
              </a:ext>
            </a:extLst>
          </p:cNvPr>
          <p:cNvSpPr/>
          <p:nvPr/>
        </p:nvSpPr>
        <p:spPr>
          <a:xfrm>
            <a:off x="5220072" y="2060848"/>
            <a:ext cx="977884" cy="1056619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84944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1389C-7610-2817-40DF-F8347F64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>
            <a:extLst>
              <a:ext uri="{FF2B5EF4-FFF2-40B4-BE49-F238E27FC236}">
                <a16:creationId xmlns:a16="http://schemas.microsoft.com/office/drawing/2014/main" id="{6B740FC7-1936-DE36-E683-DF09ED13C1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1015" y="980728"/>
            <a:ext cx="9074915" cy="532799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hu-HU">
              <a:latin typeface="+mn-lt"/>
            </a:endParaRPr>
          </a:p>
          <a:p>
            <a:pPr>
              <a:buFont typeface="Wingdings" panose="05000000000000000000" pitchFamily="2" charset="2"/>
              <a:buChar char="Ø"/>
            </a:pPr>
            <a:endParaRPr lang="hu-HU" dirty="0">
              <a:latin typeface="+mn-lt"/>
            </a:endParaRPr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EDDC22ED-DDC1-1D31-298B-459F535B2ECD}"/>
              </a:ext>
            </a:extLst>
          </p:cNvPr>
          <p:cNvGraphicFramePr>
            <a:graphicFrameLocks noGrp="1"/>
          </p:cNvGraphicFramePr>
          <p:nvPr/>
        </p:nvGraphicFramePr>
        <p:xfrm>
          <a:off x="0" y="1"/>
          <a:ext cx="9144000" cy="77512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01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2213">
                <a:tc gridSpan="4"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hu-HU" sz="2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 lehet fenntartója a támogatott lakhatásnak?</a:t>
                      </a: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hu-H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77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Fenntartótípus</a:t>
                      </a:r>
                    </a:p>
                    <a:p>
                      <a:pPr marL="2286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hu-H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Köt.</a:t>
                      </a:r>
                    </a:p>
                  </a:txBody>
                  <a:tcPr marL="31396" marR="31396" marT="0" marB="0" vert="vert" anchor="ctr"/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Tám.</a:t>
                      </a:r>
                    </a:p>
                  </a:txBody>
                  <a:tcPr marL="31396" marR="31396" marT="0" marB="0" vert="vert" anchor="ctr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Joghelyek, megjegyzés</a:t>
                      </a:r>
                      <a:endParaRPr lang="hu-H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809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Állam (SZGYF)</a:t>
                      </a:r>
                      <a:endParaRPr lang="hu-H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hu-HU" sz="28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28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hu-HU" sz="28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Feladatellátási kötelezettsége van [Szt. 88. §]. Finanszírozás [Költségvetési tv.] megjegyzés: nem „fejkvóta” alapján történik a finanszírozás</a:t>
                      </a:r>
                      <a:endParaRPr lang="hu-HU" sz="16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307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Települési önkormányzat</a:t>
                      </a:r>
                      <a:endParaRPr lang="hu-H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hu-HU" sz="2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8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hu-HU" sz="28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u-HU" sz="28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 </a:t>
                      </a:r>
                      <a:r>
                        <a:rPr lang="hu-H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önkormányzati fenntartó önként vállalt (nem kötelező) </a:t>
                      </a: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feladat keretében nyújthat támogatott lakhatást, finanszírozást rendel hozzá a költségvetési tv. </a:t>
                      </a: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(2019 óta) </a:t>
                      </a:r>
                      <a:endParaRPr lang="hu-HU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809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Civil fenntartó</a:t>
                      </a:r>
                      <a:endParaRPr lang="hu-H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hu-HU" sz="2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28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hu-HU" sz="28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civil fenntartó (alapítvány, egyesület, nonprofit gazdasági társaság) </a:t>
                      </a:r>
                      <a:r>
                        <a:rPr lang="hu-H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önként vállalt </a:t>
                      </a: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feladat keretében nyújthat támogatott lakhatást, finanszírozást rendel hozzá a költségvetési tv. </a:t>
                      </a:r>
                      <a:endParaRPr lang="hu-HU" sz="1600" b="0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510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hu-HU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Egyházi fenntartó</a:t>
                      </a:r>
                      <a:endParaRPr lang="hu-HU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hu-HU" sz="2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28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hu-HU" sz="28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 egyházi fenntartó </a:t>
                      </a:r>
                      <a:r>
                        <a:rPr lang="hu-H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önként vállalt </a:t>
                      </a: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feladat keretében nyújthat támogatott lakhatást, finanszírozást rendel hozzá a költségvetési tv. </a:t>
                      </a:r>
                      <a:r>
                        <a:rPr lang="hu-H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Kiegészítő támogatást kap a költségvetési törvény alapján, melynek mértéke a támogatás </a:t>
                      </a:r>
                      <a:r>
                        <a:rPr lang="hu-HU" sz="1600" b="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68,7%</a:t>
                      </a:r>
                      <a:r>
                        <a:rPr lang="hu-HU" sz="16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-a (azaz ennyivel több támogatást kap)</a:t>
                      </a:r>
                    </a:p>
                  </a:txBody>
                  <a:tcPr marL="31396" marR="3139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04045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-"/>
                      </a:pPr>
                      <a:r>
                        <a:rPr lang="hu-HU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Gazdasági társaság, vállalkozás</a:t>
                      </a:r>
                      <a:endParaRPr lang="hu-HU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8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hu-HU" sz="28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2800" dirty="0">
                          <a:solidFill>
                            <a:srgbClr val="00B05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endParaRPr lang="hu-HU" sz="2800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396" marR="31396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Önként vállalt feladat keretében. A gazdasági társaságot és egyéni vállalkozót a támogatás </a:t>
                      </a:r>
                      <a:r>
                        <a:rPr lang="hu-HU" sz="1600" b="0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30%</a:t>
                      </a:r>
                      <a:r>
                        <a:rPr lang="hu-H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-ának megfelelő támogatás illeti meg (azaz ennyivel kevesebb támogatást kap)</a:t>
                      </a:r>
                    </a:p>
                  </a:txBody>
                  <a:tcPr marL="31396" marR="3139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5185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3A353-2F34-FA42-1B17-5834BF883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AF1CEE56-8074-F3AC-611E-C976B22A5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hu-HU" sz="27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Calibri" panose="020F0502020204030204" pitchFamily="34" charset="0"/>
              </a:rPr>
              <a:t>Hányan részesülnek ma Magyarországon támogatott lakhatás szolgáltatásban?</a:t>
            </a:r>
            <a:endParaRPr lang="hu-HU" sz="2700" u="sng" dirty="0">
              <a:solidFill>
                <a:srgbClr val="009999"/>
              </a:solidFill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Szöveg helye 1">
            <a:extLst>
              <a:ext uri="{FF2B5EF4-FFF2-40B4-BE49-F238E27FC236}">
                <a16:creationId xmlns:a16="http://schemas.microsoft.com/office/drawing/2014/main" id="{EC72271C-AB7E-6B53-539A-5DD10D84A9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3528" y="1052736"/>
            <a:ext cx="8568953" cy="5256584"/>
          </a:xfrm>
        </p:spPr>
        <p:txBody>
          <a:bodyPr>
            <a:noAutofit/>
          </a:bodyPr>
          <a:lstStyle/>
          <a:p>
            <a:pPr marL="34290" lvl="0" indent="0">
              <a:buNone/>
            </a:pPr>
            <a:r>
              <a:rPr lang="hu-HU" sz="2400" dirty="0">
                <a:latin typeface="+mn-lt"/>
              </a:rPr>
              <a:t>Forrás: KSH, </a:t>
            </a:r>
            <a:r>
              <a:rPr lang="hu-HU" sz="2400" dirty="0">
                <a:latin typeface="+mn-lt"/>
                <a:hlinkClick r:id="rId2"/>
              </a:rPr>
              <a:t>https://www.ksh.hu/stadat_files/szo/hu/szo0028.html</a:t>
            </a:r>
            <a:endParaRPr lang="hu-HU" sz="2400" dirty="0">
              <a:latin typeface="+mn-lt"/>
            </a:endParaRPr>
          </a:p>
          <a:p>
            <a:pPr marL="34290" lvl="0" indent="0">
              <a:buNone/>
            </a:pPr>
            <a:endParaRPr lang="hu-HU" sz="2400" dirty="0">
              <a:latin typeface="+mn-lt"/>
            </a:endParaRPr>
          </a:p>
        </p:txBody>
      </p:sp>
      <p:graphicFrame>
        <p:nvGraphicFramePr>
          <p:cNvPr id="4" name="Táblázat 3">
            <a:extLst>
              <a:ext uri="{FF2B5EF4-FFF2-40B4-BE49-F238E27FC236}">
                <a16:creationId xmlns:a16="http://schemas.microsoft.com/office/drawing/2014/main" id="{9AC97B1F-85A6-B961-B1AA-5AB38174A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052334"/>
              </p:ext>
            </p:extLst>
          </p:nvPr>
        </p:nvGraphicFramePr>
        <p:xfrm>
          <a:off x="539552" y="1124744"/>
          <a:ext cx="7560840" cy="41764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0420">
                  <a:extLst>
                    <a:ext uri="{9D8B030D-6E8A-4147-A177-3AD203B41FA5}">
                      <a16:colId xmlns:a16="http://schemas.microsoft.com/office/drawing/2014/main" val="500475066"/>
                    </a:ext>
                  </a:extLst>
                </a:gridCol>
                <a:gridCol w="3780420">
                  <a:extLst>
                    <a:ext uri="{9D8B030D-6E8A-4147-A177-3AD203B41FA5}">
                      <a16:colId xmlns:a16="http://schemas.microsoft.com/office/drawing/2014/main" val="427892539"/>
                    </a:ext>
                  </a:extLst>
                </a:gridCol>
              </a:tblGrid>
              <a:tr h="14532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 dirty="0">
                          <a:effectLst/>
                        </a:rPr>
                        <a:t>Támogatott lakhatás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 dirty="0">
                          <a:effectLst/>
                        </a:rPr>
                        <a:t>Engedélyezett férőhely /fő</a:t>
                      </a: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 dirty="0">
                          <a:effectLst/>
                        </a:rPr>
                        <a:t>2024 év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hu-HU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b"/>
                </a:tc>
                <a:extLst>
                  <a:ext uri="{0D108BD9-81ED-4DB2-BD59-A6C34878D82A}">
                    <a16:rowId xmlns:a16="http://schemas.microsoft.com/office/drawing/2014/main" val="3106189874"/>
                  </a:ext>
                </a:extLst>
              </a:tr>
              <a:tr h="680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>
                          <a:effectLst/>
                        </a:rPr>
                        <a:t>fogyatékos személy részére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76200" marT="38100" marB="3810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3 693 fő</a:t>
                      </a:r>
                      <a:endParaRPr lang="hu-HU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b"/>
                </a:tc>
                <a:extLst>
                  <a:ext uri="{0D108BD9-81ED-4DB2-BD59-A6C34878D82A}">
                    <a16:rowId xmlns:a16="http://schemas.microsoft.com/office/drawing/2014/main" val="3569305080"/>
                  </a:ext>
                </a:extLst>
              </a:tr>
              <a:tr h="680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>
                          <a:effectLst/>
                        </a:rPr>
                        <a:t>pszichiátriai beteg részére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76200" marT="38100" marB="3810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944 fő</a:t>
                      </a:r>
                      <a:endParaRPr lang="hu-HU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b"/>
                </a:tc>
                <a:extLst>
                  <a:ext uri="{0D108BD9-81ED-4DB2-BD59-A6C34878D82A}">
                    <a16:rowId xmlns:a16="http://schemas.microsoft.com/office/drawing/2014/main" val="1786240133"/>
                  </a:ext>
                </a:extLst>
              </a:tr>
              <a:tr h="680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>
                          <a:effectLst/>
                        </a:rPr>
                        <a:t>szenvedélybeteg részére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76200" marT="38100" marB="3810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485 fő</a:t>
                      </a:r>
                      <a:endParaRPr lang="hu-HU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38100" marB="38100" anchor="b"/>
                </a:tc>
                <a:extLst>
                  <a:ext uri="{0D108BD9-81ED-4DB2-BD59-A6C34878D82A}">
                    <a16:rowId xmlns:a16="http://schemas.microsoft.com/office/drawing/2014/main" val="1452736189"/>
                  </a:ext>
                </a:extLst>
              </a:tr>
              <a:tr h="6808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000" kern="100">
                          <a:effectLst/>
                        </a:rPr>
                        <a:t>összesen</a:t>
                      </a:r>
                      <a:endParaRPr lang="hu-HU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0" marR="76200" marT="38100" marB="3810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hu-HU" sz="2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5 122 fő</a:t>
                      </a:r>
                      <a:endParaRPr lang="hu-HU" sz="24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3785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55721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wMQXC9P0e.pa6V4.WQV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LZQc7s4Xk.MqaQHOo6UZ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Om7tfPJ1EWS_2Ca8QiAO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Om7tfPJ1EWS_2Ca8QiAO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Om7tfPJ1EWS_2Ca8QiAO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LZQc7s4Xk.MqaQHOo6UZ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Om7tfPJ1EWS_2Ca8QiAO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Om7tfPJ1EWS_2Ca8QiAO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bdLq_Vtz0WPgZs3m2AXq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if4ldpmV0aWAfIwZmeVX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1AaDugBxkiv4N0nf5Z3R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2i63v8Dxk690l3kg7_LY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oeQh6ItmEmehZQMvNXkk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8maXaidkGt.ae8ETN6S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NYP5l5gYkOjNYGGdOT21w"/>
</p:tagLst>
</file>

<file path=ppt/theme/theme1.xml><?xml version="1.0" encoding="utf-8"?>
<a:theme xmlns:a="http://schemas.openxmlformats.org/drawingml/2006/main" name="Office-téma">
  <a:themeElements>
    <a:clrScheme name="Kék melegség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1994</TotalTime>
  <Words>4376</Words>
  <Application>Microsoft Office PowerPoint</Application>
  <PresentationFormat>Diavetítés a képernyőre (4:3 oldalarány)</PresentationFormat>
  <Paragraphs>413</Paragraphs>
  <Slides>39</Slides>
  <Notes>1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39</vt:i4>
      </vt:variant>
    </vt:vector>
  </HeadingPairs>
  <TitlesOfParts>
    <vt:vector size="52" baseType="lpstr">
      <vt:lpstr>Aptos</vt:lpstr>
      <vt:lpstr>Arial</vt:lpstr>
      <vt:lpstr>Arial Unicode MS</vt:lpstr>
      <vt:lpstr>Calibri</vt:lpstr>
      <vt:lpstr>Courier New</vt:lpstr>
      <vt:lpstr>Fira Sans</vt:lpstr>
      <vt:lpstr>Inter</vt:lpstr>
      <vt:lpstr>Symbol</vt:lpstr>
      <vt:lpstr>Times New Roman</vt:lpstr>
      <vt:lpstr>Tw Cen MT</vt:lpstr>
      <vt:lpstr>Wingdings</vt:lpstr>
      <vt:lpstr>Office-téma</vt:lpstr>
      <vt:lpstr>think-cell Slide</vt:lpstr>
      <vt:lpstr>           Szociális ellátások kapcsolódásai  IV. szakmai konferencia  Mécses Szolgáló Közösség  2025. október 7‐8.  Jogi útvesztők és kiutak a szociális ellátásban   Előadó: Dr. Gazsi Adrienn ügyvéd  a Kézenfogva Alapítvány és a CÉHálózat Egyesület jogásza-             </vt:lpstr>
      <vt:lpstr>  Az előadás témái </vt:lpstr>
      <vt:lpstr>PowerPoint-bemutató</vt:lpstr>
      <vt:lpstr>Támogatott lakhatás helye és szerepe</vt:lpstr>
      <vt:lpstr>PowerPoint-bemutató</vt:lpstr>
      <vt:lpstr>Támogatott lakhatás szolgáltatásai</vt:lpstr>
      <vt:lpstr>        Támogatott Lakhatás szolgáltatási környezet </vt:lpstr>
      <vt:lpstr>PowerPoint-bemutató</vt:lpstr>
      <vt:lpstr>Hányan részesülnek ma Magyarországon támogatott lakhatás szolgáltatásban?</vt:lpstr>
      <vt:lpstr>Jelenleg fenntartótípusonként hány TL férőhely van Magyarországon?</vt:lpstr>
      <vt:lpstr>Előrelépés, számos korábban problémaként jelzett területen: </vt:lpstr>
      <vt:lpstr>  CIVIL, EGYHÁZI FENNTARTÓK TÁMOGATÁSA  2024. évi XC. törvény Magyarország 2025. évi központi költségvetéséről V. Fejezet 8. melléklet a 2024. évi XC. törvényhez Egyes személyes gondoskodást nyújtó szociális, gyermekjóléti és gyermekvédelmi közfeladatot ellátó intézmény fenntartóját megillető támogatások  </vt:lpstr>
      <vt:lpstr>PowerPoint-bemutató</vt:lpstr>
      <vt:lpstr> Költségvetési támogatás felhasználása (nem állami fenntartó): </vt:lpstr>
      <vt:lpstr>Alapszolgáltatások költségvetési támogatása 2. melléklet a 2024. évi XC. törvényhez A települési önkormányzatok általános működésének és ágazati feladatainak támogatása  </vt:lpstr>
      <vt:lpstr>Alapszolgáltatások költségvetési támogatása</vt:lpstr>
      <vt:lpstr>PowerPoint-bemutató</vt:lpstr>
      <vt:lpstr>Ellenőrzések jogi háttere</vt:lpstr>
      <vt:lpstr>Ellenőrzések jogi háttere / 2</vt:lpstr>
      <vt:lpstr>Ellenőrzési szempontok</vt:lpstr>
      <vt:lpstr>Ellenőrzési szempontok /2</vt:lpstr>
      <vt:lpstr>Információs források</vt:lpstr>
      <vt:lpstr>PowerPoint-bemutató</vt:lpstr>
      <vt:lpstr>  Mit takar a cselekvőképességi státusz? Mi a relevanciája a szociális szolgáltatások igénybevétele esetében?    </vt:lpstr>
      <vt:lpstr>Mi a cselekvőképesség?</vt:lpstr>
      <vt:lpstr>Az érintett családi, társadalmi kapcsolatainak (természetes és professzionális támogatói háló) jelentősége </vt:lpstr>
      <vt:lpstr> Természetes támogatói háló </vt:lpstr>
      <vt:lpstr> Professzionális támogatói háló </vt:lpstr>
      <vt:lpstr>  Mit jelent hogy a támogatott döntéshozatal mint elv és mint jogintézmény</vt:lpstr>
      <vt:lpstr>A támogatott döntéshozatal - mint elv</vt:lpstr>
      <vt:lpstr>A támogatott döntéshozatal – mint elv (2)</vt:lpstr>
      <vt:lpstr>    A támogatott döntéshozatal elvének érvényesítését szolgálhatja a szociális ellátásban:    </vt:lpstr>
      <vt:lpstr>A támogatott döntéshozatal – mint elv (5)</vt:lpstr>
      <vt:lpstr>PowerPoint-bemutató</vt:lpstr>
      <vt:lpstr>  Támogatott döntéshozatal - mint jogintézmény (3) - hazai szabályozás</vt:lpstr>
      <vt:lpstr>PowerPoint-bemutató</vt:lpstr>
      <vt:lpstr>Információs források  </vt:lpstr>
      <vt:lpstr>PowerPoint-bemutató</vt:lpstr>
      <vt:lpstr>PowerPoint-bemutató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Jogképesség és cselekvőképesség</dc:title>
  <dc:creator>Dr. Gazsi Adrienn</dc:creator>
  <cp:lastModifiedBy>Márk Szántai</cp:lastModifiedBy>
  <cp:revision>568</cp:revision>
  <dcterms:created xsi:type="dcterms:W3CDTF">2011-05-24T13:18:05Z</dcterms:created>
  <dcterms:modified xsi:type="dcterms:W3CDTF">2025-12-05T11:38:00Z</dcterms:modified>
</cp:coreProperties>
</file>