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17"/>
  </p:handoutMasterIdLst>
  <p:sldIdLst>
    <p:sldId id="256" r:id="rId2"/>
    <p:sldId id="264" r:id="rId3"/>
    <p:sldId id="257" r:id="rId4"/>
    <p:sldId id="276" r:id="rId5"/>
    <p:sldId id="270" r:id="rId6"/>
    <p:sldId id="268" r:id="rId7"/>
    <p:sldId id="258" r:id="rId8"/>
    <p:sldId id="266" r:id="rId9"/>
    <p:sldId id="267" r:id="rId10"/>
    <p:sldId id="272" r:id="rId11"/>
    <p:sldId id="269" r:id="rId12"/>
    <p:sldId id="262" r:id="rId13"/>
    <p:sldId id="263" r:id="rId14"/>
    <p:sldId id="275" r:id="rId15"/>
    <p:sldId id="273" r:id="rId16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94660"/>
  </p:normalViewPr>
  <p:slideViewPr>
    <p:cSldViewPr snapToGrid="0">
      <p:cViewPr varScale="1">
        <p:scale>
          <a:sx n="76" d="100"/>
          <a:sy n="76" d="100"/>
        </p:scale>
        <p:origin x="51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A4BAF3-7174-4FEE-849E-9FD5C2BAA4E6}" type="datetimeFigureOut">
              <a:rPr lang="hu-HU" smtClean="0"/>
              <a:t>2025. 10. 06.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802C6A-AAFB-4385-A0EB-BCDCBBCB3E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673521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u-HU" dirty="0" err="1"/>
              <a:t>Coaching</a:t>
            </a:r>
            <a:r>
              <a:rPr lang="hu-HU" dirty="0"/>
              <a:t> és vezetői hatékonyság a szociális szférában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581857"/>
          </a:xfrm>
        </p:spPr>
        <p:txBody>
          <a:bodyPr>
            <a:normAutofit/>
          </a:bodyPr>
          <a:lstStyle/>
          <a:p>
            <a:pPr algn="r"/>
            <a:r>
              <a:rPr lang="hu-HU" dirty="0"/>
              <a:t>Pál Jánosné</a:t>
            </a:r>
          </a:p>
          <a:p>
            <a:pPr algn="r"/>
            <a:r>
              <a:rPr lang="hu-HU" dirty="0" err="1"/>
              <a:t>Coach</a:t>
            </a:r>
            <a:r>
              <a:rPr lang="hu-HU" dirty="0"/>
              <a:t>, intézményvezető </a:t>
            </a:r>
          </a:p>
          <a:p>
            <a:pPr algn="r"/>
            <a:r>
              <a:rPr lang="hu-HU" dirty="0"/>
              <a:t>Gyomaendrődi Család és Gyermekjóléti Központ</a:t>
            </a:r>
          </a:p>
          <a:p>
            <a:pPr algn="r"/>
            <a:r>
              <a:rPr lang="hu-HU" dirty="0"/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95973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Milyen a JÓ vezető?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b="1" dirty="0"/>
              <a:t>„Csak az lehet jó vezető, aki bármikor bármelyik munkatárs helyébe tud lépni, és el tudja végezni a feladatot”</a:t>
            </a:r>
          </a:p>
          <a:p>
            <a:pPr lvl="0"/>
            <a:endParaRPr lang="hu-HU" b="1" dirty="0"/>
          </a:p>
          <a:p>
            <a:pPr lvl="0"/>
            <a:r>
              <a:rPr lang="hu-HU" dirty="0"/>
              <a:t>Rugalmasság – </a:t>
            </a:r>
            <a:r>
              <a:rPr lang="hu-HU" dirty="0" err="1"/>
              <a:t>reziliencia</a:t>
            </a:r>
            <a:endParaRPr lang="hu-HU" dirty="0"/>
          </a:p>
          <a:p>
            <a:pPr lvl="0"/>
            <a:r>
              <a:rPr lang="hu-HU" dirty="0"/>
              <a:t>Empátia</a:t>
            </a:r>
          </a:p>
          <a:p>
            <a:pPr lvl="0"/>
            <a:r>
              <a:rPr lang="hu-HU" dirty="0"/>
              <a:t>Határok meghúzása – nemet mondás</a:t>
            </a:r>
          </a:p>
          <a:p>
            <a:pPr lvl="0"/>
            <a:r>
              <a:rPr lang="hu-HU" dirty="0"/>
              <a:t>Következetesség</a:t>
            </a:r>
          </a:p>
          <a:p>
            <a:pPr lvl="0"/>
            <a:r>
              <a:rPr lang="hu-HU" dirty="0"/>
              <a:t>Tudás, tapasztalat</a:t>
            </a:r>
          </a:p>
          <a:p>
            <a:pPr lvl="0"/>
            <a:r>
              <a:rPr lang="hu-HU" dirty="0"/>
              <a:t>Stb.</a:t>
            </a:r>
          </a:p>
        </p:txBody>
      </p:sp>
    </p:spTree>
    <p:extLst>
      <p:ext uri="{BB962C8B-B14F-4D97-AF65-F5344CB8AC3E}">
        <p14:creationId xmlns:p14="http://schemas.microsoft.com/office/powerpoint/2010/main" val="3246492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Coaching</a:t>
            </a:r>
            <a:r>
              <a:rPr lang="hu-HU" dirty="0"/>
              <a:t> témák vezetőknek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Önismeret fejlesztése</a:t>
            </a:r>
          </a:p>
          <a:p>
            <a:r>
              <a:rPr lang="hu-HU" dirty="0"/>
              <a:t>Stresszkezelés</a:t>
            </a:r>
          </a:p>
          <a:p>
            <a:r>
              <a:rPr lang="hu-HU" dirty="0"/>
              <a:t>Időmenedzselés</a:t>
            </a:r>
          </a:p>
          <a:p>
            <a:r>
              <a:rPr lang="hu-HU" dirty="0"/>
              <a:t>Motiválás</a:t>
            </a:r>
          </a:p>
          <a:p>
            <a:r>
              <a:rPr lang="hu-HU" dirty="0"/>
              <a:t>Döntés</a:t>
            </a:r>
          </a:p>
          <a:p>
            <a:r>
              <a:rPr lang="hu-HU" dirty="0"/>
              <a:t>Delegálás </a:t>
            </a:r>
          </a:p>
          <a:p>
            <a:r>
              <a:rPr lang="hu-HU" dirty="0"/>
              <a:t>Kommunikáció, konfliktuskezelés</a:t>
            </a:r>
          </a:p>
          <a:p>
            <a:r>
              <a:rPr lang="hu-HU" dirty="0" err="1"/>
              <a:t>stb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508169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Coaching</a:t>
            </a:r>
            <a:r>
              <a:rPr lang="hu-HU" dirty="0"/>
              <a:t> formák a gyakorlatban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Egyéni </a:t>
            </a:r>
            <a:r>
              <a:rPr lang="hu-HU" dirty="0" err="1"/>
              <a:t>coaching</a:t>
            </a:r>
            <a:endParaRPr lang="hu-HU" dirty="0"/>
          </a:p>
          <a:p>
            <a:r>
              <a:rPr lang="hu-HU" dirty="0"/>
              <a:t>Team </a:t>
            </a:r>
            <a:r>
              <a:rPr lang="hu-HU" dirty="0" err="1"/>
              <a:t>coaching</a:t>
            </a:r>
            <a:endParaRPr lang="hu-HU" dirty="0"/>
          </a:p>
          <a:p>
            <a:r>
              <a:rPr lang="hu-HU" dirty="0"/>
              <a:t>Vezetői csoportos </a:t>
            </a:r>
            <a:r>
              <a:rPr lang="hu-HU" dirty="0" err="1"/>
              <a:t>coaching</a:t>
            </a:r>
            <a:endParaRPr lang="hu-HU" dirty="0"/>
          </a:p>
          <a:p>
            <a:pPr marL="0" indent="0">
              <a:buNone/>
            </a:pPr>
            <a:br>
              <a:rPr lang="hu-HU" dirty="0"/>
            </a:br>
            <a:endParaRPr lang="hu-HU" dirty="0"/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55360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Coaching</a:t>
            </a:r>
            <a:r>
              <a:rPr lang="hu-HU" dirty="0"/>
              <a:t> hatása a vezetőre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A </a:t>
            </a:r>
            <a:r>
              <a:rPr lang="hu-HU" dirty="0" err="1"/>
              <a:t>coaching</a:t>
            </a:r>
            <a:r>
              <a:rPr lang="hu-HU" dirty="0"/>
              <a:t>, mint fejlődési lehetőség</a:t>
            </a:r>
          </a:p>
          <a:p>
            <a:r>
              <a:rPr lang="hu-HU" dirty="0"/>
              <a:t>Jobb önismeret</a:t>
            </a:r>
          </a:p>
          <a:p>
            <a:r>
              <a:rPr lang="hu-HU" dirty="0"/>
              <a:t>Tudatosabb jelenlét</a:t>
            </a:r>
          </a:p>
          <a:p>
            <a:r>
              <a:rPr lang="hu-HU" dirty="0"/>
              <a:t>Jobb delegálás, visszajelzés</a:t>
            </a:r>
          </a:p>
          <a:p>
            <a:r>
              <a:rPr lang="hu-HU" dirty="0"/>
              <a:t>Konfliktuskezelési, kommunikációs, döntéshozási stb. eszköztár bővül</a:t>
            </a:r>
          </a:p>
          <a:p>
            <a:endParaRPr lang="hu-HU" dirty="0"/>
          </a:p>
          <a:p>
            <a:pPr marL="0" indent="0">
              <a:buNone/>
            </a:pPr>
            <a:endParaRPr lang="hu-HU" dirty="0"/>
          </a:p>
          <a:p>
            <a:r>
              <a:rPr lang="hu-HU" sz="2800" dirty="0"/>
              <a:t>A vezetés tanulható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02673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</a:t>
            </a:r>
            <a:r>
              <a:rPr lang="hu-HU" dirty="0" err="1"/>
              <a:t>coaching</a:t>
            </a:r>
            <a:r>
              <a:rPr lang="hu-HU" dirty="0"/>
              <a:t> az út, nem a cél!</a:t>
            </a:r>
            <a:br>
              <a:rPr lang="hu-HU" dirty="0"/>
            </a:br>
            <a:endParaRPr lang="hu-HU" dirty="0"/>
          </a:p>
        </p:txBody>
      </p:sp>
      <p:pic>
        <p:nvPicPr>
          <p:cNvPr id="1026" name="Picture 2" descr="Kép erről: two people helping each other climb mountain coaching metapho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764" y="2147455"/>
            <a:ext cx="8049491" cy="4905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153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Köszönöm a figyelmet!</a:t>
            </a:r>
          </a:p>
        </p:txBody>
      </p:sp>
      <p:sp>
        <p:nvSpPr>
          <p:cNvPr id="5" name="Alcím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92224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Problémamegoldó (stresszkezelő?) modell</a:t>
            </a:r>
          </a:p>
        </p:txBody>
      </p:sp>
      <p:pic>
        <p:nvPicPr>
          <p:cNvPr id="1026" name="Picture 2" descr="Lehet, hogy egy kép erről: térkép és , szöveg, amely így szól: „VAN VALAMI PROBLÉMÁD AZ ÉLETBEN? VAN NINCS MEG TUDOD OLDANI? IGEN NEM AKKOR AKKORFELESLEGESIDEGESKEDNE! FELESLEGES IDEGESKEDNED!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5308" y="1357745"/>
            <a:ext cx="7622470" cy="539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7896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szociális szféra (vezetői) kihívásai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Klienskör változása</a:t>
            </a:r>
          </a:p>
          <a:p>
            <a:r>
              <a:rPr lang="hu-HU" dirty="0"/>
              <a:t>Generációk különbsége</a:t>
            </a:r>
          </a:p>
          <a:p>
            <a:r>
              <a:rPr lang="hu-HU" dirty="0" err="1"/>
              <a:t>Digitalizáció</a:t>
            </a:r>
            <a:endParaRPr lang="hu-HU" dirty="0"/>
          </a:p>
          <a:p>
            <a:r>
              <a:rPr lang="hu-HU" dirty="0"/>
              <a:t>Hiányos szolgáltatási paletta, szakellátás kapacitáshiánya</a:t>
            </a:r>
          </a:p>
          <a:p>
            <a:endParaRPr lang="hu-HU" dirty="0"/>
          </a:p>
          <a:p>
            <a:r>
              <a:rPr lang="hu-HU" sz="2400" dirty="0"/>
              <a:t>Szakemberhiány, fluktuáció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4610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Kulcsszavak az előadásban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sz="6000" dirty="0">
                <a:solidFill>
                  <a:srgbClr val="FF0000"/>
                </a:solidFill>
              </a:rPr>
              <a:t>Vezetés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half" idx="2"/>
          </p:nvPr>
        </p:nvSpPr>
        <p:spPr>
          <a:xfrm>
            <a:off x="6903076" y="2126222"/>
            <a:ext cx="4601535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6000" dirty="0" err="1">
                <a:solidFill>
                  <a:srgbClr val="FF0000"/>
                </a:solidFill>
              </a:rPr>
              <a:t>Coaching</a:t>
            </a:r>
            <a:endParaRPr lang="hu-HU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313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Mit csinál a </a:t>
            </a:r>
            <a:r>
              <a:rPr lang="hu-HU" dirty="0" err="1"/>
              <a:t>coach</a:t>
            </a:r>
            <a:r>
              <a:rPr lang="hu-HU" dirty="0"/>
              <a:t>?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/>
              <a:t>Coach</a:t>
            </a:r>
            <a:r>
              <a:rPr lang="hu-HU" dirty="0"/>
              <a:t> – edző</a:t>
            </a:r>
          </a:p>
          <a:p>
            <a:pPr algn="just"/>
            <a:r>
              <a:rPr lang="hu-HU" dirty="0"/>
              <a:t>A </a:t>
            </a:r>
            <a:r>
              <a:rPr lang="hu-HU" dirty="0" err="1"/>
              <a:t>coach</a:t>
            </a:r>
            <a:r>
              <a:rPr lang="hu-HU" dirty="0"/>
              <a:t> legfőbb szerepe az, hogy </a:t>
            </a:r>
            <a:r>
              <a:rPr lang="hu-HU" b="1" dirty="0"/>
              <a:t>katalizátorként</a:t>
            </a:r>
            <a:r>
              <a:rPr lang="hu-HU" dirty="0"/>
              <a:t> működjön a fejlődésben, és segítse az ügyfelet </a:t>
            </a:r>
            <a:r>
              <a:rPr lang="hu-HU" b="1" dirty="0"/>
              <a:t>saját maga legjobb "edzőjévé"</a:t>
            </a:r>
            <a:r>
              <a:rPr lang="hu-HU" dirty="0"/>
              <a:t> válni.</a:t>
            </a:r>
          </a:p>
          <a:p>
            <a:pPr algn="just"/>
            <a:r>
              <a:rPr lang="hu-HU" dirty="0"/>
              <a:t>A </a:t>
            </a:r>
            <a:r>
              <a:rPr lang="hu-HU" dirty="0" err="1"/>
              <a:t>coach</a:t>
            </a:r>
            <a:r>
              <a:rPr lang="hu-HU" dirty="0"/>
              <a:t> nem ad tanácsot, nem mondja meg, mit kell tenned. Helyette a megfelelő, erőteljes kérdések feltevésével, visszajelzéssel (tükrözéssel), és speciális eszközök alkalmazásával segíti elő a gondolkodást és az önismeretet.</a:t>
            </a:r>
          </a:p>
          <a:p>
            <a:pPr algn="just"/>
            <a:r>
              <a:rPr lang="hu-HU" dirty="0"/>
              <a:t>A </a:t>
            </a:r>
            <a:r>
              <a:rPr lang="hu-HU" dirty="0" err="1"/>
              <a:t>coaching</a:t>
            </a:r>
            <a:r>
              <a:rPr lang="hu-HU" dirty="0"/>
              <a:t> megoldás- és jövőorientált, a jelenlegi helyzetből indul ki, és a kívánt jövő felé vezető lépésekre összpontosít. Nem terápiás jellegű, nem a mély lelki problémák, a múlt feldolgozása a fő fókusz.</a:t>
            </a:r>
          </a:p>
        </p:txBody>
      </p:sp>
    </p:spTree>
    <p:extLst>
      <p:ext uri="{BB962C8B-B14F-4D97-AF65-F5344CB8AC3E}">
        <p14:creationId xmlns:p14="http://schemas.microsoft.com/office/powerpoint/2010/main" val="1626883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Milyen a JÓ </a:t>
            </a:r>
            <a:r>
              <a:rPr lang="hu-HU" dirty="0" err="1"/>
              <a:t>coach</a:t>
            </a:r>
            <a:r>
              <a:rPr lang="hu-HU" dirty="0"/>
              <a:t>?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Sokféle képzés</a:t>
            </a:r>
          </a:p>
          <a:p>
            <a:pPr lvl="1"/>
            <a:r>
              <a:rPr lang="hu-HU" dirty="0"/>
              <a:t>Önmagában az, hogy „</a:t>
            </a:r>
            <a:r>
              <a:rPr lang="hu-HU" dirty="0" err="1"/>
              <a:t>jónevű</a:t>
            </a:r>
            <a:r>
              <a:rPr lang="hu-HU" dirty="0"/>
              <a:t>” képzésen vett részt, nem jelenti azt, hogy jó </a:t>
            </a:r>
            <a:r>
              <a:rPr lang="hu-HU" dirty="0" err="1"/>
              <a:t>coach</a:t>
            </a:r>
            <a:endParaRPr lang="hu-HU" dirty="0"/>
          </a:p>
          <a:p>
            <a:r>
              <a:rPr lang="hu-HU" dirty="0"/>
              <a:t>„Bárkiből” lehet </a:t>
            </a:r>
            <a:r>
              <a:rPr lang="hu-HU" dirty="0" err="1"/>
              <a:t>coach</a:t>
            </a:r>
            <a:r>
              <a:rPr lang="hu-HU" dirty="0"/>
              <a:t>?</a:t>
            </a:r>
          </a:p>
          <a:p>
            <a:endParaRPr lang="hu-HU" dirty="0"/>
          </a:p>
          <a:p>
            <a:r>
              <a:rPr lang="hu-HU" dirty="0"/>
              <a:t>Bizalom, szimpátia, </a:t>
            </a:r>
          </a:p>
          <a:p>
            <a:r>
              <a:rPr lang="hu-HU" dirty="0"/>
              <a:t>Mit érzek, amikor ott vagyok?</a:t>
            </a:r>
          </a:p>
          <a:p>
            <a:r>
              <a:rPr lang="hu-HU" dirty="0"/>
              <a:t>Mit viszek haza?</a:t>
            </a:r>
          </a:p>
          <a:p>
            <a:r>
              <a:rPr lang="hu-HU" dirty="0"/>
              <a:t>Ami nekem jó, nem biztos, hogy másnak is!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69445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vezető szerepe a szociális területen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Ki hogyan válik vezetővé?</a:t>
            </a:r>
          </a:p>
          <a:p>
            <a:r>
              <a:rPr lang="hu-HU" dirty="0"/>
              <a:t>Többes szerep: irányító, mentor, támogató, pénzügyes, személyzetis, munkáltató… stb.</a:t>
            </a:r>
          </a:p>
          <a:p>
            <a:endParaRPr lang="hu-HU" dirty="0"/>
          </a:p>
          <a:p>
            <a:r>
              <a:rPr lang="hu-HU" dirty="0" err="1"/>
              <a:t>Burnout</a:t>
            </a:r>
            <a:r>
              <a:rPr lang="hu-HU" dirty="0"/>
              <a:t> veszély, motiváció fenntartása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45758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Vezetői stílusok</a:t>
            </a:r>
          </a:p>
        </p:txBody>
      </p:sp>
      <p:graphicFrame>
        <p:nvGraphicFramePr>
          <p:cNvPr id="6" name="Tartalom helye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9588577"/>
              </p:ext>
            </p:extLst>
          </p:nvPr>
        </p:nvGraphicFramePr>
        <p:xfrm>
          <a:off x="2036618" y="1357745"/>
          <a:ext cx="9961419" cy="63869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0473">
                  <a:extLst>
                    <a:ext uri="{9D8B030D-6E8A-4147-A177-3AD203B41FA5}">
                      <a16:colId xmlns:a16="http://schemas.microsoft.com/office/drawing/2014/main" val="1554019914"/>
                    </a:ext>
                  </a:extLst>
                </a:gridCol>
                <a:gridCol w="3320473">
                  <a:extLst>
                    <a:ext uri="{9D8B030D-6E8A-4147-A177-3AD203B41FA5}">
                      <a16:colId xmlns:a16="http://schemas.microsoft.com/office/drawing/2014/main" val="2981192963"/>
                    </a:ext>
                  </a:extLst>
                </a:gridCol>
                <a:gridCol w="3320473">
                  <a:extLst>
                    <a:ext uri="{9D8B030D-6E8A-4147-A177-3AD203B41FA5}">
                      <a16:colId xmlns:a16="http://schemas.microsoft.com/office/drawing/2014/main" val="1019830936"/>
                    </a:ext>
                  </a:extLst>
                </a:gridCol>
              </a:tblGrid>
              <a:tr h="1111257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Mikor hatékony?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Kockázatok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8149492"/>
                  </a:ext>
                </a:extLst>
              </a:tr>
              <a:tr h="1111257">
                <a:tc>
                  <a:txBody>
                    <a:bodyPr/>
                    <a:lstStyle/>
                    <a:p>
                      <a:r>
                        <a:rPr lang="hu-HU" dirty="0"/>
                        <a:t>Autokratikus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Vészhelyzetekben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Elfojtja</a:t>
                      </a:r>
                      <a:r>
                        <a:rPr lang="hu-HU" baseline="0" dirty="0"/>
                        <a:t> a kreativitást</a:t>
                      </a:r>
                    </a:p>
                    <a:p>
                      <a:r>
                        <a:rPr lang="hu-HU" baseline="0" dirty="0"/>
                        <a:t>Csökkenti a morált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613314"/>
                  </a:ext>
                </a:extLst>
              </a:tr>
              <a:tr h="1526587">
                <a:tc>
                  <a:txBody>
                    <a:bodyPr/>
                    <a:lstStyle/>
                    <a:p>
                      <a:r>
                        <a:rPr lang="hu-HU" dirty="0"/>
                        <a:t>Demokratikus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Komplex feladat</a:t>
                      </a:r>
                    </a:p>
                    <a:p>
                      <a:r>
                        <a:rPr lang="hu-HU" dirty="0"/>
                        <a:t>Csapat elkötelezettségének</a:t>
                      </a:r>
                      <a:r>
                        <a:rPr lang="hu-HU" baseline="0" dirty="0"/>
                        <a:t> növelése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Lassabb, nehézkesebb döntéshozatal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9938129"/>
                  </a:ext>
                </a:extLst>
              </a:tr>
              <a:tr h="1526587">
                <a:tc>
                  <a:txBody>
                    <a:bodyPr/>
                    <a:lstStyle/>
                    <a:p>
                      <a:r>
                        <a:rPr lang="hu-HU" dirty="0" err="1"/>
                        <a:t>Laissez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faire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Magasan képzett, önállóan dolgozó </a:t>
                      </a:r>
                    </a:p>
                    <a:p>
                      <a:endParaRPr lang="hu-HU" dirty="0"/>
                    </a:p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Zavar, bizonytalanság a csapatban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3102156"/>
                  </a:ext>
                </a:extLst>
              </a:tr>
              <a:tr h="1111257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6903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1531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Vezetői stílusok II</a:t>
            </a:r>
          </a:p>
        </p:txBody>
      </p:sp>
      <p:graphicFrame>
        <p:nvGraphicFramePr>
          <p:cNvPr id="5" name="Tartalom hely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9098426"/>
              </p:ext>
            </p:extLst>
          </p:nvPr>
        </p:nvGraphicFramePr>
        <p:xfrm>
          <a:off x="2293464" y="1482434"/>
          <a:ext cx="9211148" cy="49737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3439">
                  <a:extLst>
                    <a:ext uri="{9D8B030D-6E8A-4147-A177-3AD203B41FA5}">
                      <a16:colId xmlns:a16="http://schemas.microsoft.com/office/drawing/2014/main" val="3371967430"/>
                    </a:ext>
                  </a:extLst>
                </a:gridCol>
                <a:gridCol w="3707679">
                  <a:extLst>
                    <a:ext uri="{9D8B030D-6E8A-4147-A177-3AD203B41FA5}">
                      <a16:colId xmlns:a16="http://schemas.microsoft.com/office/drawing/2014/main" val="2514272240"/>
                    </a:ext>
                  </a:extLst>
                </a:gridCol>
                <a:gridCol w="3940030">
                  <a:extLst>
                    <a:ext uri="{9D8B030D-6E8A-4147-A177-3AD203B41FA5}">
                      <a16:colId xmlns:a16="http://schemas.microsoft.com/office/drawing/2014/main" val="3921241698"/>
                    </a:ext>
                  </a:extLst>
                </a:gridCol>
              </a:tblGrid>
              <a:tr h="69034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Jellemző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Menedzser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err="1">
                          <a:effectLst/>
                        </a:rPr>
                        <a:t>Leader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622214497"/>
                  </a:ext>
                </a:extLst>
              </a:tr>
              <a:tr h="96512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</a:rPr>
                        <a:t>Cél</a:t>
                      </a:r>
                      <a:endParaRPr lang="hu-H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</a:rPr>
                        <a:t>Stabilitás és rend fenntartása</a:t>
                      </a:r>
                      <a:endParaRPr lang="hu-H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Változás és megújulás elősegítése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072209341"/>
                  </a:ext>
                </a:extLst>
              </a:tr>
              <a:tr h="74229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</a:rPr>
                        <a:t>Feladat</a:t>
                      </a:r>
                      <a:endParaRPr lang="hu-H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</a:rPr>
                        <a:t>Tervez, szervez, költségvetést készít</a:t>
                      </a:r>
                      <a:endParaRPr lang="hu-H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Vízionál, inspirál, motivál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38629024"/>
                  </a:ext>
                </a:extLst>
              </a:tr>
              <a:tr h="57795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</a:rPr>
                        <a:t>Fókusz</a:t>
                      </a:r>
                      <a:endParaRPr lang="hu-H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</a:rPr>
                        <a:t>Rendszerek, folyamatok</a:t>
                      </a:r>
                      <a:endParaRPr lang="hu-H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Emberek, vízió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76021616"/>
                  </a:ext>
                </a:extLst>
              </a:tr>
              <a:tr h="55149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</a:rPr>
                        <a:t>Kérdés</a:t>
                      </a:r>
                      <a:endParaRPr lang="hu-H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</a:rPr>
                        <a:t>Hogyan és mikor?</a:t>
                      </a:r>
                      <a:endParaRPr lang="hu-H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Mit és miért?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953664009"/>
                  </a:ext>
                </a:extLst>
              </a:tr>
              <a:tr h="69034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</a:rPr>
                        <a:t>Kapcsolat</a:t>
                      </a:r>
                      <a:endParaRPr lang="hu-H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</a:rPr>
                        <a:t>Beosztottakkal dolgozik</a:t>
                      </a:r>
                      <a:endParaRPr lang="hu-H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Követőket épít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566462540"/>
                  </a:ext>
                </a:extLst>
              </a:tr>
              <a:tr h="7562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</a:rPr>
                        <a:t>Hatalom</a:t>
                      </a:r>
                      <a:endParaRPr lang="hu-H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</a:rPr>
                        <a:t>Pozícióból eredő formális hatalom</a:t>
                      </a:r>
                      <a:endParaRPr lang="hu-H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Személyes karizma és bizalom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75049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6864931"/>
      </p:ext>
    </p:extLst>
  </p:cSld>
  <p:clrMapOvr>
    <a:masterClrMapping/>
  </p:clrMapOvr>
</p:sld>
</file>

<file path=ppt/theme/theme1.xml><?xml version="1.0" encoding="utf-8"?>
<a:theme xmlns:a="http://schemas.openxmlformats.org/drawingml/2006/main" name="Szálak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1614</TotalTime>
  <Words>453</Words>
  <Application>Microsoft Office PowerPoint</Application>
  <PresentationFormat>Szélesvásznú</PresentationFormat>
  <Paragraphs>105</Paragraphs>
  <Slides>15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15</vt:i4>
      </vt:variant>
    </vt:vector>
  </HeadingPairs>
  <TitlesOfParts>
    <vt:vector size="21" baseType="lpstr">
      <vt:lpstr>Arial</vt:lpstr>
      <vt:lpstr>Calibri</vt:lpstr>
      <vt:lpstr>Century Gothic</vt:lpstr>
      <vt:lpstr>Times New Roman</vt:lpstr>
      <vt:lpstr>Wingdings 3</vt:lpstr>
      <vt:lpstr>Szálak</vt:lpstr>
      <vt:lpstr>Coaching és vezetői hatékonyság a szociális szférában</vt:lpstr>
      <vt:lpstr>Problémamegoldó (stresszkezelő?) modell</vt:lpstr>
      <vt:lpstr>A szociális szféra (vezetői) kihívásai </vt:lpstr>
      <vt:lpstr>Kulcsszavak az előadásban</vt:lpstr>
      <vt:lpstr>Mit csinál a coach?</vt:lpstr>
      <vt:lpstr>Milyen a JÓ coach?</vt:lpstr>
      <vt:lpstr>A vezető szerepe a szociális területen</vt:lpstr>
      <vt:lpstr>Vezetői stílusok</vt:lpstr>
      <vt:lpstr>Vezetői stílusok II</vt:lpstr>
      <vt:lpstr>Milyen a JÓ vezető?</vt:lpstr>
      <vt:lpstr>Coaching témák vezetőknek</vt:lpstr>
      <vt:lpstr>Coaching formák a gyakorlatban</vt:lpstr>
      <vt:lpstr>Coaching hatása a vezetőre</vt:lpstr>
      <vt:lpstr>A coaching az út, nem a cél! </vt:lpstr>
      <vt:lpstr>Köszönöm a figyelmet!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Coaching és vezetői hatékonyság a szociális szférában</dc:title>
  <dc:creator>Felhasználó</dc:creator>
  <cp:lastModifiedBy>Márk Szántai</cp:lastModifiedBy>
  <cp:revision>30</cp:revision>
  <cp:lastPrinted>2025-09-30T12:46:59Z</cp:lastPrinted>
  <dcterms:created xsi:type="dcterms:W3CDTF">2025-09-16T09:18:58Z</dcterms:created>
  <dcterms:modified xsi:type="dcterms:W3CDTF">2025-10-06T08:07:22Z</dcterms:modified>
</cp:coreProperties>
</file>