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67" r:id="rId4"/>
    <p:sldId id="268" r:id="rId5"/>
    <p:sldId id="279" r:id="rId6"/>
    <p:sldId id="258" r:id="rId7"/>
    <p:sldId id="260" r:id="rId8"/>
    <p:sldId id="259" r:id="rId9"/>
    <p:sldId id="261" r:id="rId10"/>
    <p:sldId id="263" r:id="rId11"/>
    <p:sldId id="262" r:id="rId12"/>
    <p:sldId id="264" r:id="rId13"/>
    <p:sldId id="269" r:id="rId14"/>
    <p:sldId id="271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33BD258-926C-E04C-9678-DC03639916F9}">
          <p14:sldIdLst>
            <p14:sldId id="256"/>
            <p14:sldId id="257"/>
          </p14:sldIdLst>
        </p14:section>
        <p14:section name="Untitled Section" id="{F9D6BE4E-E13F-004F-B6B8-49BD774CFC7E}">
          <p14:sldIdLst>
            <p14:sldId id="267"/>
            <p14:sldId id="268"/>
            <p14:sldId id="279"/>
            <p14:sldId id="258"/>
            <p14:sldId id="260"/>
            <p14:sldId id="259"/>
            <p14:sldId id="261"/>
            <p14:sldId id="263"/>
            <p14:sldId id="262"/>
            <p14:sldId id="264"/>
            <p14:sldId id="269"/>
            <p14:sldId id="271"/>
            <p14:sldId id="270"/>
            <p14:sldId id="272"/>
            <p14:sldId id="273"/>
            <p14:sldId id="274"/>
            <p14:sldId id="275"/>
            <p14:sldId id="276"/>
            <p14:sldId id="277"/>
            <p14:sldId id="27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8"/>
    <p:restoredTop sz="92415"/>
  </p:normalViewPr>
  <p:slideViewPr>
    <p:cSldViewPr snapToGrid="0">
      <p:cViewPr varScale="1">
        <p:scale>
          <a:sx n="70" d="100"/>
          <a:sy n="70" d="100"/>
        </p:scale>
        <p:origin x="85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150A08-AD21-AE4F-A8F4-E834C65E51D8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132348-78A9-D74C-94DC-1C1083438F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44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agyi.hu/kepzesek/csaladi-csoport-konferencia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132348-78A9-D74C-94DC-1C1083438F9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454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Mikro</a:t>
            </a:r>
            <a:r>
              <a:rPr lang="en-US" dirty="0"/>
              <a:t>: </a:t>
            </a:r>
            <a:r>
              <a:rPr lang="en-US" dirty="0" err="1"/>
              <a:t>család</a:t>
            </a:r>
            <a:r>
              <a:rPr lang="en-US" dirty="0"/>
              <a:t>, </a:t>
            </a:r>
            <a:r>
              <a:rPr lang="en-US" dirty="0" err="1"/>
              <a:t>barátok</a:t>
            </a:r>
            <a:r>
              <a:rPr lang="en-US" dirty="0"/>
              <a:t>, </a:t>
            </a:r>
            <a:r>
              <a:rPr lang="en-US" dirty="0" err="1"/>
              <a:t>rokonok</a:t>
            </a:r>
            <a:r>
              <a:rPr lang="en-US" dirty="0"/>
              <a:t>, </a:t>
            </a:r>
            <a:r>
              <a:rPr lang="en-US" dirty="0" err="1"/>
              <a:t>mezoszféra</a:t>
            </a:r>
            <a:r>
              <a:rPr lang="en-US" dirty="0"/>
              <a:t>: </a:t>
            </a:r>
            <a:r>
              <a:rPr lang="en-US" dirty="0" err="1"/>
              <a:t>család-intézmények</a:t>
            </a:r>
            <a:r>
              <a:rPr lang="en-US" dirty="0"/>
              <a:t> </a:t>
            </a:r>
            <a:r>
              <a:rPr lang="en-US" dirty="0" err="1"/>
              <a:t>kapcsolata</a:t>
            </a:r>
            <a:r>
              <a:rPr lang="en-US" dirty="0"/>
              <a:t>, </a:t>
            </a:r>
            <a:r>
              <a:rPr lang="en-US" dirty="0" err="1"/>
              <a:t>hatások</a:t>
            </a:r>
            <a:r>
              <a:rPr lang="en-US" dirty="0"/>
              <a:t>, </a:t>
            </a:r>
            <a:r>
              <a:rPr lang="en-US" dirty="0" err="1"/>
              <a:t>exoszféra</a:t>
            </a:r>
            <a:r>
              <a:rPr lang="en-US" dirty="0"/>
              <a:t>: </a:t>
            </a:r>
            <a:r>
              <a:rPr lang="en-US" dirty="0" err="1"/>
              <a:t>külső</a:t>
            </a:r>
            <a:r>
              <a:rPr lang="en-US" dirty="0"/>
              <a:t> </a:t>
            </a:r>
            <a:r>
              <a:rPr lang="en-US" dirty="0" err="1"/>
              <a:t>tényezők</a:t>
            </a:r>
            <a:r>
              <a:rPr lang="en-US" dirty="0"/>
              <a:t>, </a:t>
            </a:r>
            <a:r>
              <a:rPr lang="en-US" dirty="0" err="1"/>
              <a:t>munkahely</a:t>
            </a:r>
            <a:r>
              <a:rPr lang="en-US" dirty="0"/>
              <a:t>, </a:t>
            </a:r>
            <a:r>
              <a:rPr lang="en-US" dirty="0" err="1"/>
              <a:t>iskola</a:t>
            </a:r>
            <a:r>
              <a:rPr lang="en-US" dirty="0"/>
              <a:t>, </a:t>
            </a:r>
            <a:r>
              <a:rPr lang="en-US" dirty="0" err="1"/>
              <a:t>közösségi</a:t>
            </a:r>
            <a:r>
              <a:rPr lang="en-US" dirty="0"/>
              <a:t> </a:t>
            </a:r>
            <a:r>
              <a:rPr lang="en-US" dirty="0" err="1"/>
              <a:t>rőforrások</a:t>
            </a:r>
            <a:r>
              <a:rPr lang="en-US" dirty="0"/>
              <a:t>, </a:t>
            </a:r>
            <a:r>
              <a:rPr lang="en-US" dirty="0" err="1"/>
              <a:t>makroszféra</a:t>
            </a:r>
            <a:r>
              <a:rPr lang="en-US" dirty="0"/>
              <a:t>, </a:t>
            </a:r>
            <a:r>
              <a:rPr lang="en-US" dirty="0" err="1"/>
              <a:t>szakpolitikák</a:t>
            </a:r>
            <a:r>
              <a:rPr lang="en-US" dirty="0"/>
              <a:t>, </a:t>
            </a:r>
            <a:r>
              <a:rPr lang="en-US" dirty="0" err="1"/>
              <a:t>kultúra</a:t>
            </a:r>
            <a:r>
              <a:rPr lang="en-US" dirty="0"/>
              <a:t>, </a:t>
            </a:r>
            <a:r>
              <a:rPr lang="en-US" dirty="0" err="1"/>
              <a:t>tradíció</a:t>
            </a:r>
            <a:r>
              <a:rPr lang="en-US" dirty="0"/>
              <a:t>, </a:t>
            </a:r>
            <a:r>
              <a:rPr lang="en-US" dirty="0" err="1"/>
              <a:t>normák</a:t>
            </a:r>
            <a:r>
              <a:rPr lang="en-US" dirty="0"/>
              <a:t>, </a:t>
            </a:r>
            <a:r>
              <a:rPr lang="en-US" dirty="0" err="1"/>
              <a:t>ideológiák</a:t>
            </a:r>
            <a:r>
              <a:rPr lang="en-US" dirty="0"/>
              <a:t>, </a:t>
            </a:r>
            <a:r>
              <a:rPr lang="en-US" dirty="0" err="1"/>
              <a:t>kronoszféra</a:t>
            </a:r>
            <a:r>
              <a:rPr lang="en-US" dirty="0"/>
              <a:t>: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idő</a:t>
            </a:r>
            <a:r>
              <a:rPr lang="en-US" dirty="0"/>
              <a:t> </a:t>
            </a:r>
            <a:r>
              <a:rPr lang="en-US" dirty="0" err="1"/>
              <a:t>szerpe</a:t>
            </a:r>
            <a:r>
              <a:rPr lang="en-US" dirty="0"/>
              <a:t> a </a:t>
            </a:r>
            <a:r>
              <a:rPr lang="en-US" dirty="0" err="1"/>
              <a:t>fejlődésben</a:t>
            </a:r>
            <a:r>
              <a:rPr lang="en-US" dirty="0"/>
              <a:t> </a:t>
            </a:r>
            <a:r>
              <a:rPr lang="en-US" dirty="0" err="1"/>
              <a:t>történelmi</a:t>
            </a:r>
            <a:r>
              <a:rPr lang="en-US" dirty="0"/>
              <a:t> </a:t>
            </a:r>
            <a:r>
              <a:rPr lang="en-US" dirty="0" err="1"/>
              <a:t>események</a:t>
            </a:r>
            <a:r>
              <a:rPr lang="en-US" dirty="0"/>
              <a:t>,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132348-78A9-D74C-94DC-1C1083438F9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2088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1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nem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emberek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i="1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hanem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kommunikációs</a:t>
            </a:r>
            <a:r>
              <a:rPr lang="en-US" sz="1200" b="0" i="1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1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stratégiák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vannak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szembeállítva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egymással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132348-78A9-D74C-94DC-1C1083438F9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050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132348-78A9-D74C-94DC-1C1083438F9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127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Együtt</a:t>
            </a:r>
            <a:r>
              <a:rPr lang="en-US" dirty="0"/>
              <a:t> </a:t>
            </a:r>
            <a:r>
              <a:rPr lang="en-US" dirty="0" err="1"/>
              <a:t>dolgozott</a:t>
            </a:r>
            <a:r>
              <a:rPr lang="en-US" dirty="0"/>
              <a:t> </a:t>
            </a:r>
            <a:r>
              <a:rPr lang="en-US" dirty="0" err="1"/>
              <a:t>egy</a:t>
            </a:r>
            <a:r>
              <a:rPr lang="en-US" dirty="0"/>
              <a:t> </a:t>
            </a:r>
            <a:r>
              <a:rPr lang="en-US" dirty="0" err="1"/>
              <a:t>időben</a:t>
            </a:r>
            <a:r>
              <a:rPr lang="en-US" dirty="0"/>
              <a:t> M. </a:t>
            </a:r>
            <a:r>
              <a:rPr lang="en-US" dirty="0" err="1"/>
              <a:t>Rosenberggel</a:t>
            </a:r>
            <a:r>
              <a:rPr lang="en-US" dirty="0"/>
              <a:t>, </a:t>
            </a:r>
            <a:r>
              <a:rPr lang="en-US" dirty="0" err="1"/>
              <a:t>sok</a:t>
            </a:r>
            <a:r>
              <a:rPr lang="en-US" dirty="0"/>
              <a:t> </a:t>
            </a:r>
            <a:r>
              <a:rPr lang="en-US" dirty="0" err="1"/>
              <a:t>közös</a:t>
            </a:r>
            <a:r>
              <a:rPr lang="en-US" dirty="0"/>
              <a:t> gondola, </a:t>
            </a:r>
            <a:r>
              <a:rPr lang="en-US" dirty="0" err="1"/>
              <a:t>módszertan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132348-78A9-D74C-94DC-1C1083438F9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1346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Sokféle</a:t>
            </a:r>
            <a:r>
              <a:rPr lang="en-US" dirty="0"/>
              <a:t> </a:t>
            </a:r>
            <a:r>
              <a:rPr lang="en-US" dirty="0" err="1"/>
              <a:t>területen</a:t>
            </a:r>
            <a:r>
              <a:rPr lang="en-US" dirty="0"/>
              <a:t> </a:t>
            </a:r>
            <a:r>
              <a:rPr lang="en-US" dirty="0" err="1"/>
              <a:t>használható</a:t>
            </a:r>
            <a:r>
              <a:rPr lang="en-US" dirty="0"/>
              <a:t>: </a:t>
            </a:r>
            <a:r>
              <a:rPr lang="en-US" dirty="0" err="1"/>
              <a:t>munkaügy</a:t>
            </a:r>
            <a:r>
              <a:rPr lang="en-US" dirty="0"/>
              <a:t>, </a:t>
            </a:r>
            <a:r>
              <a:rPr lang="en-US" dirty="0" err="1"/>
              <a:t>egészségügy</a:t>
            </a:r>
            <a:r>
              <a:rPr lang="en-US" dirty="0"/>
              <a:t>, </a:t>
            </a:r>
            <a:r>
              <a:rPr lang="en-US" dirty="0" err="1"/>
              <a:t>fogyasztóvédelem</a:t>
            </a:r>
            <a:r>
              <a:rPr lang="en-US" dirty="0"/>
              <a:t>,  </a:t>
            </a:r>
            <a:r>
              <a:rPr lang="en-US" dirty="0" err="1"/>
              <a:t>üzleti</a:t>
            </a:r>
            <a:r>
              <a:rPr lang="en-US" dirty="0"/>
              <a:t>, </a:t>
            </a:r>
            <a:r>
              <a:rPr lang="en-US" dirty="0" err="1"/>
              <a:t>családi</a:t>
            </a:r>
            <a:r>
              <a:rPr lang="en-US" dirty="0"/>
              <a:t> </a:t>
            </a:r>
            <a:r>
              <a:rPr lang="en-US" dirty="0" err="1"/>
              <a:t>konfliktus</a:t>
            </a:r>
            <a:r>
              <a:rPr lang="en-US" dirty="0"/>
              <a:t>, </a:t>
            </a:r>
            <a:r>
              <a:rPr lang="en-US" dirty="0" err="1"/>
              <a:t>iskolai</a:t>
            </a:r>
            <a:r>
              <a:rPr lang="en-US" dirty="0"/>
              <a:t> </a:t>
            </a:r>
            <a:r>
              <a:rPr lang="en-US" dirty="0" err="1"/>
              <a:t>konfliktus</a:t>
            </a:r>
            <a:r>
              <a:rPr lang="en-US" dirty="0"/>
              <a:t>, </a:t>
            </a:r>
            <a:r>
              <a:rPr lang="en-US" dirty="0" err="1"/>
              <a:t>stb</a:t>
            </a:r>
            <a:r>
              <a:rPr lang="en-US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132348-78A9-D74C-94DC-1C1083438F9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83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>
                <a:ea typeface="ＭＳ Ｐゴシック" panose="020B0600070205080204" pitchFamily="34" charset="-128"/>
                <a:hlinkClick r:id="rId3"/>
              </a:rPr>
              <a:t>http://www.csagyi.hu/kepzesek/csaladi-csoport-konferencia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132348-78A9-D74C-94DC-1C1083438F9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025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ADAE4-1647-211A-A583-5301D329F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A635CC-2472-F558-A18B-777D1F8572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AEE51B-A26A-CD79-1021-C3E99BA52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0A372-5DFE-EC41-8543-D6AB6CF24BD8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D6491F-444D-9B71-1751-68A08B814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66BC8-2999-7302-A34D-2D776F434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29D37-098C-FE47-BBDF-A4CD178CA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425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CAF8A3-1DCE-8A86-50BE-985E9918F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F230A0-563E-FB3A-2225-9C3AE1D48E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3E565E-A22A-171F-92E6-B24169452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0A372-5DFE-EC41-8543-D6AB6CF24BD8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24788-68C6-6F62-3996-3AF472CAE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5C376-2B74-66EC-F040-D08F091C6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29D37-098C-FE47-BBDF-A4CD178CA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019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A7A9B2-ACB4-6BF2-CE92-7BC3973332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38CEE6-C5D5-A1AF-017B-B976472BDC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568CAE-C046-33DF-A103-767D5A850F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0A372-5DFE-EC41-8543-D6AB6CF24BD8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4B5C30-C078-2E92-537F-2D584B0AD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4981D2-A534-1C00-3F1F-DAAD2548C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29D37-098C-FE47-BBDF-A4CD178CA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488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78421-F580-5333-CFC8-E0E738887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354916-3C42-6393-2297-B8FD9B288B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46F7A-318B-C413-31DB-3955DDB6A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0A372-5DFE-EC41-8543-D6AB6CF24BD8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85743B-76E4-4032-0C79-81F1FE8F6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FA453B-DC80-51C1-F982-BBF5A22D3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29D37-098C-FE47-BBDF-A4CD178CA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079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99D1F-81CF-657C-8E30-9E2335EDF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E1B0DD-BDB3-930F-01BD-501E76A4B3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DB83BF-C1A4-1F31-D901-B6EE3D883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0A372-5DFE-EC41-8543-D6AB6CF24BD8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9602E8-CE6B-B6C3-24F3-AEDA4681F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2898D4-92A0-1DA6-DA4E-EF77A7BF5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29D37-098C-FE47-BBDF-A4CD178CA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635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F8DEE-5C6B-644E-27DE-C42211780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EBB9F-47EB-0A12-719B-94DFE31EDF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818135-50ED-9222-76CD-2D5EB06C97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82B7ED-A1F1-F74F-5C7E-E78804745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0A372-5DFE-EC41-8543-D6AB6CF24BD8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7EF38A-FF88-CB97-4814-5ECEAC393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E5B905-3A11-6D39-29C2-3D8923754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29D37-098C-FE47-BBDF-A4CD178CA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533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6BF3D-5F5C-7468-2567-D7C3DC05F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BFE493-CD47-A5F0-5D32-659D516F0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72C35F-EC59-4725-A9D0-E341159817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0C5F04-BB92-23D1-380C-129DCB5FF5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96D812-DF36-4125-47F6-F165F199D3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FB773F-C7E6-3405-CDE2-88484BD7D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0A372-5DFE-EC41-8543-D6AB6CF24BD8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92D9CF-2DD3-6ECD-A711-1D7985C17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EE68D0-0499-5C39-A519-BF95A5EE7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29D37-098C-FE47-BBDF-A4CD178CA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52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0909C-CE65-988E-0968-19AF18B36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C72944-396B-A1C8-49D0-8E100F730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0A372-5DFE-EC41-8543-D6AB6CF24BD8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5EF2B7-8AD1-0EDD-64F0-3B5280969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2AA931-A461-56C7-F105-FA84B2CED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29D37-098C-FE47-BBDF-A4CD178CA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580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3AA3A-976E-2721-7F4A-277BACF4E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0A372-5DFE-EC41-8543-D6AB6CF24BD8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744A38-E8E9-9B47-D17D-F3A88C6E2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F94094-2268-77B5-0A03-AE13BE0FA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29D37-098C-FE47-BBDF-A4CD178CA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17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3B23-5B37-FF50-6978-D25F08E7C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B3A3C7-AB87-0F4F-543E-5FC521968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5BC2DB-57FA-ADE1-5B2E-D27957E8C1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CDCA37-080B-AB63-A492-51D4C6B8B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0A372-5DFE-EC41-8543-D6AB6CF24BD8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071AEC-1BA5-49B2-B766-E31969D5F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D5F5AA-0180-C6E4-930D-A3D25FC63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29D37-098C-FE47-BBDF-A4CD178CA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658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35F9E-A609-F526-6A53-77F5E26E8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5476BF-C7B4-CB5C-7346-97D985C319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1D6EF6-C46F-2D2D-F86F-1AB12D77D0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7DA1CF-BEE5-1F54-3B17-07BEC2B9F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0A372-5DFE-EC41-8543-D6AB6CF24BD8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FDD5CC-1A1F-7E7A-D74F-6BAADFCC7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7AE922-147B-6A34-6567-6290F1C62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29D37-098C-FE47-BBDF-A4CD178CA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711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5C9935-F7B7-1B46-38D1-853E32356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120E0-78D9-0679-FE31-C0B87AAD5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42D2EA-C849-5A42-6FE8-90A3ACAA2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F0A372-5DFE-EC41-8543-D6AB6CF24BD8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43DEB3-806C-B042-32C8-7633A79223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F5E6E6-7EAE-9D52-46E8-3AFB83D374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729D37-098C-FE47-BBDF-A4CD178CA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22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ariaherczog/Library/Group%20Containers/UBF8T346G9.ms/WebArchiveCopyPasteTempFiles/com.microsoft.Word/anyamagazin-minden-szulo-alma-hogy-boldog-legyen-a-gyermeke-art-02.jpg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/Users/mariaherczog/Library/Group%20Containers/UBF8T346G9.ms/WebArchiveCopyPasteTempFiles/com.microsoft.Word/Ny02NzAxLmpwZWc.jpe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/Users/mariaherczog/Library/Group%20Containers/UBF8T346G9.ms/WebArchiveCopyPasteTempFiles/com.microsoft.Word/images%3fq=tbnANd9GcS_bMKW3cyA6VLUgE1LlXnjHrDgxwZoUYxseQ&amp;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file:////Users/mariaherczog/Library/Group%20Containers/UBF8T346G9.ms/WebArchiveCopyPasteTempFiles/com.microsoft.Word/images%3fq=tbnANd9GcR0k1OUE3fYQ8DNpxwvwyG_ukMXHMto2xbPsg&amp;s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27041-4738-A5E4-2EEE-76C1ADD1BA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4330" y="788671"/>
            <a:ext cx="10961370" cy="2068830"/>
          </a:xfrm>
        </p:spPr>
        <p:txBody>
          <a:bodyPr>
            <a:normAutofit fontScale="90000"/>
          </a:bodyPr>
          <a:lstStyle/>
          <a:p>
            <a:pPr algn="l"/>
            <a:b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Az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erőszakmentes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kommunikáció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konfliktuskezelés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lehetőségei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és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jelentősége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veszélyeztetett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, traumatizált 				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gyerekek</a:t>
            </a:r>
            <a:r>
              <a:rPr lang="en-US" sz="4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latin typeface="Calibri" panose="020F0502020204030204" pitchFamily="34" charset="0"/>
                <a:cs typeface="Calibri" panose="020F0502020204030204" pitchFamily="34" charset="0"/>
              </a:rPr>
              <a:t>esetében</a:t>
            </a:r>
            <a:b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B85383-8E20-4486-C3CD-5D4A403876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9370" y="4503420"/>
            <a:ext cx="5326380" cy="1565909"/>
          </a:xfrm>
        </p:spPr>
        <p:txBody>
          <a:bodyPr>
            <a:noAutofit/>
          </a:bodyPr>
          <a:lstStyle/>
          <a:p>
            <a:r>
              <a:rPr lang="en-US" sz="2800" b="1" dirty="0"/>
              <a:t>Dr. (habil) Herczog Mária  </a:t>
            </a:r>
            <a:r>
              <a:rPr lang="en-US" sz="2800" b="1" dirty="0" err="1"/>
              <a:t>CSc</a:t>
            </a:r>
            <a:endParaRPr lang="en-US" sz="2800" b="1" dirty="0"/>
          </a:p>
          <a:p>
            <a:r>
              <a:rPr lang="en-US" sz="2800" b="1" dirty="0" err="1"/>
              <a:t>Célra</a:t>
            </a:r>
            <a:r>
              <a:rPr lang="en-US" sz="2800" b="1" dirty="0"/>
              <a:t> </a:t>
            </a:r>
            <a:r>
              <a:rPr lang="en-US" sz="2800" b="1" dirty="0" err="1"/>
              <a:t>látni</a:t>
            </a:r>
            <a:r>
              <a:rPr lang="en-US" sz="2800" b="1" dirty="0"/>
              <a:t> </a:t>
            </a:r>
            <a:r>
              <a:rPr lang="en-US" sz="2800" b="1" dirty="0" err="1"/>
              <a:t>konferencia</a:t>
            </a:r>
            <a:endParaRPr lang="en-US" sz="2800" b="1" dirty="0"/>
          </a:p>
          <a:p>
            <a:r>
              <a:rPr lang="en-US" sz="2800" b="1" dirty="0" err="1"/>
              <a:t>Békéscsaba</a:t>
            </a:r>
            <a:r>
              <a:rPr lang="en-US" sz="2800" b="1" dirty="0"/>
              <a:t>, 2025. </a:t>
            </a:r>
            <a:r>
              <a:rPr lang="en-US" sz="2800" b="1" dirty="0" err="1"/>
              <a:t>október</a:t>
            </a:r>
            <a:r>
              <a:rPr lang="en-US" sz="2800" b="1" dirty="0"/>
              <a:t> 7.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1913C4-191D-BEFC-2A10-9D4ADA753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4220308"/>
            <a:ext cx="5619750" cy="229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901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D1E456-A141-3D72-2481-B0C1E73B7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92" y="640080"/>
            <a:ext cx="8839200" cy="1481328"/>
          </a:xfrm>
        </p:spPr>
        <p:txBody>
          <a:bodyPr anchor="b">
            <a:normAutofit/>
          </a:bodyPr>
          <a:lstStyle/>
          <a:p>
            <a:r>
              <a:rPr lang="en-US" sz="5000" dirty="0" err="1"/>
              <a:t>Erőszakmentes</a:t>
            </a:r>
            <a:r>
              <a:rPr lang="en-US" sz="5000" dirty="0"/>
              <a:t> </a:t>
            </a:r>
            <a:r>
              <a:rPr lang="en-US" sz="5000" dirty="0" err="1"/>
              <a:t>kommunikáció</a:t>
            </a:r>
            <a:r>
              <a:rPr lang="en-US" sz="5000" dirty="0"/>
              <a:t>- A </a:t>
            </a:r>
            <a:r>
              <a:rPr lang="en-US" sz="5000" dirty="0" err="1"/>
              <a:t>szavak</a:t>
            </a:r>
            <a:r>
              <a:rPr lang="en-US" sz="5000" dirty="0"/>
              <a:t> </a:t>
            </a:r>
            <a:r>
              <a:rPr lang="en-US" sz="5000" dirty="0" err="1"/>
              <a:t>ablakok</a:t>
            </a:r>
            <a:r>
              <a:rPr lang="en-US" sz="5000" dirty="0"/>
              <a:t> </a:t>
            </a:r>
            <a:r>
              <a:rPr lang="en-US" sz="5000" dirty="0" err="1"/>
              <a:t>vagy</a:t>
            </a:r>
            <a:r>
              <a:rPr lang="en-US" sz="5000" dirty="0"/>
              <a:t> </a:t>
            </a:r>
            <a:r>
              <a:rPr lang="en-US" sz="5000" dirty="0" err="1"/>
              <a:t>falak</a:t>
            </a:r>
            <a:endParaRPr lang="en-US" sz="5000" dirty="0"/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02FB7A-FB0F-725B-3E04-9D63920A1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7648956" cy="3547872"/>
          </a:xfrm>
        </p:spPr>
        <p:txBody>
          <a:bodyPr anchor="t">
            <a:normAutofit/>
          </a:bodyPr>
          <a:lstStyle/>
          <a:p>
            <a:endParaRPr lang="en-US" sz="2000" dirty="0"/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Nagyobb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együttérzéssel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és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világosabban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kommunikálni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egymással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meghallani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egymást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konfliktusok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kezelése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során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minden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résztvevő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számára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elfogadható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megoldásokat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találjani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Empátia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együttérző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odafigyelés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Önmagunkra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való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együttérző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odafigyelés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         </a:t>
            </a: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Zsiráf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és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sakál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nyelv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 -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kommunikációs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stratégiák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A749316-897C-74EE-D75A-8C168E169F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0827" y="3236976"/>
            <a:ext cx="2994301" cy="3090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283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67CEA-99D9-A251-F859-CDF389421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Az </a:t>
            </a:r>
            <a:r>
              <a:rPr lang="en-US" dirty="0" err="1"/>
              <a:t>erőszakmentes</a:t>
            </a:r>
            <a:r>
              <a:rPr lang="en-US" dirty="0"/>
              <a:t> </a:t>
            </a:r>
            <a:r>
              <a:rPr lang="en-US" dirty="0" err="1"/>
              <a:t>kommunikáció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AF63A-C954-BA24-DF4E-890D961B96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6192"/>
            <a:ext cx="10515600" cy="4640771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err="1"/>
              <a:t>Megfigyelés</a:t>
            </a:r>
            <a:r>
              <a:rPr lang="en-US" b="1" dirty="0"/>
              <a:t>:</a:t>
            </a:r>
            <a:r>
              <a:rPr lang="en-US" dirty="0"/>
              <a:t> </a:t>
            </a:r>
          </a:p>
          <a:p>
            <a:r>
              <a:rPr lang="en-US" dirty="0" err="1"/>
              <a:t>Objektíven</a:t>
            </a:r>
            <a:r>
              <a:rPr lang="en-US" dirty="0"/>
              <a:t>, </a:t>
            </a:r>
            <a:r>
              <a:rPr lang="en-US" dirty="0" err="1"/>
              <a:t>ítéletmentesen</a:t>
            </a:r>
            <a:r>
              <a:rPr lang="en-US" dirty="0"/>
              <a:t> </a:t>
            </a:r>
            <a:r>
              <a:rPr lang="en-US" dirty="0" err="1"/>
              <a:t>fel</a:t>
            </a:r>
            <a:r>
              <a:rPr lang="en-US" dirty="0"/>
              <a:t> </a:t>
            </a:r>
            <a:r>
              <a:rPr lang="en-US" dirty="0" err="1"/>
              <a:t>kell</a:t>
            </a:r>
            <a:r>
              <a:rPr lang="en-US" dirty="0"/>
              <a:t> </a:t>
            </a:r>
            <a:r>
              <a:rPr lang="en-US" dirty="0" err="1"/>
              <a:t>idézni</a:t>
            </a:r>
            <a:r>
              <a:rPr lang="en-US" dirty="0"/>
              <a:t> a </a:t>
            </a:r>
            <a:r>
              <a:rPr lang="en-US" dirty="0" err="1"/>
              <a:t>konkrét</a:t>
            </a:r>
            <a:r>
              <a:rPr lang="en-US" dirty="0"/>
              <a:t> </a:t>
            </a:r>
            <a:r>
              <a:rPr lang="en-US" dirty="0" err="1"/>
              <a:t>cselekedeteket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szavakat</a:t>
            </a:r>
            <a:r>
              <a:rPr lang="en-US" dirty="0"/>
              <a:t>, </a:t>
            </a:r>
            <a:r>
              <a:rPr lang="en-US" dirty="0" err="1"/>
              <a:t>anélkül</a:t>
            </a:r>
            <a:r>
              <a:rPr lang="en-US" dirty="0"/>
              <a:t>, hogy </a:t>
            </a:r>
            <a:r>
              <a:rPr lang="en-US" dirty="0" err="1"/>
              <a:t>minősítenénk</a:t>
            </a:r>
            <a:r>
              <a:rPr lang="en-US" dirty="0"/>
              <a:t> </a:t>
            </a:r>
            <a:r>
              <a:rPr lang="en-US" dirty="0" err="1"/>
              <a:t>vagy</a:t>
            </a:r>
            <a:r>
              <a:rPr lang="en-US" dirty="0"/>
              <a:t> </a:t>
            </a:r>
            <a:r>
              <a:rPr lang="en-US" dirty="0" err="1"/>
              <a:t>értékelnénk</a:t>
            </a:r>
            <a:r>
              <a:rPr lang="en-US" dirty="0"/>
              <a:t> </a:t>
            </a:r>
            <a:r>
              <a:rPr lang="en-US" dirty="0" err="1"/>
              <a:t>azokat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egymást</a:t>
            </a:r>
            <a:endParaRPr lang="en-US" dirty="0"/>
          </a:p>
          <a:p>
            <a:r>
              <a:rPr lang="en-US" b="1" dirty="0" err="1"/>
              <a:t>Érzések</a:t>
            </a:r>
            <a:r>
              <a:rPr lang="en-US" b="1" dirty="0"/>
              <a:t>:</a:t>
            </a:r>
            <a:r>
              <a:rPr lang="en-US" dirty="0"/>
              <a:t> </a:t>
            </a:r>
          </a:p>
          <a:p>
            <a:r>
              <a:rPr lang="en-US" dirty="0" err="1"/>
              <a:t>Azonosítani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őszintén</a:t>
            </a:r>
            <a:r>
              <a:rPr lang="en-US" dirty="0"/>
              <a:t> </a:t>
            </a:r>
            <a:r>
              <a:rPr lang="en-US" dirty="0" err="1"/>
              <a:t>kifejezni</a:t>
            </a:r>
            <a:r>
              <a:rPr lang="en-US" dirty="0"/>
              <a:t> </a:t>
            </a:r>
            <a:r>
              <a:rPr lang="en-US" dirty="0" err="1"/>
              <a:t>azokat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érzéseket</a:t>
            </a:r>
            <a:r>
              <a:rPr lang="en-US" dirty="0"/>
              <a:t>, </a:t>
            </a:r>
            <a:r>
              <a:rPr lang="en-US" dirty="0" err="1"/>
              <a:t>amelyek</a:t>
            </a:r>
            <a:r>
              <a:rPr lang="en-US" dirty="0"/>
              <a:t> a </a:t>
            </a:r>
            <a:r>
              <a:rPr lang="en-US" dirty="0" err="1"/>
              <a:t>megfigyelés</a:t>
            </a:r>
            <a:r>
              <a:rPr lang="en-US" dirty="0"/>
              <a:t> során </a:t>
            </a:r>
            <a:r>
              <a:rPr lang="en-US" dirty="0" err="1"/>
              <a:t>felmerültek</a:t>
            </a:r>
            <a:r>
              <a:rPr lang="en-US" dirty="0"/>
              <a:t> </a:t>
            </a:r>
            <a:r>
              <a:rPr lang="en-US" dirty="0" err="1"/>
              <a:t>bennünk</a:t>
            </a:r>
            <a:endParaRPr lang="en-US" dirty="0"/>
          </a:p>
          <a:p>
            <a:r>
              <a:rPr lang="en-US" b="1" dirty="0" err="1"/>
              <a:t>Szükségletek</a:t>
            </a:r>
            <a:r>
              <a:rPr lang="en-US" b="1" dirty="0"/>
              <a:t>:</a:t>
            </a:r>
            <a:r>
              <a:rPr lang="en-US" dirty="0"/>
              <a:t> </a:t>
            </a:r>
          </a:p>
          <a:p>
            <a:r>
              <a:rPr lang="en-US" dirty="0" err="1"/>
              <a:t>Felismerni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megfogalmazni</a:t>
            </a:r>
            <a:r>
              <a:rPr lang="en-US" dirty="0"/>
              <a:t> a </a:t>
            </a:r>
            <a:r>
              <a:rPr lang="en-US" dirty="0" err="1"/>
              <a:t>kinyilvánított</a:t>
            </a:r>
            <a:r>
              <a:rPr lang="en-US" dirty="0"/>
              <a:t> </a:t>
            </a:r>
            <a:r>
              <a:rPr lang="en-US" dirty="0" err="1"/>
              <a:t>érzések</a:t>
            </a:r>
            <a:r>
              <a:rPr lang="en-US" dirty="0"/>
              <a:t> </a:t>
            </a:r>
            <a:r>
              <a:rPr lang="en-US" dirty="0" err="1"/>
              <a:t>mögött</a:t>
            </a:r>
            <a:r>
              <a:rPr lang="en-US" dirty="0"/>
              <a:t> </a:t>
            </a:r>
            <a:r>
              <a:rPr lang="en-US" dirty="0" err="1"/>
              <a:t>meghúzódó</a:t>
            </a:r>
            <a:r>
              <a:rPr lang="en-US" dirty="0"/>
              <a:t> </a:t>
            </a:r>
            <a:r>
              <a:rPr lang="en-US" dirty="0" err="1"/>
              <a:t>alapvető</a:t>
            </a:r>
            <a:r>
              <a:rPr lang="en-US" dirty="0"/>
              <a:t> </a:t>
            </a:r>
            <a:r>
              <a:rPr lang="en-US" dirty="0" err="1"/>
              <a:t>szükségleteinket</a:t>
            </a:r>
            <a:r>
              <a:rPr lang="en-US" dirty="0"/>
              <a:t>, </a:t>
            </a:r>
            <a:r>
              <a:rPr lang="en-US" dirty="0" err="1"/>
              <a:t>amelyek</a:t>
            </a:r>
            <a:r>
              <a:rPr lang="en-US" dirty="0"/>
              <a:t> 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teljesülése</a:t>
            </a:r>
            <a:r>
              <a:rPr lang="en-US" dirty="0"/>
              <a:t> </a:t>
            </a:r>
            <a:r>
              <a:rPr lang="en-US" dirty="0" err="1"/>
              <a:t>okozta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érzéseket</a:t>
            </a:r>
            <a:endParaRPr lang="en-US" dirty="0"/>
          </a:p>
          <a:p>
            <a:r>
              <a:rPr lang="en-US" b="1" dirty="0" err="1"/>
              <a:t>Kérések</a:t>
            </a:r>
            <a:r>
              <a:rPr lang="en-US" b="1" dirty="0"/>
              <a:t>:</a:t>
            </a:r>
            <a:r>
              <a:rPr lang="en-US" dirty="0"/>
              <a:t> </a:t>
            </a:r>
          </a:p>
          <a:p>
            <a:r>
              <a:rPr lang="en-US" dirty="0" err="1"/>
              <a:t>Konkrét</a:t>
            </a:r>
            <a:r>
              <a:rPr lang="en-US" dirty="0"/>
              <a:t>, </a:t>
            </a:r>
            <a:r>
              <a:rPr lang="en-US" dirty="0" err="1"/>
              <a:t>világos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megvalósítható</a:t>
            </a:r>
            <a:r>
              <a:rPr lang="en-US" dirty="0"/>
              <a:t> </a:t>
            </a:r>
            <a:r>
              <a:rPr lang="en-US" dirty="0" err="1"/>
              <a:t>kéréseket</a:t>
            </a:r>
            <a:r>
              <a:rPr lang="en-US" dirty="0"/>
              <a:t> </a:t>
            </a:r>
            <a:r>
              <a:rPr lang="en-US" dirty="0" err="1"/>
              <a:t>megfogalmazni</a:t>
            </a:r>
            <a:r>
              <a:rPr lang="en-US" dirty="0"/>
              <a:t>, </a:t>
            </a:r>
            <a:r>
              <a:rPr lang="en-US" dirty="0" err="1"/>
              <a:t>amelyek</a:t>
            </a:r>
            <a:r>
              <a:rPr lang="en-US" dirty="0"/>
              <a:t> </a:t>
            </a:r>
            <a:r>
              <a:rPr lang="en-US" dirty="0" err="1"/>
              <a:t>kielégíthetik</a:t>
            </a:r>
            <a:r>
              <a:rPr lang="en-US" dirty="0"/>
              <a:t> a </a:t>
            </a:r>
            <a:r>
              <a:rPr lang="en-US" dirty="0" err="1"/>
              <a:t>felismerni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kifejezett</a:t>
            </a:r>
            <a:r>
              <a:rPr lang="en-US" dirty="0"/>
              <a:t> </a:t>
            </a:r>
            <a:r>
              <a:rPr lang="en-US" dirty="0" err="1"/>
              <a:t>szükségleteket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4360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880A70-64F0-85DC-5280-815CCA5D4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40080"/>
            <a:ext cx="7408884" cy="1481328"/>
          </a:xfrm>
        </p:spPr>
        <p:txBody>
          <a:bodyPr anchor="b">
            <a:normAutofit/>
          </a:bodyPr>
          <a:lstStyle/>
          <a:p>
            <a:r>
              <a:rPr lang="en-US" sz="5000" dirty="0"/>
              <a:t>	A Gordon </a:t>
            </a:r>
            <a:r>
              <a:rPr lang="en-US" sz="5000" dirty="0" err="1"/>
              <a:t>módszer</a:t>
            </a:r>
            <a:r>
              <a:rPr lang="en-US" sz="5000" dirty="0"/>
              <a:t>   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3D01B-B958-2599-99A0-0B552D9D5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28900"/>
            <a:ext cx="7219102" cy="3700818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kommunikációs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folyamatok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tudatosítása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és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konfliktusok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nyertes-nyertes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” -  „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vesztes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” -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megoldása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lvl="0"/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Én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problémám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 Ha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másik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viselkedése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zavaró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vagy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elfogadhatatlan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„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én-üzenetek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használata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0"/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Te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problémád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 Ha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másik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félnek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van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problémája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akkor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„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értő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figyelemmel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kell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reagálni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lvl="0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Mi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problémánk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 Ha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helyzet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minden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fél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számára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elfogadhatatlan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konfliktust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„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vesztes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nélküli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problémamegoldással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kell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kezelnia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kölcsönös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megegyezésre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fókuszálva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7C002F-D7ED-ACF2-C670-B75D85F4E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3629" y="1622800"/>
            <a:ext cx="3075986" cy="459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898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4ACD2-4E8F-DA31-A7E5-68CF66678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</a:t>
            </a:r>
            <a:r>
              <a:rPr lang="en-US" dirty="0" err="1"/>
              <a:t>Vesztesmentes</a:t>
            </a:r>
            <a:r>
              <a:rPr lang="en-US" dirty="0"/>
              <a:t> </a:t>
            </a:r>
            <a:r>
              <a:rPr lang="en-US" dirty="0" err="1"/>
              <a:t>konfliktus</a:t>
            </a:r>
            <a:r>
              <a:rPr lang="en-US" dirty="0"/>
              <a:t> </a:t>
            </a:r>
            <a:r>
              <a:rPr lang="en-US" dirty="0" err="1"/>
              <a:t>kezelés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02C0B-3E90-A739-12EF-592B16B21E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0688"/>
            <a:ext cx="11066253" cy="480218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 err="1"/>
              <a:t>Módszere</a:t>
            </a:r>
            <a:r>
              <a:rPr lang="en-US" dirty="0"/>
              <a:t>: </a:t>
            </a:r>
            <a:r>
              <a:rPr lang="en-US" dirty="0" err="1"/>
              <a:t>értő</a:t>
            </a:r>
            <a:r>
              <a:rPr lang="en-US" dirty="0"/>
              <a:t> </a:t>
            </a:r>
            <a:r>
              <a:rPr lang="en-US" dirty="0" err="1"/>
              <a:t>figyelem</a:t>
            </a:r>
            <a:r>
              <a:rPr lang="en-US" dirty="0"/>
              <a:t>, </a:t>
            </a:r>
            <a:r>
              <a:rPr lang="en-US" dirty="0" err="1"/>
              <a:t>én</a:t>
            </a:r>
            <a:r>
              <a:rPr lang="en-US" dirty="0"/>
              <a:t> </a:t>
            </a:r>
            <a:r>
              <a:rPr lang="en-US" dirty="0" err="1"/>
              <a:t>üzenet</a:t>
            </a:r>
            <a:r>
              <a:rPr lang="en-US" dirty="0"/>
              <a:t>, </a:t>
            </a:r>
            <a:r>
              <a:rPr lang="en-US" dirty="0" err="1"/>
              <a:t>nyertes-nyertes</a:t>
            </a:r>
            <a:r>
              <a:rPr lang="en-US" dirty="0"/>
              <a:t> </a:t>
            </a:r>
            <a:r>
              <a:rPr lang="en-US" dirty="0" err="1"/>
              <a:t>megoldások</a:t>
            </a:r>
            <a:endParaRPr lang="en-US" dirty="0"/>
          </a:p>
          <a:p>
            <a:pPr marL="0" lvl="0" indent="0">
              <a:buNone/>
            </a:pPr>
            <a:r>
              <a:rPr lang="en-US" dirty="0"/>
              <a:t>Ha </a:t>
            </a:r>
            <a:r>
              <a:rPr lang="en-US" dirty="0" err="1"/>
              <a:t>minden</a:t>
            </a:r>
            <a:r>
              <a:rPr lang="en-US" dirty="0"/>
              <a:t> </a:t>
            </a:r>
            <a:r>
              <a:rPr lang="en-US" dirty="0" err="1"/>
              <a:t>félnek</a:t>
            </a:r>
            <a:r>
              <a:rPr lang="en-US" dirty="0"/>
              <a:t> </a:t>
            </a:r>
            <a:r>
              <a:rPr lang="en-US" dirty="0" err="1"/>
              <a:t>problémája</a:t>
            </a:r>
            <a:r>
              <a:rPr lang="en-US" dirty="0"/>
              <a:t> van </a:t>
            </a:r>
            <a:r>
              <a:rPr lang="en-US" dirty="0" err="1"/>
              <a:t>egymással</a:t>
            </a:r>
            <a:r>
              <a:rPr lang="en-US" dirty="0"/>
              <a:t>, </a:t>
            </a:r>
            <a:r>
              <a:rPr lang="en-US" dirty="0" err="1"/>
              <a:t>közösen</a:t>
            </a:r>
            <a:r>
              <a:rPr lang="en-US" dirty="0"/>
              <a:t> </a:t>
            </a:r>
            <a:r>
              <a:rPr lang="en-US" dirty="0" err="1"/>
              <a:t>kell</a:t>
            </a:r>
            <a:r>
              <a:rPr lang="en-US" dirty="0"/>
              <a:t> </a:t>
            </a:r>
            <a:r>
              <a:rPr lang="en-US" dirty="0" err="1"/>
              <a:t>megoldást</a:t>
            </a:r>
            <a:r>
              <a:rPr lang="en-US" dirty="0"/>
              <a:t> </a:t>
            </a:r>
            <a:r>
              <a:rPr lang="en-US" dirty="0" err="1"/>
              <a:t>találni</a:t>
            </a:r>
            <a:r>
              <a:rPr lang="en-US" dirty="0"/>
              <a:t>:</a:t>
            </a:r>
          </a:p>
          <a:p>
            <a:pPr marL="0" lvl="0" indent="0">
              <a:buNone/>
            </a:pPr>
            <a:endParaRPr lang="en-US" dirty="0"/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  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probléma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konfliktus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meghatározása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Megoldási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javaslatok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gyűjtése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legjobb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megoldás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kiválasztása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   </a:t>
            </a:r>
          </a:p>
          <a:p>
            <a:pPr lvl="1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megoldás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megvalósítása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megoldás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hatékonyságának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ellenőrzés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0701CF-428F-6BC2-C4ED-28BCA0CDC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0370" y="3429000"/>
            <a:ext cx="3295289" cy="319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254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E0100-8A44-9510-9CA9-3FB61A3C7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4" y="741391"/>
            <a:ext cx="6645540" cy="1035675"/>
          </a:xfrm>
        </p:spPr>
        <p:txBody>
          <a:bodyPr anchor="b">
            <a:normAutofit/>
          </a:bodyPr>
          <a:lstStyle/>
          <a:p>
            <a:r>
              <a:rPr lang="en-US" sz="3200" dirty="0"/>
              <a:t>     </a:t>
            </a:r>
            <a:r>
              <a:rPr lang="en-US" sz="3200" dirty="0" err="1"/>
              <a:t>Közvetítés</a:t>
            </a:r>
            <a:r>
              <a:rPr lang="en-US" sz="3200" dirty="0"/>
              <a:t> – mediáció - </a:t>
            </a:r>
            <a:r>
              <a:rPr lang="en-US" sz="3200" dirty="0" err="1"/>
              <a:t>vitarendezés</a:t>
            </a:r>
            <a:endParaRPr lang="en-US" sz="32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008C4B5-625B-180C-A669-B954F62EA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3" y="2217421"/>
            <a:ext cx="10431742" cy="4520298"/>
          </a:xfrm>
        </p:spPr>
        <p:txBody>
          <a:bodyPr anchor="t">
            <a:normAutofit lnSpcReduction="10000"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megoldandó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problémára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fókuszál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múltra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Egy-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két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semleges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pártatlan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harmadik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fél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mediátor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segíti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vitában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álló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feleket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kölcsönös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megegyezés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kialakításában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mediátor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moderálja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beszélgetést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segít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feleknek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megérteni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egymás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álláspontját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teret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és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időt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ad, 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mediátor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hoz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döntést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hanem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feleket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vezeti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oda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hogy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maguk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találják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meg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számukra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kielégítő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megoldást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felek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egy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kölcsönös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megállapodással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zárják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le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konfliktust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amit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minden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fél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elfogadhatónak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tart</a:t>
            </a: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Biztonságos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és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jogszerű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Content Placeholder 3" descr="A white cartoon character with arms crossed&#10;&#10;AI-generated content may be incorrect.">
            <a:extLst>
              <a:ext uri="{FF2B5EF4-FFF2-40B4-BE49-F238E27FC236}">
                <a16:creationId xmlns:a16="http://schemas.microsoft.com/office/drawing/2014/main" id="{8E14BE24-A84F-F8C7-C75C-864035F84E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094" r="1" b="7478"/>
          <a:stretch>
            <a:fillRect/>
          </a:stretch>
        </p:blipFill>
        <p:spPr>
          <a:xfrm>
            <a:off x="7643004" y="465827"/>
            <a:ext cx="3665431" cy="1311239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434FA563-76F6-CDCF-AEA0-A7B78E446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1D2E3CAA-F1BA-6695-301D-22564C382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F3F0F2C-04A5-144D-BDCF-C387072897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96794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F008B-2F24-DCE1-0FCB-747A7C660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Resztoratív (</a:t>
            </a:r>
            <a:r>
              <a:rPr lang="en-US" dirty="0" err="1"/>
              <a:t>kár-helyreállító</a:t>
            </a:r>
            <a:r>
              <a:rPr lang="en-US" dirty="0"/>
              <a:t>) </a:t>
            </a:r>
            <a:r>
              <a:rPr lang="en-US" dirty="0" err="1"/>
              <a:t>technikák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8958E-59BB-DE68-EC3D-0835C4260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dirty="0" err="1"/>
              <a:t>Mindig</a:t>
            </a:r>
            <a:r>
              <a:rPr lang="en-US" dirty="0"/>
              <a:t> a </a:t>
            </a:r>
            <a:r>
              <a:rPr lang="en-US" dirty="0" err="1"/>
              <a:t>cselekményt</a:t>
            </a:r>
            <a:r>
              <a:rPr lang="en-US" dirty="0"/>
              <a:t>, a </a:t>
            </a:r>
            <a:r>
              <a:rPr lang="en-US" dirty="0" err="1"/>
              <a:t>történést</a:t>
            </a:r>
            <a:r>
              <a:rPr lang="en-US" dirty="0"/>
              <a:t> </a:t>
            </a:r>
            <a:r>
              <a:rPr lang="en-US" dirty="0" err="1"/>
              <a:t>minősíti</a:t>
            </a:r>
            <a:r>
              <a:rPr lang="en-US" dirty="0"/>
              <a:t>, 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elkövetőt</a:t>
            </a:r>
            <a:r>
              <a:rPr lang="en-US" dirty="0"/>
              <a:t>, 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rekeszti</a:t>
            </a:r>
            <a:r>
              <a:rPr lang="en-US" dirty="0"/>
              <a:t> ki, </a:t>
            </a:r>
            <a:r>
              <a:rPr lang="en-US" dirty="0" err="1"/>
              <a:t>hanem</a:t>
            </a:r>
            <a:r>
              <a:rPr lang="en-US" dirty="0"/>
              <a:t> a </a:t>
            </a:r>
            <a:r>
              <a:rPr lang="en-US" dirty="0" err="1"/>
              <a:t>közösség</a:t>
            </a:r>
            <a:r>
              <a:rPr lang="en-US" dirty="0"/>
              <a:t> </a:t>
            </a:r>
            <a:r>
              <a:rPr lang="en-US" dirty="0" err="1"/>
              <a:t>részének</a:t>
            </a:r>
            <a:r>
              <a:rPr lang="en-US" dirty="0"/>
              <a:t> </a:t>
            </a:r>
            <a:r>
              <a:rPr lang="en-US" dirty="0" err="1"/>
              <a:t>tekinti</a:t>
            </a:r>
            <a:endParaRPr lang="en-US" dirty="0"/>
          </a:p>
          <a:p>
            <a:r>
              <a:rPr lang="en-US" dirty="0" err="1"/>
              <a:t>Középpontjában</a:t>
            </a:r>
            <a:r>
              <a:rPr lang="en-US" dirty="0"/>
              <a:t>  </a:t>
            </a:r>
            <a:r>
              <a:rPr lang="en-US" dirty="0" err="1"/>
              <a:t>nem</a:t>
            </a:r>
            <a:r>
              <a:rPr lang="en-US" dirty="0"/>
              <a:t> a </a:t>
            </a:r>
            <a:r>
              <a:rPr lang="en-US" dirty="0" err="1"/>
              <a:t>büntetés</a:t>
            </a:r>
            <a:r>
              <a:rPr lang="en-US" dirty="0"/>
              <a:t>, </a:t>
            </a:r>
            <a:r>
              <a:rPr lang="en-US" dirty="0" err="1"/>
              <a:t>hanem</a:t>
            </a:r>
            <a:r>
              <a:rPr lang="en-US" dirty="0"/>
              <a:t> a </a:t>
            </a:r>
            <a:r>
              <a:rPr lang="en-US" dirty="0" err="1"/>
              <a:t>kapcsolat</a:t>
            </a:r>
            <a:r>
              <a:rPr lang="en-US" dirty="0"/>
              <a:t> </a:t>
            </a:r>
            <a:r>
              <a:rPr lang="en-US" dirty="0" err="1"/>
              <a:t>helyreállítása</a:t>
            </a:r>
            <a:r>
              <a:rPr lang="en-US" dirty="0"/>
              <a:t>,</a:t>
            </a:r>
            <a:r>
              <a:rPr lang="en-US" dirty="0">
                <a:effectLst/>
              </a:rPr>
              <a:t> </a:t>
            </a:r>
            <a:r>
              <a:rPr lang="en-US" dirty="0"/>
              <a:t>a </a:t>
            </a:r>
            <a:r>
              <a:rPr lang="en-US" dirty="0" err="1"/>
              <a:t>jóvátétel</a:t>
            </a:r>
            <a:r>
              <a:rPr lang="en-US" dirty="0"/>
              <a:t> </a:t>
            </a:r>
            <a:r>
              <a:rPr lang="en-US" dirty="0">
                <a:effectLst/>
              </a:rPr>
              <a:t>van</a:t>
            </a:r>
          </a:p>
          <a:p>
            <a:r>
              <a:rPr lang="en-US" dirty="0"/>
              <a:t>A </a:t>
            </a:r>
            <a:r>
              <a:rPr lang="en-US" dirty="0" err="1"/>
              <a:t>sértett</a:t>
            </a:r>
            <a:r>
              <a:rPr lang="en-US" dirty="0"/>
              <a:t>, </a:t>
            </a:r>
            <a:r>
              <a:rPr lang="en-US" dirty="0" err="1"/>
              <a:t>áldozat</a:t>
            </a:r>
            <a:r>
              <a:rPr lang="en-US" dirty="0"/>
              <a:t> </a:t>
            </a:r>
            <a:r>
              <a:rPr lang="en-US" dirty="0" err="1"/>
              <a:t>szerepének</a:t>
            </a:r>
            <a:r>
              <a:rPr lang="en-US" dirty="0"/>
              <a:t> </a:t>
            </a:r>
            <a:r>
              <a:rPr lang="en-US" dirty="0" err="1"/>
              <a:t>megerősítése</a:t>
            </a:r>
            <a:r>
              <a:rPr lang="en-US" dirty="0"/>
              <a:t>, </a:t>
            </a:r>
            <a:r>
              <a:rPr lang="en-US" dirty="0" err="1"/>
              <a:t>érzéseinek</a:t>
            </a:r>
            <a:r>
              <a:rPr lang="en-US" dirty="0"/>
              <a:t>, </a:t>
            </a:r>
            <a:r>
              <a:rPr lang="en-US" dirty="0" err="1"/>
              <a:t>szükségleteinek</a:t>
            </a:r>
            <a:r>
              <a:rPr lang="en-US" dirty="0"/>
              <a:t> </a:t>
            </a:r>
            <a:r>
              <a:rPr lang="en-US" dirty="0" err="1"/>
              <a:t>megjelenítése</a:t>
            </a:r>
            <a:r>
              <a:rPr lang="en-US" dirty="0"/>
              <a:t> </a:t>
            </a:r>
          </a:p>
          <a:p>
            <a:r>
              <a:rPr lang="en-US" dirty="0"/>
              <a:t>Az </a:t>
            </a:r>
            <a:r>
              <a:rPr lang="en-US" dirty="0" err="1"/>
              <a:t>egyén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a </a:t>
            </a:r>
            <a:r>
              <a:rPr lang="en-US" dirty="0" err="1"/>
              <a:t>közösség</a:t>
            </a:r>
            <a:r>
              <a:rPr lang="en-US" dirty="0"/>
              <a:t> </a:t>
            </a:r>
            <a:r>
              <a:rPr lang="en-US" dirty="0" err="1"/>
              <a:t>biztonságának</a:t>
            </a:r>
            <a:r>
              <a:rPr lang="en-US" dirty="0"/>
              <a:t> </a:t>
            </a:r>
            <a:r>
              <a:rPr lang="en-US" dirty="0" err="1"/>
              <a:t>helyreállítása</a:t>
            </a:r>
            <a:r>
              <a:rPr lang="en-US" dirty="0"/>
              <a:t>, a </a:t>
            </a:r>
            <a:r>
              <a:rPr lang="en-US" dirty="0" err="1"/>
              <a:t>bizalom</a:t>
            </a:r>
            <a:r>
              <a:rPr lang="en-US" dirty="0"/>
              <a:t> </a:t>
            </a:r>
            <a:r>
              <a:rPr lang="en-US" dirty="0" err="1"/>
              <a:t>visszaállítása</a:t>
            </a:r>
            <a:endParaRPr lang="en-US" dirty="0"/>
          </a:p>
          <a:p>
            <a:r>
              <a:rPr lang="en-US" dirty="0" err="1"/>
              <a:t>Biztonságos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jogszerű</a:t>
            </a:r>
            <a:r>
              <a:rPr lang="en-US" dirty="0"/>
              <a:t> a </a:t>
            </a:r>
            <a:r>
              <a:rPr lang="en-US" dirty="0" err="1"/>
              <a:t>megállapodás</a:t>
            </a:r>
            <a:r>
              <a:rPr lang="en-US" dirty="0"/>
              <a:t>!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427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B17447-D56B-E7ED-803F-2B3F812D9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Resztoratív (</a:t>
            </a:r>
            <a:r>
              <a:rPr lang="en-US" dirty="0" err="1"/>
              <a:t>kár-helyreállító</a:t>
            </a:r>
            <a:r>
              <a:rPr lang="en-US" dirty="0"/>
              <a:t>) </a:t>
            </a:r>
            <a:r>
              <a:rPr lang="en-US" dirty="0" err="1"/>
              <a:t>technikák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3A014-D470-2164-25E0-CB233848B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31985"/>
            <a:ext cx="10859219" cy="5060890"/>
          </a:xfrm>
        </p:spPr>
        <p:txBody>
          <a:bodyPr>
            <a:normAutofit/>
          </a:bodyPr>
          <a:lstStyle/>
          <a:p>
            <a:r>
              <a:rPr lang="en-US" dirty="0"/>
              <a:t>Az </a:t>
            </a:r>
            <a:r>
              <a:rPr lang="en-US" dirty="0" err="1"/>
              <a:t>elkövető</a:t>
            </a:r>
            <a:r>
              <a:rPr lang="en-US" dirty="0"/>
              <a:t>(</a:t>
            </a:r>
            <a:r>
              <a:rPr lang="en-US" dirty="0" err="1"/>
              <a:t>kö</a:t>
            </a:r>
            <a:r>
              <a:rPr lang="en-US" dirty="0"/>
              <a:t>)n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sértett</a:t>
            </a:r>
            <a:r>
              <a:rPr lang="en-US" dirty="0"/>
              <a:t>(ek)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kívül</a:t>
            </a:r>
            <a:r>
              <a:rPr lang="en-US" dirty="0"/>
              <a:t> </a:t>
            </a:r>
            <a:r>
              <a:rPr lang="en-US" dirty="0" err="1"/>
              <a:t>mások</a:t>
            </a:r>
            <a:r>
              <a:rPr lang="en-US" dirty="0"/>
              <a:t>, </a:t>
            </a:r>
            <a:r>
              <a:rPr lang="en-US" dirty="0" err="1"/>
              <a:t>támogatók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érintettek</a:t>
            </a:r>
            <a:r>
              <a:rPr lang="en-US" dirty="0"/>
              <a:t>, a </a:t>
            </a:r>
            <a:r>
              <a:rPr lang="en-US" dirty="0" err="1"/>
              <a:t>közösség</a:t>
            </a:r>
            <a:r>
              <a:rPr lang="en-US" dirty="0"/>
              <a:t> </a:t>
            </a:r>
            <a:r>
              <a:rPr lang="en-US" dirty="0" err="1"/>
              <a:t>tagjai</a:t>
            </a:r>
            <a:r>
              <a:rPr lang="en-US" dirty="0"/>
              <a:t> is </a:t>
            </a:r>
            <a:r>
              <a:rPr lang="en-US" dirty="0" err="1"/>
              <a:t>jelen</a:t>
            </a:r>
            <a:r>
              <a:rPr lang="en-US" dirty="0"/>
              <a:t> </a:t>
            </a:r>
            <a:r>
              <a:rPr lang="en-US" dirty="0" err="1"/>
              <a:t>vannak</a:t>
            </a:r>
            <a:r>
              <a:rPr lang="en-US" dirty="0"/>
              <a:t>, </a:t>
            </a:r>
            <a:r>
              <a:rPr lang="en-US" dirty="0" err="1"/>
              <a:t>lehetnek</a:t>
            </a:r>
            <a:endParaRPr lang="en-US" dirty="0"/>
          </a:p>
          <a:p>
            <a:r>
              <a:rPr lang="en-US" dirty="0"/>
              <a:t>Az </a:t>
            </a:r>
            <a:r>
              <a:rPr lang="en-US" dirty="0" err="1"/>
              <a:t>elkövetőnek</a:t>
            </a:r>
            <a:r>
              <a:rPr lang="en-US" dirty="0"/>
              <a:t> </a:t>
            </a:r>
            <a:r>
              <a:rPr lang="en-US" dirty="0" err="1"/>
              <a:t>felelősséget</a:t>
            </a:r>
            <a:r>
              <a:rPr lang="en-US" dirty="0"/>
              <a:t> </a:t>
            </a:r>
            <a:r>
              <a:rPr lang="en-US" dirty="0" err="1"/>
              <a:t>kell</a:t>
            </a:r>
            <a:r>
              <a:rPr lang="en-US" dirty="0"/>
              <a:t> </a:t>
            </a:r>
            <a:r>
              <a:rPr lang="en-US" dirty="0" err="1"/>
              <a:t>vállalnia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törekednie</a:t>
            </a:r>
            <a:r>
              <a:rPr lang="en-US" dirty="0"/>
              <a:t> a </a:t>
            </a:r>
            <a:r>
              <a:rPr lang="en-US" dirty="0" err="1"/>
              <a:t>jóvátételre</a:t>
            </a:r>
            <a:r>
              <a:rPr lang="en-US" dirty="0"/>
              <a:t>, </a:t>
            </a:r>
            <a:r>
              <a:rPr lang="en-US" dirty="0" err="1"/>
              <a:t>meghallva</a:t>
            </a:r>
            <a:r>
              <a:rPr lang="en-US" dirty="0"/>
              <a:t> a </a:t>
            </a:r>
            <a:r>
              <a:rPr lang="en-US" dirty="0" err="1"/>
              <a:t>sértett</a:t>
            </a:r>
            <a:r>
              <a:rPr lang="en-US" dirty="0"/>
              <a:t> </a:t>
            </a:r>
            <a:r>
              <a:rPr lang="en-US" dirty="0" err="1"/>
              <a:t>veszteségeit</a:t>
            </a:r>
            <a:r>
              <a:rPr lang="en-US" dirty="0"/>
              <a:t>, </a:t>
            </a:r>
            <a:r>
              <a:rPr lang="en-US" dirty="0" err="1"/>
              <a:t>szükségleteit</a:t>
            </a:r>
            <a:r>
              <a:rPr lang="en-US" dirty="0"/>
              <a:t>, </a:t>
            </a:r>
            <a:r>
              <a:rPr lang="en-US" dirty="0" err="1"/>
              <a:t>kéréseit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Sokféle</a:t>
            </a:r>
            <a:r>
              <a:rPr lang="en-US" dirty="0"/>
              <a:t> forma:</a:t>
            </a:r>
          </a:p>
          <a:p>
            <a:pPr>
              <a:buFontTx/>
              <a:buChar char="-"/>
            </a:pPr>
            <a:r>
              <a:rPr lang="en-US" dirty="0" err="1"/>
              <a:t>Szemtől</a:t>
            </a:r>
            <a:r>
              <a:rPr lang="en-US" dirty="0"/>
              <a:t> </a:t>
            </a:r>
            <a:r>
              <a:rPr lang="en-US" dirty="0" err="1"/>
              <a:t>szembe</a:t>
            </a:r>
            <a:r>
              <a:rPr lang="en-US" dirty="0"/>
              <a:t>             </a:t>
            </a:r>
          </a:p>
          <a:p>
            <a:pPr>
              <a:buFontTx/>
              <a:buChar char="-"/>
            </a:pPr>
            <a:r>
              <a:rPr lang="en-US" dirty="0" err="1"/>
              <a:t>Jóvátételi</a:t>
            </a:r>
            <a:r>
              <a:rPr lang="en-US" dirty="0"/>
              <a:t> </a:t>
            </a:r>
            <a:r>
              <a:rPr lang="en-US" dirty="0" err="1"/>
              <a:t>eljárás</a:t>
            </a:r>
            <a:r>
              <a:rPr lang="en-US" dirty="0"/>
              <a:t> </a:t>
            </a:r>
            <a:r>
              <a:rPr lang="en-US" dirty="0" err="1"/>
              <a:t>büntető</a:t>
            </a:r>
            <a:r>
              <a:rPr lang="en-US" dirty="0"/>
              <a:t> </a:t>
            </a:r>
            <a:r>
              <a:rPr lang="en-US" dirty="0" err="1"/>
              <a:t>ügyben</a:t>
            </a:r>
            <a:r>
              <a:rPr lang="en-US" dirty="0"/>
              <a:t>					</a:t>
            </a:r>
          </a:p>
          <a:p>
            <a:pPr>
              <a:buFontTx/>
              <a:buChar char="-"/>
            </a:pPr>
            <a:r>
              <a:rPr lang="en-US" dirty="0" err="1"/>
              <a:t>Körmodellek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F103BA-8B21-F36C-7260-5429575363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1571" y="3743865"/>
            <a:ext cx="4347712" cy="243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4347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D190E-29D5-5728-0D5C-04D8E96A9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Resztoratív (</a:t>
            </a:r>
            <a:r>
              <a:rPr lang="en-US" dirty="0" err="1"/>
              <a:t>kár-helyreállító</a:t>
            </a:r>
            <a:r>
              <a:rPr lang="en-US" dirty="0"/>
              <a:t>) </a:t>
            </a:r>
            <a:r>
              <a:rPr lang="en-US" dirty="0" err="1"/>
              <a:t>technikák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F4CDEB-C35D-07D8-B7C4-D065CD230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10000"/>
          </a:bodyPr>
          <a:lstStyle/>
          <a:p>
            <a:pPr fontAlgn="base"/>
            <a:endParaRPr lang="en-US" dirty="0"/>
          </a:p>
          <a:p>
            <a:pPr fontAlgn="base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Mi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történt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fontAlgn="base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Mire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gondoltál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mit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éreztél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az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eset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során?</a:t>
            </a:r>
          </a:p>
          <a:p>
            <a:pPr fontAlgn="base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Mit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gondolsz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történtekről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azóta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most?</a:t>
            </a:r>
          </a:p>
          <a:p>
            <a:pPr fontAlgn="base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Kire volt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hatással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ami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történ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fontAlgn="base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Milyen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hatással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volt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az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érintettekre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fontAlgn="base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Mit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kellene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tenni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hogy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dolgok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helyre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jöjjenek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fontAlgn="base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Hogy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lehetne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elkerülni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hogy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újra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megtörténjen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 marL="0" indent="0">
              <a:buNone/>
            </a:pP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000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B3F970-15CE-A157-F889-E3FF9C125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/>
              <a:t>		Elvek és értékek       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ECA43-8E96-81AB-8E9C-1132E9DC5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2" y="2071316"/>
            <a:ext cx="11018520" cy="4119172"/>
          </a:xfrm>
        </p:spPr>
        <p:txBody>
          <a:bodyPr anchor="t">
            <a:normAutofit/>
          </a:bodyPr>
          <a:lstStyle/>
          <a:p>
            <a:pPr marL="0" indent="0" fontAlgn="base">
              <a:buNone/>
            </a:pPr>
            <a:r>
              <a:rPr lang="en-US" sz="2000" dirty="0"/>
              <a:t> </a:t>
            </a:r>
          </a:p>
          <a:p>
            <a:pPr lvl="0" fontAlgn="base"/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Egyenlőség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egyenlő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értékű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helyen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ül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mindenki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– a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kör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mindenkié</a:t>
            </a:r>
            <a:endParaRPr lang="en-US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fontAlgn="base"/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Biztonság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és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bizalom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mindenkit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láthatsz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körben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senki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nem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tud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elbújni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 fontAlgn="base"/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Felelősség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mindenkinek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van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esélye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, hogy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szerepet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játszon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kör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eredményességében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 fontAlgn="base"/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Facilitálás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nem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“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oktatás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”,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moderálás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nem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minősítés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ítélkezés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 fontAlgn="base"/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Erősödnek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kapcsolatok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, 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mindenki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meghallgatja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másikat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. Ha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valaki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nem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tud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válaszolni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feltett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kérdésre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kap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bátorítást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kérhet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segítséget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600" dirty="0" err="1">
                <a:latin typeface="Calibri" panose="020F0502020204030204" pitchFamily="34" charset="0"/>
                <a:cs typeface="Calibri" panose="020F0502020204030204" pitchFamily="34" charset="0"/>
              </a:rPr>
              <a:t>többiektől</a:t>
            </a:r>
            <a:endParaRPr lang="en-US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6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396438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8964-F11C-FAFA-0DC8-4E9FA4380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/>
              <a:t>             Családi csoport konferencia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onnsiteX0" fmla="*/ 0 w 10972800"/>
              <a:gd name="connsiteY0" fmla="*/ 0 h 18288"/>
              <a:gd name="connsiteX1" fmla="*/ 356616 w 10972800"/>
              <a:gd name="connsiteY1" fmla="*/ 0 h 18288"/>
              <a:gd name="connsiteX2" fmla="*/ 1042416 w 10972800"/>
              <a:gd name="connsiteY2" fmla="*/ 0 h 18288"/>
              <a:gd name="connsiteX3" fmla="*/ 1947672 w 10972800"/>
              <a:gd name="connsiteY3" fmla="*/ 0 h 18288"/>
              <a:gd name="connsiteX4" fmla="*/ 2633472 w 10972800"/>
              <a:gd name="connsiteY4" fmla="*/ 0 h 18288"/>
              <a:gd name="connsiteX5" fmla="*/ 2990088 w 10972800"/>
              <a:gd name="connsiteY5" fmla="*/ 0 h 18288"/>
              <a:gd name="connsiteX6" fmla="*/ 3456432 w 10972800"/>
              <a:gd name="connsiteY6" fmla="*/ 0 h 18288"/>
              <a:gd name="connsiteX7" fmla="*/ 4361688 w 10972800"/>
              <a:gd name="connsiteY7" fmla="*/ 0 h 18288"/>
              <a:gd name="connsiteX8" fmla="*/ 5266944 w 10972800"/>
              <a:gd name="connsiteY8" fmla="*/ 0 h 18288"/>
              <a:gd name="connsiteX9" fmla="*/ 6172200 w 10972800"/>
              <a:gd name="connsiteY9" fmla="*/ 0 h 18288"/>
              <a:gd name="connsiteX10" fmla="*/ 6528816 w 10972800"/>
              <a:gd name="connsiteY10" fmla="*/ 0 h 18288"/>
              <a:gd name="connsiteX11" fmla="*/ 7214616 w 10972800"/>
              <a:gd name="connsiteY11" fmla="*/ 0 h 18288"/>
              <a:gd name="connsiteX12" fmla="*/ 7790688 w 10972800"/>
              <a:gd name="connsiteY12" fmla="*/ 0 h 18288"/>
              <a:gd name="connsiteX13" fmla="*/ 8147304 w 10972800"/>
              <a:gd name="connsiteY13" fmla="*/ 0 h 18288"/>
              <a:gd name="connsiteX14" fmla="*/ 9052560 w 10972800"/>
              <a:gd name="connsiteY14" fmla="*/ 0 h 18288"/>
              <a:gd name="connsiteX15" fmla="*/ 9409176 w 10972800"/>
              <a:gd name="connsiteY15" fmla="*/ 0 h 18288"/>
              <a:gd name="connsiteX16" fmla="*/ 9765792 w 10972800"/>
              <a:gd name="connsiteY16" fmla="*/ 0 h 18288"/>
              <a:gd name="connsiteX17" fmla="*/ 10341864 w 10972800"/>
              <a:gd name="connsiteY17" fmla="*/ 0 h 18288"/>
              <a:gd name="connsiteX18" fmla="*/ 10972800 w 10972800"/>
              <a:gd name="connsiteY18" fmla="*/ 0 h 18288"/>
              <a:gd name="connsiteX19" fmla="*/ 10972800 w 10972800"/>
              <a:gd name="connsiteY19" fmla="*/ 18288 h 18288"/>
              <a:gd name="connsiteX20" fmla="*/ 10177272 w 10972800"/>
              <a:gd name="connsiteY20" fmla="*/ 18288 h 18288"/>
              <a:gd name="connsiteX21" fmla="*/ 9820656 w 10972800"/>
              <a:gd name="connsiteY21" fmla="*/ 18288 h 18288"/>
              <a:gd name="connsiteX22" fmla="*/ 9464040 w 10972800"/>
              <a:gd name="connsiteY22" fmla="*/ 18288 h 18288"/>
              <a:gd name="connsiteX23" fmla="*/ 8778240 w 10972800"/>
              <a:gd name="connsiteY23" fmla="*/ 18288 h 18288"/>
              <a:gd name="connsiteX24" fmla="*/ 8421624 w 10972800"/>
              <a:gd name="connsiteY24" fmla="*/ 18288 h 18288"/>
              <a:gd name="connsiteX25" fmla="*/ 7735824 w 10972800"/>
              <a:gd name="connsiteY25" fmla="*/ 18288 h 18288"/>
              <a:gd name="connsiteX26" fmla="*/ 6940296 w 10972800"/>
              <a:gd name="connsiteY26" fmla="*/ 18288 h 18288"/>
              <a:gd name="connsiteX27" fmla="*/ 6254496 w 10972800"/>
              <a:gd name="connsiteY27" fmla="*/ 18288 h 18288"/>
              <a:gd name="connsiteX28" fmla="*/ 5458968 w 10972800"/>
              <a:gd name="connsiteY28" fmla="*/ 18288 h 18288"/>
              <a:gd name="connsiteX29" fmla="*/ 4663440 w 10972800"/>
              <a:gd name="connsiteY29" fmla="*/ 18288 h 18288"/>
              <a:gd name="connsiteX30" fmla="*/ 4306824 w 10972800"/>
              <a:gd name="connsiteY30" fmla="*/ 18288 h 18288"/>
              <a:gd name="connsiteX31" fmla="*/ 3840480 w 10972800"/>
              <a:gd name="connsiteY31" fmla="*/ 18288 h 18288"/>
              <a:gd name="connsiteX32" fmla="*/ 3264408 w 10972800"/>
              <a:gd name="connsiteY32" fmla="*/ 18288 h 18288"/>
              <a:gd name="connsiteX33" fmla="*/ 2578608 w 10972800"/>
              <a:gd name="connsiteY33" fmla="*/ 18288 h 18288"/>
              <a:gd name="connsiteX34" fmla="*/ 1673352 w 10972800"/>
              <a:gd name="connsiteY34" fmla="*/ 18288 h 18288"/>
              <a:gd name="connsiteX35" fmla="*/ 877824 w 10972800"/>
              <a:gd name="connsiteY35" fmla="*/ 18288 h 18288"/>
              <a:gd name="connsiteX36" fmla="*/ 0 w 10972800"/>
              <a:gd name="connsiteY36" fmla="*/ 18288 h 18288"/>
              <a:gd name="connsiteX37" fmla="*/ 0 w 10972800"/>
              <a:gd name="connsiteY37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DF739-DA2D-49DC-1B1A-F4D89F201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7933152" cy="4119172"/>
          </a:xfrm>
        </p:spPr>
        <p:txBody>
          <a:bodyPr anchor="t">
            <a:normAutofit/>
          </a:bodyPr>
          <a:lstStyle/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Mindenki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kompetens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saját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ügyében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legtöbb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információval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családtagok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rendelkeznek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hu-HU" altLang="en-US" sz="24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 családtagok tudja a legjobban , hogy mire van szükségük</a:t>
            </a:r>
          </a:p>
          <a:p>
            <a:r>
              <a:rPr lang="hu-HU" altLang="en-US" sz="24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Rejtett erőforrások felhasználása</a:t>
            </a:r>
          </a:p>
          <a:p>
            <a:r>
              <a:rPr lang="hu-HU" altLang="en-US" sz="24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Szűkös kapacitások jobb hasznosítása</a:t>
            </a:r>
          </a:p>
          <a:p>
            <a:r>
              <a:rPr lang="hu-HU" altLang="en-US" sz="24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Övék a probléma, övék a megoldás</a:t>
            </a:r>
          </a:p>
          <a:p>
            <a:r>
              <a:rPr lang="hu-HU" altLang="en-US" sz="24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Mintaadás és modellezés felnőttnek, gyereknek</a:t>
            </a:r>
          </a:p>
          <a:p>
            <a:r>
              <a:rPr lang="hu-HU" altLang="en-US" sz="24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Családi, közösségi kohézió erősítés.     </a:t>
            </a:r>
          </a:p>
          <a:p>
            <a:endParaRPr lang="en-US" sz="2200" dirty="0"/>
          </a:p>
          <a:p>
            <a:endParaRPr lang="en-US" sz="2200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421E7671-4E04-E49B-F8EB-EFAE4E5854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7" r="6420" b="1"/>
          <a:stretch>
            <a:fillRect/>
          </a:stretch>
        </p:blipFill>
        <p:spPr bwMode="auto">
          <a:xfrm>
            <a:off x="8747185" y="2107893"/>
            <a:ext cx="2983124" cy="4511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7435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7B5A5-D6FC-B417-91EC-F5E3C3D08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         </a:t>
            </a:r>
            <a:r>
              <a:rPr lang="en-US" dirty="0" err="1"/>
              <a:t>Miért</a:t>
            </a:r>
            <a:r>
              <a:rPr lang="en-US" dirty="0"/>
              <a:t> </a:t>
            </a:r>
            <a:r>
              <a:rPr lang="en-US" dirty="0" err="1"/>
              <a:t>beszéljünk</a:t>
            </a:r>
            <a:r>
              <a:rPr lang="en-US" dirty="0"/>
              <a:t> </a:t>
            </a:r>
            <a:r>
              <a:rPr lang="en-US" dirty="0" err="1"/>
              <a:t>róla</a:t>
            </a:r>
            <a:r>
              <a:rPr lang="en-US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D07D8D-9BD1-1AED-4B5D-D82CB449DF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Súlyos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zavarok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vannak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a 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kommunikáció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nevelés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fegyelmezés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terén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általában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így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családban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és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intézményekben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is</a:t>
            </a:r>
          </a:p>
          <a:p>
            <a:pPr lvl="0"/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gyermeki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jogok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érvényesítésének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nehézségei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Növekszik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az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ismertté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váló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veszélyeztetett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, traumatizált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gyerekek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száma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és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gyakori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a meg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nem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értés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elutasítás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kirekesztés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többszöröződő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traumatizció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lvl="0"/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Cél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megérteni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együttműködni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támogatni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egymást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segíteni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kommunikációt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oldani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az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elszenvedett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eseményeket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másfajta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mintát</a:t>
            </a:r>
            <a:r>
              <a:rPr lang="en-US" sz="3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latin typeface="Calibri" panose="020F0502020204030204" pitchFamily="34" charset="0"/>
                <a:cs typeface="Calibri" panose="020F0502020204030204" pitchFamily="34" charset="0"/>
              </a:rPr>
              <a:t>adni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93510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AC9FE1-81A2-087E-A14B-DCD6817F0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1584"/>
          </a:xfrm>
        </p:spPr>
        <p:txBody>
          <a:bodyPr>
            <a:normAutofit fontScale="90000"/>
          </a:bodyPr>
          <a:lstStyle/>
          <a:p>
            <a:pPr marL="609600" indent="-609600">
              <a:lnSpc>
                <a:spcPct val="80000"/>
              </a:lnSpc>
            </a:pPr>
            <a:br>
              <a:rPr lang="hu-HU" altLang="en-US">
                <a:ea typeface="ＭＳ Ｐゴシック" panose="020B0600070205080204" pitchFamily="34" charset="-128"/>
              </a:rPr>
            </a:br>
            <a:br>
              <a:rPr lang="hu-HU" altLang="en-US">
                <a:ea typeface="ＭＳ Ｐゴシック" panose="020B0600070205080204" pitchFamily="34" charset="-128"/>
              </a:rPr>
            </a:br>
            <a:r>
              <a:rPr lang="hu-HU" altLang="en-US">
                <a:ea typeface="ＭＳ Ｐゴシック" panose="020B0600070205080204" pitchFamily="34" charset="-128"/>
              </a:rPr>
              <a:t>A családi csoport konferencia menete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5FF0F5-3253-68E3-961C-C5F9790E0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608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hu-HU" altLang="en-US" sz="3200" dirty="0"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hu-HU" altLang="en-US" sz="3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Független koordinátor előkészítő munkája</a:t>
            </a:r>
            <a:br>
              <a:rPr lang="hu-HU" altLang="en-US" sz="3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</a:br>
            <a:r>
              <a:rPr lang="hu-HU" altLang="en-US" sz="3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2. Találkozó.</a:t>
            </a:r>
            <a:br>
              <a:rPr lang="hu-HU" altLang="en-US" sz="3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</a:br>
            <a:r>
              <a:rPr lang="hu-HU" altLang="en-US" sz="3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3. Tájékoztatás – szakemberek, szolgáltatások      </a:t>
            </a:r>
            <a:br>
              <a:rPr lang="hu-HU" altLang="en-US" sz="3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</a:br>
            <a:r>
              <a:rPr lang="hu-HU" altLang="en-US" sz="3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4. Család saját ideje – vita és tervkészítés</a:t>
            </a:r>
            <a:br>
              <a:rPr lang="hu-HU" altLang="en-US" sz="3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</a:br>
            <a:r>
              <a:rPr lang="hu-HU" altLang="en-US" sz="3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3. Terv elfogadása és megvalósítása – biztonságos és jogszerű!</a:t>
            </a:r>
            <a:br>
              <a:rPr lang="hu-HU" altLang="en-US" sz="3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</a:br>
            <a:r>
              <a:rPr lang="hu-HU" altLang="en-US" sz="3200" dirty="0"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4. Történtek értékelése, szükség szerinti felülvizsgálat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3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7939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DD48C5-DCF0-05C7-A028-ED2ECBB73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US" sz="5000" b="1" dirty="0"/>
              <a:t> </a:t>
            </a:r>
            <a:r>
              <a:rPr lang="en-US" sz="5000" b="1" dirty="0" err="1"/>
              <a:t>Integrált</a:t>
            </a:r>
            <a:r>
              <a:rPr lang="en-US" sz="5000" b="1" dirty="0"/>
              <a:t> </a:t>
            </a:r>
            <a:r>
              <a:rPr lang="en-US" sz="5000" b="1" dirty="0" err="1"/>
              <a:t>gyakorlat</a:t>
            </a:r>
            <a:r>
              <a:rPr lang="en-US" sz="5000" b="1" dirty="0"/>
              <a:t>: „</a:t>
            </a:r>
            <a:r>
              <a:rPr lang="en-US" sz="5000" b="1" dirty="0" err="1"/>
              <a:t>helyreállító</a:t>
            </a:r>
            <a:r>
              <a:rPr lang="en-US" sz="5000" b="1" dirty="0"/>
              <a:t> </a:t>
            </a:r>
            <a:r>
              <a:rPr lang="en-US" sz="5000" b="1" dirty="0" err="1"/>
              <a:t>nevelés</a:t>
            </a:r>
            <a:r>
              <a:rPr lang="en-US" sz="5000" b="1" dirty="0"/>
              <a:t>”</a:t>
            </a:r>
            <a:br>
              <a:rPr lang="en-US" sz="5000" dirty="0"/>
            </a:br>
            <a:endParaRPr lang="en-US" sz="5000" dirty="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316CEB-A7F0-A594-0A85-4296CCBD2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pPr lvl="0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Erőszakmentes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kommunikáció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Mindfulness: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önszabályozás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és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impulzuskontroll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Együttérző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gyereknevelés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felnőttek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önreflexiója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elfogadása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hogy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gyereket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tudják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fogadni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Mediáció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és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resztoratív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technikák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felelősségvállalás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és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jóvátétel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/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Családi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csoport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konferencia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család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és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rokonok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barátok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bevonása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842489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0" name="Rectangle 410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6EE36C-148C-F9AE-DE24-F1AA14AAD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364833"/>
            <a:ext cx="11210925" cy="10234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                       </a:t>
            </a:r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Köszönöm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32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figyelmet</a:t>
            </a:r>
            <a:r>
              <a:rPr lang="en-US" sz="32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!</a:t>
            </a:r>
          </a:p>
        </p:txBody>
      </p:sp>
      <p:pic>
        <p:nvPicPr>
          <p:cNvPr id="4099" name="Picture 7" descr="Minden szülő álma, hogy boldog legyen a gyermeke – de hogyan sikerülhet? -  Anyamagazin">
            <a:extLst>
              <a:ext uri="{FF2B5EF4-FFF2-40B4-BE49-F238E27FC236}">
                <a16:creationId xmlns:a16="http://schemas.microsoft.com/office/drawing/2014/main" id="{99019ACE-3324-0A35-5FB6-7FFF080373B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47482" y="1753136"/>
            <a:ext cx="9646023" cy="4681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4">
            <a:extLst>
              <a:ext uri="{FF2B5EF4-FFF2-40B4-BE49-F238E27FC236}">
                <a16:creationId xmlns:a16="http://schemas.microsoft.com/office/drawing/2014/main" id="{6479289D-FA1C-BE98-04EA-AF7024780E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945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0" name="Rectangle 102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0897B1-7DA8-C51C-C464-1AB44B0C1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7598664" cy="1481328"/>
          </a:xfrm>
        </p:spPr>
        <p:txBody>
          <a:bodyPr anchor="b">
            <a:normAutofit fontScale="90000"/>
          </a:bodyPr>
          <a:lstStyle/>
          <a:p>
            <a:r>
              <a:rPr lang="en-US" sz="3400" dirty="0"/>
              <a:t>A </a:t>
            </a:r>
            <a:r>
              <a:rPr lang="en-US" sz="3400" dirty="0" err="1"/>
              <a:t>szó</a:t>
            </a:r>
            <a:r>
              <a:rPr lang="en-US" sz="3400" dirty="0"/>
              <a:t> </a:t>
            </a:r>
            <a:r>
              <a:rPr lang="en-US" sz="3400" dirty="0" err="1"/>
              <a:t>veszélyes</a:t>
            </a:r>
            <a:r>
              <a:rPr lang="en-US" sz="3400" dirty="0"/>
              <a:t> </a:t>
            </a:r>
            <a:r>
              <a:rPr lang="en-US" sz="3400" dirty="0" err="1"/>
              <a:t>fegyver</a:t>
            </a:r>
            <a:r>
              <a:rPr lang="en-US" sz="3400" dirty="0"/>
              <a:t>, </a:t>
            </a:r>
            <a:r>
              <a:rPr lang="en-US" sz="3400" dirty="0" err="1"/>
              <a:t>és</a:t>
            </a:r>
            <a:r>
              <a:rPr lang="en-US" sz="3400" dirty="0"/>
              <a:t> van </a:t>
            </a:r>
            <a:r>
              <a:rPr lang="en-US" sz="3400" dirty="0" err="1"/>
              <a:t>aki</a:t>
            </a:r>
            <a:r>
              <a:rPr lang="en-US" sz="3400" dirty="0"/>
              <a:t> </a:t>
            </a:r>
            <a:r>
              <a:rPr lang="en-US" sz="3400" dirty="0" err="1"/>
              <a:t>fegyvertelen</a:t>
            </a:r>
            <a:r>
              <a:rPr lang="en-US" sz="3400" dirty="0"/>
              <a:t>… (Bródy János, Illés </a:t>
            </a:r>
            <a:r>
              <a:rPr lang="en-US" sz="3400" dirty="0" err="1"/>
              <a:t>együttes</a:t>
            </a:r>
            <a:r>
              <a:rPr lang="en-US" sz="3400" dirty="0"/>
              <a:t>, 1972)</a:t>
            </a:r>
          </a:p>
        </p:txBody>
      </p:sp>
      <p:sp>
        <p:nvSpPr>
          <p:cNvPr id="103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5AC105-1F68-1DD3-F00A-10FCA655DA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073" y="2626614"/>
            <a:ext cx="7086600" cy="3755898"/>
          </a:xfrm>
        </p:spPr>
        <p:txBody>
          <a:bodyPr anchor="t">
            <a:normAutofit fontScale="92500" lnSpcReduction="20000"/>
          </a:bodyPr>
          <a:lstStyle/>
          <a:p>
            <a:pPr>
              <a:buNone/>
            </a:pP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None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“A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szót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kimondják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 , ki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tudja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ki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hogyan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érti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 A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szót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leírják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 , ki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tudja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ki mire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gondol</a:t>
            </a:r>
            <a:b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szót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hallgatják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ki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tudja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ki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hogyan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érti</a:t>
            </a:r>
            <a:b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szót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olvassák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ki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tudja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ki mire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gondol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0" indent="0">
              <a:buNone/>
            </a:pPr>
            <a:b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szó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elrepül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 , ki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tudja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kit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hogyan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talál</a:t>
            </a:r>
            <a:endParaRPr lang="en-US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szó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messze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száll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 , ki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tudja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hol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áll</a:t>
            </a: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 meg </a:t>
            </a:r>
            <a:r>
              <a:rPr lang="en-US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végül</a:t>
            </a:r>
            <a:r>
              <a:rPr lang="en-US" sz="2400" b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</a:t>
            </a:r>
            <a:r>
              <a:rPr lang="en-US" sz="24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szó</a:t>
            </a:r>
            <a:r>
              <a:rPr lang="en-US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veszélyes</a:t>
            </a:r>
            <a:r>
              <a:rPr lang="en-US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fegyver</a:t>
            </a:r>
            <a:r>
              <a:rPr lang="en-US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n-US" sz="24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és</a:t>
            </a:r>
            <a:r>
              <a:rPr lang="en-US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van, </a:t>
            </a:r>
            <a:r>
              <a:rPr lang="en-US" sz="24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aki</a:t>
            </a:r>
            <a:r>
              <a:rPr lang="en-US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b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fegyvertelen</a:t>
            </a:r>
            <a:r>
              <a:rPr lang="en-US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”</a:t>
            </a:r>
          </a:p>
          <a:p>
            <a:pPr>
              <a:buNone/>
            </a:pPr>
            <a:r>
              <a:rPr lang="en-US" sz="24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</a:p>
          <a:p>
            <a:endParaRPr lang="en-US" sz="1000" dirty="0"/>
          </a:p>
        </p:txBody>
      </p:sp>
      <p:pic>
        <p:nvPicPr>
          <p:cNvPr id="1025" name="Picture 1" descr="Illés Discography: Vinyl, CDs, &amp; More | Discogs">
            <a:extLst>
              <a:ext uri="{FF2B5EF4-FFF2-40B4-BE49-F238E27FC236}">
                <a16:creationId xmlns:a16="http://schemas.microsoft.com/office/drawing/2014/main" id="{A9C0B6A9-9B8E-64E0-10AE-DD89BF360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73568" y="2121408"/>
            <a:ext cx="3584448" cy="4050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A6FDE370-2B66-72B0-E7FD-E5C88343F4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78388" y="3114294"/>
            <a:ext cx="8005467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25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4" name="Rectangle 2053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518C1F-9522-4B78-404A-2186744D6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US" sz="3800"/>
              <a:t>		A gyermekkori szocializáció</a:t>
            </a:r>
          </a:p>
        </p:txBody>
      </p:sp>
      <p:sp>
        <p:nvSpPr>
          <p:cNvPr id="2056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B1853-3732-E809-3F1F-5F463894BE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278" y="2660904"/>
            <a:ext cx="5452722" cy="354787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gyerekeket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érő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sokféle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hatás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-</a:t>
            </a: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Bronfenbrenner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ökológiai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modellje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(</a:t>
            </a: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gondozás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nevelés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megközelítése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minősége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0" indent="0">
              <a:buNone/>
            </a:pP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Gyermeki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jogi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szemlélet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49" name="Picture 3" descr="Különleges Bánásmód - 4. évf. 4. sz. (2018.)">
            <a:extLst>
              <a:ext uri="{FF2B5EF4-FFF2-40B4-BE49-F238E27FC236}">
                <a16:creationId xmlns:a16="http://schemas.microsoft.com/office/drawing/2014/main" id="{2BE2D4F7-6107-3D0C-C198-B6D2992A5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92240" y="1591055"/>
            <a:ext cx="5065776" cy="443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91ECFC80-4B93-D1EF-4449-4DA7B5B0B5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5696" y="2542032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27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68397-9AB6-A24E-F503-8C07DF669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4" y="741392"/>
            <a:ext cx="7147166" cy="542226"/>
          </a:xfrm>
        </p:spPr>
        <p:txBody>
          <a:bodyPr anchor="b">
            <a:normAutofit/>
          </a:bodyPr>
          <a:lstStyle/>
          <a:p>
            <a:r>
              <a:rPr lang="en-US" sz="3200" dirty="0"/>
              <a:t>			</a:t>
            </a:r>
            <a:r>
              <a:rPr lang="en-US" sz="3200" dirty="0" err="1"/>
              <a:t>Együttérző</a:t>
            </a:r>
            <a:r>
              <a:rPr lang="en-US" sz="3200" dirty="0"/>
              <a:t> </a:t>
            </a:r>
            <a:r>
              <a:rPr lang="en-US" sz="3200" dirty="0" err="1"/>
              <a:t>nevelés</a:t>
            </a:r>
            <a:r>
              <a:rPr lang="en-US" sz="3200" dirty="0"/>
              <a:t>     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76914-C437-0A5F-C6F0-91E7163C5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2" y="1531620"/>
            <a:ext cx="6781407" cy="4449688"/>
          </a:xfrm>
        </p:spPr>
        <p:txBody>
          <a:bodyPr anchor="t">
            <a:normAutofit lnSpcReduction="10000"/>
          </a:bodyPr>
          <a:lstStyle/>
          <a:p>
            <a:endParaRPr lang="en-US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Szülő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szakember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kapcsolódása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önmagához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önismeret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önszeretet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belső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harmónia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Szülő-gyerek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kapcsolat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szakember-gyerek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kapcsolat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megfigyelés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érzés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szükséglet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kérés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elveinek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alkalmazása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Nevelői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attitűdök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korlátozó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megengedő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ambivalens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elhanyagoló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(Partners Hungary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modellje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1700" dirty="0"/>
          </a:p>
        </p:txBody>
      </p:sp>
      <p:pic>
        <p:nvPicPr>
          <p:cNvPr id="3083" name="Picture 6" descr="nevelési stílus | Megoldaskozpont Magazin">
            <a:extLst>
              <a:ext uri="{FF2B5EF4-FFF2-40B4-BE49-F238E27FC236}">
                <a16:creationId xmlns:a16="http://schemas.microsoft.com/office/drawing/2014/main" id="{3A89A3D1-2646-8575-451A-09581677F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95" r="1" b="1"/>
          <a:stretch>
            <a:fillRect/>
          </a:stretch>
        </p:blipFill>
        <p:spPr bwMode="auto">
          <a:xfrm>
            <a:off x="7818120" y="2025009"/>
            <a:ext cx="3490315" cy="383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88" name="Group 3087">
            <a:extLst>
              <a:ext uri="{FF2B5EF4-FFF2-40B4-BE49-F238E27FC236}">
                <a16:creationId xmlns:a16="http://schemas.microsoft.com/office/drawing/2014/main" id="{434FA563-76F6-CDCF-AEA0-A7B78E446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3089" name="Rectangle 3088">
              <a:extLst>
                <a:ext uri="{FF2B5EF4-FFF2-40B4-BE49-F238E27FC236}">
                  <a16:creationId xmlns:a16="http://schemas.microsoft.com/office/drawing/2014/main" id="{1D2E3CAA-F1BA-6695-301D-22564C382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0" name="Rectangle 3089">
              <a:extLst>
                <a:ext uri="{FF2B5EF4-FFF2-40B4-BE49-F238E27FC236}">
                  <a16:creationId xmlns:a16="http://schemas.microsoft.com/office/drawing/2014/main" id="{2F3F0F2C-04A5-144D-BDCF-C387072897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12">
            <a:extLst>
              <a:ext uri="{FF2B5EF4-FFF2-40B4-BE49-F238E27FC236}">
                <a16:creationId xmlns:a16="http://schemas.microsoft.com/office/drawing/2014/main" id="{1286F438-E499-98B0-401F-993C75791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0"/>
            <a:ext cx="1955696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19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CF49D-8FF6-2AF2-CDA1-C8B712C92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0283" y="741391"/>
            <a:ext cx="3748317" cy="1616203"/>
          </a:xfrm>
        </p:spPr>
        <p:txBody>
          <a:bodyPr anchor="b">
            <a:normAutofit/>
          </a:bodyPr>
          <a:lstStyle/>
          <a:p>
            <a:r>
              <a:rPr lang="en-US" sz="3200" dirty="0"/>
              <a:t>      </a:t>
            </a:r>
            <a:r>
              <a:rPr lang="en-US" sz="3200" dirty="0" err="1"/>
              <a:t>Kiket</a:t>
            </a:r>
            <a:r>
              <a:rPr lang="en-US" sz="3200" dirty="0"/>
              <a:t> </a:t>
            </a:r>
            <a:r>
              <a:rPr lang="en-US" sz="3200" dirty="0" err="1"/>
              <a:t>tekintünk</a:t>
            </a:r>
            <a:r>
              <a:rPr lang="en-US" sz="3200" dirty="0"/>
              <a:t> </a:t>
            </a:r>
            <a:r>
              <a:rPr lang="en-US" sz="3200" dirty="0" err="1"/>
              <a:t>veszélyeztetettnek</a:t>
            </a:r>
            <a:r>
              <a:rPr lang="en-US" sz="3200" dirty="0"/>
              <a:t>, </a:t>
            </a:r>
            <a:r>
              <a:rPr lang="en-US" sz="3200" dirty="0" err="1"/>
              <a:t>traumatizáltnak</a:t>
            </a:r>
            <a:r>
              <a:rPr lang="en-US" sz="3200" dirty="0"/>
              <a:t>?</a:t>
            </a:r>
          </a:p>
        </p:txBody>
      </p:sp>
      <p:pic>
        <p:nvPicPr>
          <p:cNvPr id="5" name="Picture 4" descr="A close-up of a scan of the brain&#10;&#10;AI-generated content may be incorrect.">
            <a:extLst>
              <a:ext uri="{FF2B5EF4-FFF2-40B4-BE49-F238E27FC236}">
                <a16:creationId xmlns:a16="http://schemas.microsoft.com/office/drawing/2014/main" id="{292C476F-4723-15FA-3BE0-F77500DED5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184" r="18237" b="-1"/>
          <a:stretch>
            <a:fillRect/>
          </a:stretch>
        </p:blipFill>
        <p:spPr>
          <a:xfrm>
            <a:off x="884698" y="877413"/>
            <a:ext cx="6406903" cy="5043096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BE589684-54CA-64D8-C963-5F19FF75B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84697" y="5858828"/>
            <a:ext cx="6406903" cy="123363"/>
            <a:chOff x="7015162" y="5858828"/>
            <a:chExt cx="4300544" cy="12336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B56B8E8-B789-DA4D-E4BE-03FA3165B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03753" y="3770237"/>
              <a:ext cx="123362" cy="4300544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255D907-377D-0DF9-B4A4-4B44C46FB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09789" y="4876274"/>
              <a:ext cx="123362" cy="2088471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9866B-B790-16FB-90B7-90CD5418E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0284" y="2533476"/>
            <a:ext cx="3405415" cy="3447832"/>
          </a:xfrm>
        </p:spPr>
        <p:txBody>
          <a:bodyPr anchor="t">
            <a:normAutofit lnSpcReduction="10000"/>
          </a:bodyPr>
          <a:lstStyle/>
          <a:p>
            <a:r>
              <a:rPr lang="en-US" sz="2000" dirty="0" err="1"/>
              <a:t>Elhanyagolás</a:t>
            </a:r>
            <a:r>
              <a:rPr lang="en-US" sz="2000" dirty="0"/>
              <a:t>, </a:t>
            </a:r>
            <a:r>
              <a:rPr lang="en-US" sz="2000" dirty="0" err="1"/>
              <a:t>bántalmazás</a:t>
            </a:r>
            <a:r>
              <a:rPr lang="en-US" sz="2000" dirty="0"/>
              <a:t>, trauma </a:t>
            </a:r>
          </a:p>
          <a:p>
            <a:r>
              <a:rPr lang="en-US" sz="2000" dirty="0"/>
              <a:t>Trauma – </a:t>
            </a:r>
            <a:r>
              <a:rPr lang="en-US" sz="2000" dirty="0" err="1"/>
              <a:t>nem</a:t>
            </a:r>
            <a:r>
              <a:rPr lang="en-US" sz="2000" dirty="0"/>
              <a:t> </a:t>
            </a:r>
            <a:r>
              <a:rPr lang="en-US" sz="2000" dirty="0" err="1"/>
              <a:t>csak</a:t>
            </a:r>
            <a:r>
              <a:rPr lang="en-US" sz="2000" dirty="0"/>
              <a:t> a </a:t>
            </a:r>
            <a:r>
              <a:rPr lang="en-US" sz="2000" dirty="0" err="1"/>
              <a:t>történés</a:t>
            </a:r>
            <a:r>
              <a:rPr lang="en-US" sz="2000" dirty="0"/>
              <a:t>, </a:t>
            </a:r>
            <a:r>
              <a:rPr lang="en-US" sz="2000" dirty="0" err="1"/>
              <a:t>hanem</a:t>
            </a:r>
            <a:r>
              <a:rPr lang="en-US" sz="2000" dirty="0"/>
              <a:t> </a:t>
            </a:r>
            <a:r>
              <a:rPr lang="en-US" sz="2000" dirty="0" err="1"/>
              <a:t>az</a:t>
            </a:r>
            <a:r>
              <a:rPr lang="en-US" sz="2000" dirty="0"/>
              <a:t> </a:t>
            </a:r>
            <a:r>
              <a:rPr lang="en-US" sz="2000" dirty="0" err="1"/>
              <a:t>ennek</a:t>
            </a:r>
            <a:r>
              <a:rPr lang="en-US" sz="2000" dirty="0"/>
              <a:t> </a:t>
            </a:r>
            <a:r>
              <a:rPr lang="en-US" sz="2000" dirty="0" err="1"/>
              <a:t>hatására</a:t>
            </a:r>
            <a:r>
              <a:rPr lang="en-US" sz="2000" dirty="0"/>
              <a:t> </a:t>
            </a:r>
            <a:r>
              <a:rPr lang="en-US" sz="2000" dirty="0" err="1"/>
              <a:t>történő</a:t>
            </a:r>
            <a:r>
              <a:rPr lang="en-US" sz="2000" dirty="0"/>
              <a:t> </a:t>
            </a:r>
            <a:r>
              <a:rPr lang="en-US" sz="2000" dirty="0" err="1"/>
              <a:t>megélés</a:t>
            </a:r>
            <a:r>
              <a:rPr lang="en-US" sz="2000" dirty="0"/>
              <a:t>, a </a:t>
            </a:r>
            <a:r>
              <a:rPr lang="en-US" sz="2000" dirty="0" err="1"/>
              <a:t>belső</a:t>
            </a:r>
            <a:r>
              <a:rPr lang="en-US" sz="2000" dirty="0"/>
              <a:t> </a:t>
            </a:r>
            <a:r>
              <a:rPr lang="en-US" sz="2000" dirty="0" err="1"/>
              <a:t>folyamatok</a:t>
            </a:r>
            <a:r>
              <a:rPr lang="en-US" sz="2000" dirty="0"/>
              <a:t>, </a:t>
            </a:r>
            <a:r>
              <a:rPr lang="en-US" sz="2000" dirty="0" err="1"/>
              <a:t>feldolgozás</a:t>
            </a:r>
            <a:r>
              <a:rPr lang="en-US" sz="2000" dirty="0"/>
              <a:t>, </a:t>
            </a:r>
            <a:r>
              <a:rPr lang="en-US" sz="2000" dirty="0" err="1"/>
              <a:t>vagy</a:t>
            </a:r>
            <a:r>
              <a:rPr lang="en-US" sz="2000" dirty="0"/>
              <a:t> </a:t>
            </a:r>
            <a:r>
              <a:rPr lang="en-US" sz="2000" dirty="0" err="1"/>
              <a:t>annak</a:t>
            </a:r>
            <a:r>
              <a:rPr lang="en-US" sz="2000" dirty="0"/>
              <a:t> </a:t>
            </a:r>
            <a:r>
              <a:rPr lang="en-US" sz="2000" dirty="0" err="1"/>
              <a:t>hiánya</a:t>
            </a:r>
            <a:r>
              <a:rPr lang="en-US" sz="2000" dirty="0"/>
              <a:t>, </a:t>
            </a:r>
            <a:r>
              <a:rPr lang="en-US" sz="2000" dirty="0" err="1"/>
              <a:t>ami</a:t>
            </a:r>
            <a:r>
              <a:rPr lang="en-US" sz="2000" dirty="0"/>
              <a:t> </a:t>
            </a:r>
            <a:r>
              <a:rPr lang="en-US" sz="2000" dirty="0" err="1"/>
              <a:t>további</a:t>
            </a:r>
            <a:r>
              <a:rPr lang="en-US" sz="2000" dirty="0"/>
              <a:t> </a:t>
            </a:r>
            <a:r>
              <a:rPr lang="en-US" sz="2000" dirty="0" err="1"/>
              <a:t>súlyos</a:t>
            </a:r>
            <a:r>
              <a:rPr lang="en-US" sz="2000" dirty="0"/>
              <a:t> </a:t>
            </a:r>
            <a:r>
              <a:rPr lang="en-US" sz="2000" dirty="0" err="1"/>
              <a:t>következményekkel</a:t>
            </a:r>
            <a:r>
              <a:rPr lang="en-US" sz="2000" dirty="0"/>
              <a:t> </a:t>
            </a:r>
            <a:r>
              <a:rPr lang="en-US" sz="2000" dirty="0" err="1"/>
              <a:t>járhat</a:t>
            </a:r>
            <a:r>
              <a:rPr lang="en-US" sz="2000" dirty="0"/>
              <a:t>, </a:t>
            </a:r>
            <a:r>
              <a:rPr lang="en-US" sz="2000" dirty="0" err="1"/>
              <a:t>csökkenti</a:t>
            </a:r>
            <a:r>
              <a:rPr lang="en-US" sz="2000" dirty="0"/>
              <a:t> a rezílienciát, </a:t>
            </a:r>
            <a:r>
              <a:rPr lang="en-US" sz="2000" dirty="0" err="1"/>
              <a:t>az</a:t>
            </a:r>
            <a:r>
              <a:rPr lang="en-US" sz="2000" dirty="0"/>
              <a:t> </a:t>
            </a:r>
            <a:r>
              <a:rPr lang="en-US" sz="2000" dirty="0" err="1"/>
              <a:t>életminőséget</a:t>
            </a:r>
            <a:r>
              <a:rPr lang="en-US" sz="2000" dirty="0"/>
              <a:t>, a </a:t>
            </a:r>
            <a:r>
              <a:rPr lang="en-US" sz="2000" dirty="0" err="1"/>
              <a:t>fejlődés</a:t>
            </a:r>
            <a:r>
              <a:rPr lang="en-US" sz="2000" dirty="0"/>
              <a:t> </a:t>
            </a:r>
            <a:r>
              <a:rPr lang="en-US" sz="2000" dirty="0" err="1"/>
              <a:t>lehetőségeit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158545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58A2C-AAA6-968C-E26D-841FFB8B81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2" y="741392"/>
            <a:ext cx="9867507" cy="912310"/>
          </a:xfrm>
        </p:spPr>
        <p:txBody>
          <a:bodyPr anchor="b">
            <a:normAutofit/>
          </a:bodyPr>
          <a:lstStyle/>
          <a:p>
            <a:r>
              <a:rPr lang="en-US" sz="3200" dirty="0"/>
              <a:t>        Az </a:t>
            </a:r>
            <a:r>
              <a:rPr lang="en-US" sz="3200" dirty="0" err="1"/>
              <a:t>erőszakmentes</a:t>
            </a:r>
            <a:r>
              <a:rPr lang="en-US" sz="3200" dirty="0"/>
              <a:t> </a:t>
            </a:r>
            <a:r>
              <a:rPr lang="en-US" sz="3200" dirty="0" err="1"/>
              <a:t>kommunikációs</a:t>
            </a:r>
            <a:r>
              <a:rPr lang="en-US" sz="3200" dirty="0"/>
              <a:t> </a:t>
            </a:r>
            <a:r>
              <a:rPr lang="en-US" sz="3200" dirty="0" err="1"/>
              <a:t>és</a:t>
            </a:r>
            <a:r>
              <a:rPr lang="en-US" sz="3200" dirty="0"/>
              <a:t> </a:t>
            </a:r>
            <a:r>
              <a:rPr lang="en-US" sz="3200" dirty="0" err="1"/>
              <a:t>konfliktuskezelés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F1A893-A0AC-B5BA-95C2-FA7E5E58F5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2" y="1857375"/>
            <a:ext cx="7101448" cy="4123933"/>
          </a:xfrm>
        </p:spPr>
        <p:txBody>
          <a:bodyPr anchor="t">
            <a:norm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Vesztes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mentes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”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megoldás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keresése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Saját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érzések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szükségletek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alapján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Nem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minősít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bírál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kritizál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Mindig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történést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és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nem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résztvevőket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elemzi,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kommentálja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Érzelmek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és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értelem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Belátáson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alapul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Erősíti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az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önismeretet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önbecsülést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0" indent="0">
              <a:buNone/>
            </a:pP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mások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tiszteletét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az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önkifejezést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0" indent="0">
              <a:buNone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19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AEED2F-59D8-2C09-F989-C320B5C7D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5268" y="2471794"/>
            <a:ext cx="3596942" cy="344783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FD67D68-9B83-C338-8342-3348D8F223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E397F34-6B84-0D3B-0F29-B1D134B3B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BD98075-BFC1-BE9C-7FB7-23FE55E43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32770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16455-EDB3-8467-7264-D042667FF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047" y="741391"/>
            <a:ext cx="6035039" cy="1035675"/>
          </a:xfrm>
        </p:spPr>
        <p:txBody>
          <a:bodyPr anchor="b">
            <a:normAutofit/>
          </a:bodyPr>
          <a:lstStyle/>
          <a:p>
            <a:r>
              <a:rPr lang="en-US" sz="3200" dirty="0" err="1"/>
              <a:t>Erőszakmentes</a:t>
            </a:r>
            <a:r>
              <a:rPr lang="en-US" sz="3200" dirty="0"/>
              <a:t>, </a:t>
            </a:r>
            <a:r>
              <a:rPr lang="en-US" sz="3200" dirty="0" err="1"/>
              <a:t>konfliktuskezelési</a:t>
            </a:r>
            <a:r>
              <a:rPr lang="en-US" sz="3200" dirty="0"/>
              <a:t> </a:t>
            </a:r>
            <a:r>
              <a:rPr lang="en-US" sz="3200" dirty="0" err="1"/>
              <a:t>technikák</a:t>
            </a:r>
            <a:r>
              <a:rPr lang="en-US" sz="32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CC585-A31B-BEB5-04EF-002CC9447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2" y="1993392"/>
            <a:ext cx="6495658" cy="3950208"/>
          </a:xfrm>
        </p:spPr>
        <p:txBody>
          <a:bodyPr anchor="t">
            <a:normAutofit/>
          </a:bodyPr>
          <a:lstStyle/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Erőszakmentes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kommunikáció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(EMK)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Gordon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módszer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Közvetítés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(mediáció), </a:t>
            </a: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Helyreállító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(resztoratív)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eljárások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Kör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és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konferencia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modellek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“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Szemtől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szembe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</a:p>
          <a:p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Családi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csoport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konferencia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4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34FA563-76F6-CDCF-AEA0-A7B78E446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D2E3CAA-F1BA-6695-301D-22564C382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F3F0F2C-04A5-144D-BDCF-C387072897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47C4C3D1-FBD2-1D68-05BB-673703BDC5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8100" y="2523663"/>
            <a:ext cx="4393692" cy="3419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14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AC722-A60A-129D-B679-384E306E8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		</a:t>
            </a:r>
            <a:r>
              <a:rPr lang="en-US" dirty="0" err="1"/>
              <a:t>Cseréljünk</a:t>
            </a:r>
            <a:r>
              <a:rPr lang="en-US" dirty="0"/>
              <a:t> </a:t>
            </a:r>
            <a:r>
              <a:rPr lang="en-US" dirty="0" err="1"/>
              <a:t>szemüveget</a:t>
            </a:r>
            <a:r>
              <a:rPr lang="en-US" dirty="0"/>
              <a:t>!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314FE1C-01EC-8BE1-8BD3-56F2AAF991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1056" y="1444752"/>
            <a:ext cx="9400032" cy="466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860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1309</Words>
  <Application>Microsoft Office PowerPoint</Application>
  <PresentationFormat>Szélesvásznú</PresentationFormat>
  <Paragraphs>154</Paragraphs>
  <Slides>22</Slides>
  <Notes>7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22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Times New Roman</vt:lpstr>
      <vt:lpstr>Office Theme</vt:lpstr>
      <vt:lpstr>  Az erőszakmentes kommunikáció, konfliktuskezelés lehetőségei  és jelentősége veszélyeztetett, traumatizált     gyerekek esetében </vt:lpstr>
      <vt:lpstr>          Miért beszéljünk róla?</vt:lpstr>
      <vt:lpstr>A szó veszélyes fegyver, és van aki fegyvertelen… (Bródy János, Illés együttes, 1972)</vt:lpstr>
      <vt:lpstr>  A gyermekkori szocializáció</vt:lpstr>
      <vt:lpstr>   Együttérző nevelés        </vt:lpstr>
      <vt:lpstr>      Kiket tekintünk veszélyeztetettnek, traumatizáltnak?</vt:lpstr>
      <vt:lpstr>        Az erőszakmentes kommunikációs és konfliktuskezelés</vt:lpstr>
      <vt:lpstr>Erőszakmentes, konfliktuskezelési technikák </vt:lpstr>
      <vt:lpstr>   Cseréljünk szemüveget!</vt:lpstr>
      <vt:lpstr>Erőszakmentes kommunikáció- A szavak ablakok vagy falak</vt:lpstr>
      <vt:lpstr>         Az erőszakmentes kommunikáció</vt:lpstr>
      <vt:lpstr> A Gordon módszer   </vt:lpstr>
      <vt:lpstr>       Vesztesmentes konfliktus kezelés</vt:lpstr>
      <vt:lpstr>     Közvetítés – mediáció - vitarendezés</vt:lpstr>
      <vt:lpstr>       Resztoratív (kár-helyreállító) technikák</vt:lpstr>
      <vt:lpstr>    Resztoratív (kár-helyreállító) technikák</vt:lpstr>
      <vt:lpstr>     Resztoratív (kár-helyreállító) technikák</vt:lpstr>
      <vt:lpstr>  Elvek és értékek       </vt:lpstr>
      <vt:lpstr>             Családi csoport konferencia</vt:lpstr>
      <vt:lpstr>  A családi csoport konferencia menete</vt:lpstr>
      <vt:lpstr> Integrált gyakorlat: „helyreállító nevelés” </vt:lpstr>
      <vt:lpstr>                        Köszönöm a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Az erőszakmentes kommunikáció, konfliktuskezelés lehetőségei  és jelentősége veszélyeztetett, traumatizált     gyerekek esetében </dc:title>
  <dc:creator>Maria Herczog</dc:creator>
  <cp:lastModifiedBy>Márk Szántai</cp:lastModifiedBy>
  <cp:revision>22</cp:revision>
  <dcterms:created xsi:type="dcterms:W3CDTF">2025-10-05T17:28:28Z</dcterms:created>
  <dcterms:modified xsi:type="dcterms:W3CDTF">2025-10-06T07:32:36Z</dcterms:modified>
</cp:coreProperties>
</file>