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</p:sldMasterIdLst>
  <p:notesMasterIdLst>
    <p:notesMasterId r:id="rId19"/>
  </p:notesMasterIdLst>
  <p:handoutMasterIdLst>
    <p:handoutMasterId r:id="rId20"/>
  </p:handoutMasterIdLst>
  <p:sldIdLst>
    <p:sldId id="256" r:id="rId2"/>
    <p:sldId id="341" r:id="rId3"/>
    <p:sldId id="261" r:id="rId4"/>
    <p:sldId id="331" r:id="rId5"/>
    <p:sldId id="308" r:id="rId6"/>
    <p:sldId id="334" r:id="rId7"/>
    <p:sldId id="335" r:id="rId8"/>
    <p:sldId id="339" r:id="rId9"/>
    <p:sldId id="338" r:id="rId10"/>
    <p:sldId id="297" r:id="rId11"/>
    <p:sldId id="347" r:id="rId12"/>
    <p:sldId id="344" r:id="rId13"/>
    <p:sldId id="342" r:id="rId14"/>
    <p:sldId id="343" r:id="rId15"/>
    <p:sldId id="352" r:id="rId16"/>
    <p:sldId id="329" r:id="rId17"/>
    <p:sldId id="279" r:id="rId18"/>
  </p:sldIdLst>
  <p:sldSz cx="9144000" cy="6858000" type="screen4x3"/>
  <p:notesSz cx="6808788" cy="99409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32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rváth István" initials="HI" lastIdx="2" clrIdx="0">
    <p:extLst/>
  </p:cmAuthor>
  <p:cmAuthor id="2" name="dr. Kása Karolina" initials="dKK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22" autoAdjust="0"/>
  </p:normalViewPr>
  <p:slideViewPr>
    <p:cSldViewPr snapToObjects="1"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86" d="100"/>
          <a:sy n="86" d="100"/>
        </p:scale>
        <p:origin x="3786" y="78"/>
      </p:cViewPr>
      <p:guideLst>
        <p:guide orient="horz" pos="3132"/>
        <p:guide pos="2145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54109D-A7E2-479E-BF7A-6749C5F930E5}" type="datetimeFigureOut">
              <a:rPr lang="hu-HU" smtClean="0"/>
              <a:pPr/>
              <a:t>2021.05.03.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1" y="944245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BF6AE3-7A96-4EC2-A1E1-27F0E5B8460A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2385273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6738" y="1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230F8-2015-46AC-9C15-B08EDE877F5D}" type="datetimeFigureOut">
              <a:rPr lang="hu-HU" smtClean="0"/>
              <a:pPr/>
              <a:t>2021.05.03.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0879" y="4721941"/>
            <a:ext cx="5447030" cy="44734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1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6738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5C11E-540C-488B-B718-84796C0B45F1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4036585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7288" cy="372745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4112389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3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1132034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5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3640003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10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28269090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12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1352322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13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4626962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14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20211059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16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8431687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7288" cy="372745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17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3805016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2021.05.03.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Cím 1"/>
          <p:cNvSpPr txBox="1">
            <a:spLocks/>
          </p:cNvSpPr>
          <p:nvPr userDrawn="1"/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 sz="2400" smtClean="0"/>
              <a:t>Mintacím szerkesztése</a:t>
            </a:r>
            <a:endParaRPr lang="hu-HU" sz="2400"/>
          </a:p>
        </p:txBody>
      </p:sp>
    </p:spTree>
    <p:extLst>
      <p:ext uri="{BB962C8B-B14F-4D97-AF65-F5344CB8AC3E}">
        <p14:creationId xmlns="" xmlns:p14="http://schemas.microsoft.com/office/powerpoint/2010/main" val="3805236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7990" y="44624"/>
            <a:ext cx="4700075" cy="936104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2021.05.03.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1329614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2021.05.03.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Cím 1"/>
          <p:cNvSpPr txBox="1">
            <a:spLocks/>
          </p:cNvSpPr>
          <p:nvPr userDrawn="1"/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 sz="2400" smtClean="0"/>
              <a:t>Mintacím szerkesztése</a:t>
            </a:r>
            <a:endParaRPr lang="hu-HU" sz="2400"/>
          </a:p>
        </p:txBody>
      </p:sp>
    </p:spTree>
    <p:extLst>
      <p:ext uri="{BB962C8B-B14F-4D97-AF65-F5344CB8AC3E}">
        <p14:creationId xmlns="" xmlns:p14="http://schemas.microsoft.com/office/powerpoint/2010/main" val="3469027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2021.05.03.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3634561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2021.05.03.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24456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6" name="Tartalom helye 2"/>
          <p:cNvSpPr>
            <a:spLocks noGrp="1"/>
          </p:cNvSpPr>
          <p:nvPr>
            <p:ph idx="1"/>
          </p:nvPr>
        </p:nvSpPr>
        <p:spPr>
          <a:xfrm>
            <a:off x="447990" y="1628802"/>
            <a:ext cx="5111750" cy="46910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7" name="Kép helye 2"/>
          <p:cNvSpPr>
            <a:spLocks noGrp="1"/>
          </p:cNvSpPr>
          <p:nvPr>
            <p:ph type="pic" idx="13"/>
          </p:nvPr>
        </p:nvSpPr>
        <p:spPr>
          <a:xfrm>
            <a:off x="5724128" y="1633102"/>
            <a:ext cx="3240360" cy="46910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2086175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1435102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2021.05.03.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9" name="Cím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412043" cy="864096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1428776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2021.05.03.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90349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8"/>
          <p:cNvSpPr>
            <a:spLocks noGrp="1"/>
          </p:cNvSpPr>
          <p:nvPr>
            <p:ph type="title" hasCustomPrompt="1"/>
          </p:nvPr>
        </p:nvSpPr>
        <p:spPr>
          <a:xfrm>
            <a:off x="4495800" y="2286000"/>
            <a:ext cx="4419600" cy="1143000"/>
          </a:xfrm>
        </p:spPr>
        <p:txBody>
          <a:bodyPr anchor="t">
            <a:noAutofit/>
          </a:bodyPr>
          <a:lstStyle>
            <a:lvl1pPr algn="l">
              <a:defRPr sz="4400" b="1" cap="all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hu-HU" dirty="0" smtClean="0"/>
              <a:t>Prezentáció Címe</a:t>
            </a:r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495800" y="3886200"/>
            <a:ext cx="4343400" cy="914400"/>
          </a:xfrm>
        </p:spPr>
        <p:txBody>
          <a:bodyPr wrap="square" anchor="t"/>
          <a:lstStyle>
            <a:lvl1pPr marL="514350" indent="-514350" algn="l">
              <a:spcAft>
                <a:spcPts val="600"/>
              </a:spcAft>
              <a:buFontTx/>
              <a:buNone/>
              <a:defRPr cap="all" baseline="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buNone/>
              <a:defRPr/>
            </a:lvl2pPr>
          </a:lstStyle>
          <a:p>
            <a:pPr lvl="0"/>
            <a:r>
              <a:rPr lang="hu-HU" dirty="0" smtClean="0"/>
              <a:t>Click to edit Alcím</a:t>
            </a:r>
          </a:p>
          <a:p>
            <a:pPr lvl="0"/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05FFA-4383-4574-9830-A5FF25BE8406}" type="datetimeFigureOut">
              <a:rPr lang="hu-HU" smtClean="0"/>
              <a:pPr/>
              <a:t>2021.05.03.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1915082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6" r:id="rId7"/>
    <p:sldLayoutId id="2147483667" r:id="rId8"/>
    <p:sldLayoutId id="2147483670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2400" b="1" kern="1200" cap="all" baseline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idm@allamkincstar.gov.hu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59532" y="332656"/>
            <a:ext cx="8424936" cy="1440160"/>
          </a:xfrm>
        </p:spPr>
        <p:txBody>
          <a:bodyPr/>
          <a:lstStyle/>
          <a:p>
            <a:pPr algn="ctr"/>
            <a:r>
              <a:rPr lang="hu-HU" dirty="0"/>
              <a:t>Gyermekeink Védelmében </a:t>
            </a:r>
            <a:r>
              <a:rPr lang="hu-HU" dirty="0" smtClean="0"/>
              <a:t>elnevezésű informatikai </a:t>
            </a:r>
            <a:r>
              <a:rPr lang="hu-HU" dirty="0"/>
              <a:t>Rendszer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1475656" y="3024336"/>
            <a:ext cx="590465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 smtClean="0">
                <a:solidFill>
                  <a:schemeClr val="bg1"/>
                </a:solidFill>
              </a:rPr>
              <a:t>GYVR  ALAPELLÁTÁSI INTÉZMÉNYEK </a:t>
            </a:r>
          </a:p>
          <a:p>
            <a:pPr algn="ctr"/>
            <a:r>
              <a:rPr lang="hu-HU" sz="3200" b="1" dirty="0" smtClean="0">
                <a:solidFill>
                  <a:schemeClr val="bg1"/>
                </a:solidFill>
              </a:rPr>
              <a:t>Munkatársai számára</a:t>
            </a:r>
            <a:endParaRPr lang="hu-HU" sz="3200" b="1" dirty="0">
              <a:solidFill>
                <a:schemeClr val="bg1"/>
              </a:solidFill>
            </a:endParaRPr>
          </a:p>
          <a:p>
            <a:pPr algn="ctr"/>
            <a:r>
              <a:rPr lang="hu-HU" sz="3200" b="1" dirty="0" smtClean="0">
                <a:solidFill>
                  <a:schemeClr val="bg1"/>
                </a:solidFill>
              </a:rPr>
              <a:t>2021.05.</a:t>
            </a:r>
          </a:p>
          <a:p>
            <a:endParaRPr lang="hu-HU" sz="3600" b="1" dirty="0">
              <a:solidFill>
                <a:schemeClr val="bg1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3024336"/>
            <a:ext cx="1340768" cy="1340768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359532" y="5517232"/>
            <a:ext cx="42484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1400" b="1" dirty="0" smtClean="0">
                <a:solidFill>
                  <a:schemeClr val="bg1"/>
                </a:solidFill>
              </a:rPr>
              <a:t>EFOP-1.9.4-VEKOP-16-2016-00001 </a:t>
            </a:r>
            <a:r>
              <a:rPr lang="hu-HU" sz="1400" b="1" dirty="0">
                <a:solidFill>
                  <a:schemeClr val="bg1"/>
                </a:solidFill>
              </a:rPr>
              <a:t>PROJEKT OSZIR RENDSZERFEJLESZTÉSEK, RENDSZERTÁMOGATÁS </a:t>
            </a:r>
            <a:r>
              <a:rPr lang="hu-HU" sz="1400" b="1" dirty="0" smtClean="0">
                <a:solidFill>
                  <a:schemeClr val="bg1"/>
                </a:solidFill>
              </a:rPr>
              <a:t>PILLÉR</a:t>
            </a:r>
          </a:p>
          <a:p>
            <a:pPr algn="ctr"/>
            <a:r>
              <a:rPr lang="hu-HU" sz="1400" b="1" dirty="0" smtClean="0">
                <a:solidFill>
                  <a:schemeClr val="bg1"/>
                </a:solidFill>
              </a:rPr>
              <a:t>SZAKMAI VEZETŐ</a:t>
            </a:r>
            <a:endParaRPr lang="hu-HU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6977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611560" y="1052736"/>
            <a:ext cx="8075240" cy="5073429"/>
          </a:xfrm>
        </p:spPr>
        <p:txBody>
          <a:bodyPr>
            <a:normAutofit fontScale="32500" lnSpcReduction="20000"/>
          </a:bodyPr>
          <a:lstStyle/>
          <a:p>
            <a:pPr marL="0" indent="0" algn="just">
              <a:buNone/>
            </a:pPr>
            <a:endParaRPr lang="hu-HU" sz="1800" dirty="0">
              <a:solidFill>
                <a:srgbClr val="FF0000"/>
              </a:solidFill>
            </a:endParaRPr>
          </a:p>
          <a:p>
            <a:pPr algn="just"/>
            <a:endParaRPr lang="hu-HU" sz="6400" b="1" u="sng" dirty="0" smtClean="0"/>
          </a:p>
          <a:p>
            <a:pPr algn="just"/>
            <a:r>
              <a:rPr lang="hu-HU" sz="6400" b="1" u="sng" dirty="0" smtClean="0"/>
              <a:t>Adatok módosítása az </a:t>
            </a:r>
            <a:r>
              <a:rPr lang="hu-HU" sz="6400" b="1" u="sng" dirty="0" err="1" smtClean="0"/>
              <a:t>IDM-ben</a:t>
            </a:r>
            <a:endParaRPr lang="hu-HU" sz="6400" b="1" u="sng" dirty="0"/>
          </a:p>
          <a:p>
            <a:pPr algn="just">
              <a:buFontTx/>
              <a:buChar char="-"/>
            </a:pPr>
            <a:r>
              <a:rPr lang="hu-HU" sz="6400" dirty="0"/>
              <a:t>Ha </a:t>
            </a:r>
            <a:r>
              <a:rPr lang="hu-HU" sz="6400" b="1" dirty="0"/>
              <a:t>módosulnak a jogosultságai </a:t>
            </a:r>
            <a:r>
              <a:rPr lang="hu-HU" sz="6400" dirty="0"/>
              <a:t>a felhasználónak adott fenntartón </a:t>
            </a:r>
            <a:r>
              <a:rPr lang="hu-HU" sz="6400" dirty="0" smtClean="0"/>
              <a:t>belül azt </a:t>
            </a:r>
            <a:r>
              <a:rPr lang="hu-HU" sz="6400" b="1" dirty="0" smtClean="0"/>
              <a:t>a jóváhagyásra jogosult szerepkörrel </a:t>
            </a:r>
            <a:r>
              <a:rPr lang="hu-HU" sz="6400" dirty="0" smtClean="0"/>
              <a:t>rendelkező felhasználó </a:t>
            </a:r>
            <a:r>
              <a:rPr lang="hu-HU" sz="6400" dirty="0"/>
              <a:t>jogosult </a:t>
            </a:r>
            <a:r>
              <a:rPr lang="hu-HU" sz="6400" dirty="0" smtClean="0"/>
              <a:t>törölni, </a:t>
            </a:r>
            <a:r>
              <a:rPr lang="hu-HU" sz="6400" b="1" dirty="0"/>
              <a:t>ha új jogosultságot kap</a:t>
            </a:r>
            <a:r>
              <a:rPr lang="hu-HU" sz="6400" dirty="0"/>
              <a:t>, akkor a felhasználó a Munkafolyamat/ Új hozzáférési igény menüpontban veszi fel az új </a:t>
            </a:r>
            <a:r>
              <a:rPr lang="hu-HU" sz="6400" dirty="0" smtClean="0"/>
              <a:t>jogosultságait.</a:t>
            </a:r>
          </a:p>
          <a:p>
            <a:pPr algn="just">
              <a:buFontTx/>
              <a:buChar char="-"/>
            </a:pPr>
            <a:endParaRPr lang="hu-HU" sz="6400" dirty="0"/>
          </a:p>
          <a:p>
            <a:pPr algn="just">
              <a:buFontTx/>
              <a:buChar char="-"/>
            </a:pPr>
            <a:r>
              <a:rPr lang="hu-HU" sz="6400" dirty="0"/>
              <a:t>Ha a felhasználó </a:t>
            </a:r>
            <a:r>
              <a:rPr lang="hu-HU" sz="6400" b="1" dirty="0"/>
              <a:t>ügyfélkapus adatai módosulnak</a:t>
            </a:r>
            <a:r>
              <a:rPr lang="hu-HU" sz="6400" dirty="0"/>
              <a:t>, akkor azt csak a regisztráció jóváhagyására </a:t>
            </a:r>
            <a:r>
              <a:rPr lang="hu-HU" sz="6400" b="1" dirty="0"/>
              <a:t>jogosult felhasználó tudja módosítani. </a:t>
            </a:r>
            <a:endParaRPr lang="hu-HU" sz="6400" b="1" dirty="0" smtClean="0"/>
          </a:p>
          <a:p>
            <a:pPr algn="just">
              <a:buFontTx/>
              <a:buChar char="-"/>
            </a:pPr>
            <a:endParaRPr lang="hu-HU" sz="6400" dirty="0"/>
          </a:p>
          <a:p>
            <a:pPr algn="just">
              <a:buFontTx/>
              <a:buChar char="-"/>
            </a:pPr>
            <a:r>
              <a:rPr lang="hu-HU" sz="6400" dirty="0"/>
              <a:t>Ha a felhasználó </a:t>
            </a:r>
            <a:r>
              <a:rPr lang="hu-HU" sz="6400" b="1" dirty="0"/>
              <a:t>egyéb adata változik </a:t>
            </a:r>
            <a:r>
              <a:rPr lang="hu-HU" sz="6400" dirty="0"/>
              <a:t>(pl. IDM jelszó, telefonszám, email cím), akkor azt </a:t>
            </a:r>
            <a:r>
              <a:rPr lang="hu-HU" sz="6400" b="1" dirty="0"/>
              <a:t>a felhasználó maga </a:t>
            </a:r>
            <a:r>
              <a:rPr lang="hu-HU" sz="6400" dirty="0"/>
              <a:t>is tudja módosítani az </a:t>
            </a:r>
            <a:r>
              <a:rPr lang="hu-HU" sz="6400" dirty="0" err="1"/>
              <a:t>IDM-ben</a:t>
            </a:r>
            <a:r>
              <a:rPr lang="hu-HU" sz="6400" dirty="0"/>
              <a:t> belül, a Saját adatok menüpontra kattintva. </a:t>
            </a:r>
          </a:p>
          <a:p>
            <a:pPr algn="just">
              <a:buFontTx/>
              <a:buChar char="-"/>
            </a:pPr>
            <a:endParaRPr lang="hu-HU" sz="6400" dirty="0"/>
          </a:p>
          <a:p>
            <a:endParaRPr lang="hu-HU" sz="6400" dirty="0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/>
          <a:lstStyle/>
          <a:p>
            <a:pPr algn="ctr"/>
            <a:r>
              <a:rPr lang="hu-HU" dirty="0"/>
              <a:t>IDM </a:t>
            </a:r>
            <a:r>
              <a:rPr lang="hu-HU" dirty="0" smtClean="0"/>
              <a:t>jogosultság – adatmódosítás,</a:t>
            </a:r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372842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7990" y="44624"/>
            <a:ext cx="7910224" cy="936104"/>
          </a:xfrm>
        </p:spPr>
        <p:txBody>
          <a:bodyPr/>
          <a:lstStyle/>
          <a:p>
            <a:pPr algn="ctr"/>
            <a:r>
              <a:rPr lang="hu-HU" dirty="0" smtClean="0"/>
              <a:t>Jogosultság megszüntetése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FontTx/>
              <a:buChar char="-"/>
            </a:pPr>
            <a:r>
              <a:rPr lang="hu-HU" b="1" u="sng" dirty="0" smtClean="0"/>
              <a:t>Jogosultság megszüntetése:</a:t>
            </a:r>
            <a:endParaRPr lang="hu-HU" dirty="0" smtClean="0"/>
          </a:p>
          <a:p>
            <a:pPr algn="just">
              <a:buFontTx/>
              <a:buChar char="-"/>
            </a:pPr>
            <a:r>
              <a:rPr lang="hu-HU" dirty="0" smtClean="0"/>
              <a:t>A munkatársak esetében </a:t>
            </a:r>
            <a:r>
              <a:rPr lang="hu-HU" b="1" dirty="0" smtClean="0"/>
              <a:t>a jogosultságot, vezető tudja megszüntetni. </a:t>
            </a:r>
          </a:p>
          <a:p>
            <a:pPr algn="just">
              <a:buFontTx/>
              <a:buChar char="-"/>
            </a:pPr>
            <a:r>
              <a:rPr lang="hu-HU" dirty="0" smtClean="0"/>
              <a:t>(pl. ha a felhasználó munkahelyet vagy munkakört vált): </a:t>
            </a:r>
          </a:p>
          <a:p>
            <a:pPr marL="514350" indent="-514350" algn="just">
              <a:buAutoNum type="arabicPeriod"/>
            </a:pPr>
            <a:r>
              <a:rPr lang="hu-HU" dirty="0" smtClean="0"/>
              <a:t>lépés - </a:t>
            </a:r>
            <a:r>
              <a:rPr lang="hu-HU" dirty="0" err="1" smtClean="0"/>
              <a:t>GYVR-ben</a:t>
            </a:r>
            <a:r>
              <a:rPr lang="hu-HU" dirty="0" smtClean="0"/>
              <a:t> összerendelés megszüntetése</a:t>
            </a:r>
          </a:p>
          <a:p>
            <a:pPr marL="514350" indent="-514350" algn="just">
              <a:buAutoNum type="arabicPeriod"/>
            </a:pPr>
            <a:r>
              <a:rPr lang="hu-HU" dirty="0" smtClean="0"/>
              <a:t>lépés - </a:t>
            </a:r>
            <a:r>
              <a:rPr lang="hu-HU" dirty="0" err="1" smtClean="0"/>
              <a:t>IDM-ben</a:t>
            </a:r>
            <a:r>
              <a:rPr lang="hu-HU" dirty="0" smtClean="0"/>
              <a:t> adott személy kikeresését követően jogosultság(ok) törlése. Ha minden jogosultsága törlésre kerül, akkor lehet inaktívvá tenni.</a:t>
            </a:r>
          </a:p>
          <a:p>
            <a:pPr algn="just">
              <a:buFontTx/>
              <a:buChar char="-"/>
            </a:pPr>
            <a:r>
              <a:rPr lang="hu-HU" dirty="0" smtClean="0"/>
              <a:t>FONTOS! </a:t>
            </a:r>
            <a:r>
              <a:rPr lang="hu-HU" b="1" dirty="0" smtClean="0"/>
              <a:t>Ha a felhasználónak a GYVR-en kívül más szociális szakrendszerhez is van hozzáférése, akkor az </a:t>
            </a:r>
            <a:r>
              <a:rPr lang="hu-HU" b="1" dirty="0" err="1" smtClean="0"/>
              <a:t>IDM-ben</a:t>
            </a:r>
            <a:r>
              <a:rPr lang="hu-HU" b="1" dirty="0" smtClean="0"/>
              <a:t> csak a GYVR jogosultságot lehet törölni, és továbbra is aktív marad a felhasználó.</a:t>
            </a:r>
          </a:p>
          <a:p>
            <a:pPr algn="just">
              <a:buFontTx/>
              <a:buChar char="-"/>
            </a:pPr>
            <a:r>
              <a:rPr lang="hu-HU" dirty="0" smtClean="0"/>
              <a:t>Ha egy személy inaktívként szerepel az </a:t>
            </a:r>
            <a:r>
              <a:rPr lang="hu-HU" dirty="0" err="1" smtClean="0"/>
              <a:t>IDM-ben</a:t>
            </a:r>
            <a:r>
              <a:rPr lang="hu-HU" dirty="0" smtClean="0"/>
              <a:t>, akkor egy újbóli regisztráció előtt aktívvá kell tenni. Újbóli regisztrációt ilyen esetben nem lehet végrehajtani. </a:t>
            </a:r>
          </a:p>
          <a:p>
            <a:endParaRPr lang="hu-HU" dirty="0" smtClean="0"/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251520" y="1268760"/>
            <a:ext cx="8435280" cy="518457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hu-HU" sz="1800" dirty="0" smtClean="0"/>
              <a:t>A regisztrációt követően a GYVR-be </a:t>
            </a:r>
            <a:r>
              <a:rPr lang="hu-HU" sz="1800" b="1" dirty="0" smtClean="0">
                <a:solidFill>
                  <a:srgbClr val="00B050"/>
                </a:solidFill>
              </a:rPr>
              <a:t>betekintési joggal </a:t>
            </a:r>
            <a:r>
              <a:rPr lang="hu-HU" sz="1800" dirty="0" smtClean="0"/>
              <a:t>léphet be a felhasználó, </a:t>
            </a:r>
            <a:r>
              <a:rPr lang="hu-HU" sz="1800" dirty="0" smtClean="0">
                <a:solidFill>
                  <a:srgbClr val="FF0000"/>
                </a:solidFill>
              </a:rPr>
              <a:t>adatrögzítési feladata egyelőre nem lesz</a:t>
            </a:r>
            <a:r>
              <a:rPr lang="hu-HU" sz="1800" dirty="0" smtClean="0"/>
              <a:t>. Az adatrögzítés kezdő dátumát az </a:t>
            </a:r>
            <a:r>
              <a:rPr lang="hu-HU" sz="1800" dirty="0" err="1" smtClean="0"/>
              <a:t>Ar</a:t>
            </a:r>
            <a:r>
              <a:rPr lang="hu-HU" sz="1800" dirty="0" smtClean="0"/>
              <a:t>. </a:t>
            </a:r>
            <a:r>
              <a:rPr lang="hu-HU" sz="1800" dirty="0"/>
              <a:t>h</a:t>
            </a:r>
            <a:r>
              <a:rPr lang="hu-HU" sz="1800" dirty="0" smtClean="0"/>
              <a:t>atározza  meg 2021. 07.01. </a:t>
            </a:r>
          </a:p>
          <a:p>
            <a:pPr marL="0" indent="0" algn="ctr">
              <a:buNone/>
            </a:pPr>
            <a:endParaRPr lang="hu-HU" sz="1800" dirty="0" smtClean="0"/>
          </a:p>
          <a:p>
            <a:pPr marL="0" indent="0" algn="just">
              <a:buNone/>
            </a:pPr>
            <a:r>
              <a:rPr lang="hu-HU" sz="1800" dirty="0" smtClean="0"/>
              <a:t>1. A </a:t>
            </a:r>
            <a:r>
              <a:rPr lang="hu-HU" sz="1800" dirty="0"/>
              <a:t>GYVR-be való </a:t>
            </a:r>
            <a:r>
              <a:rPr lang="hu-HU" sz="1800" b="1" u="sng" dirty="0" smtClean="0">
                <a:solidFill>
                  <a:srgbClr val="FF0000"/>
                </a:solidFill>
              </a:rPr>
              <a:t>adatrögzítés </a:t>
            </a:r>
            <a:r>
              <a:rPr lang="hu-HU" sz="1800" b="1" u="sng" dirty="0">
                <a:solidFill>
                  <a:srgbClr val="FF0000"/>
                </a:solidFill>
              </a:rPr>
              <a:t>megkezdését követően</a:t>
            </a:r>
            <a:r>
              <a:rPr lang="hu-HU" sz="1800" b="1" dirty="0">
                <a:solidFill>
                  <a:srgbClr val="FF0000"/>
                </a:solidFill>
              </a:rPr>
              <a:t> </a:t>
            </a:r>
            <a:r>
              <a:rPr lang="hu-HU" sz="1800" dirty="0" smtClean="0"/>
              <a:t>a KENYSZI-</a:t>
            </a:r>
            <a:r>
              <a:rPr lang="hu-HU" sz="1800" dirty="0" err="1" smtClean="0"/>
              <a:t>ben</a:t>
            </a:r>
            <a:r>
              <a:rPr lang="hu-HU" sz="1800" dirty="0" smtClean="0"/>
              <a:t> a fenntartónak az </a:t>
            </a:r>
            <a:r>
              <a:rPr lang="hu-HU" sz="1800" dirty="0"/>
              <a:t>igénylésekre és az igénybevételekre vonatkozóan </a:t>
            </a:r>
            <a:r>
              <a:rPr lang="hu-HU" sz="1800" b="1" dirty="0"/>
              <a:t>nem lesz </a:t>
            </a:r>
            <a:r>
              <a:rPr lang="hu-HU" sz="1800" b="1" dirty="0" smtClean="0"/>
              <a:t> jelentési feladata</a:t>
            </a:r>
          </a:p>
          <a:p>
            <a:pPr algn="just">
              <a:buFontTx/>
              <a:buChar char="-"/>
            </a:pPr>
            <a:r>
              <a:rPr lang="hu-HU" sz="1800" dirty="0" smtClean="0"/>
              <a:t>Családok átmeneti otthona</a:t>
            </a:r>
          </a:p>
          <a:p>
            <a:pPr algn="just">
              <a:buFontTx/>
              <a:buChar char="-"/>
            </a:pPr>
            <a:r>
              <a:rPr lang="hu-HU" sz="1800" dirty="0" smtClean="0"/>
              <a:t>Gyermekek átmeneti otthona</a:t>
            </a:r>
          </a:p>
          <a:p>
            <a:pPr algn="just">
              <a:buFontTx/>
              <a:buChar char="-"/>
            </a:pPr>
            <a:r>
              <a:rPr lang="hu-HU" sz="1800" dirty="0" smtClean="0"/>
              <a:t>Helyettes szülői ellátás esetében. </a:t>
            </a:r>
          </a:p>
          <a:p>
            <a:pPr marL="0" indent="0" algn="just">
              <a:buNone/>
            </a:pPr>
            <a:endParaRPr lang="hu-HU" sz="1800" dirty="0" smtClean="0"/>
          </a:p>
          <a:p>
            <a:pPr marL="0" indent="0" algn="just">
              <a:buNone/>
            </a:pPr>
            <a:r>
              <a:rPr lang="hu-HU" sz="1800" dirty="0" smtClean="0"/>
              <a:t>2. Család- és gyermekjóléti szolgálat valamint család- és gyermekjóléti központ esetében azokat az egyszeri szolgáltatásnyújtásokat kell rögzíteni a KENYSZI-</a:t>
            </a:r>
            <a:r>
              <a:rPr lang="hu-HU" sz="1800" dirty="0" err="1" smtClean="0"/>
              <a:t>ben</a:t>
            </a:r>
            <a:r>
              <a:rPr lang="hu-HU" sz="1800" dirty="0" smtClean="0"/>
              <a:t> (</a:t>
            </a:r>
            <a:r>
              <a:rPr lang="hu-HU" sz="1800" b="1" dirty="0" smtClean="0"/>
              <a:t>első interjú</a:t>
            </a:r>
            <a:r>
              <a:rPr lang="hu-HU" sz="1800" dirty="0" smtClean="0"/>
              <a:t>), amelyeket </a:t>
            </a:r>
            <a:r>
              <a:rPr lang="hu-HU" sz="1800" b="1" dirty="0" smtClean="0"/>
              <a:t>jogszabály alapján nem a GYVR-</a:t>
            </a:r>
            <a:r>
              <a:rPr lang="hu-HU" sz="1800" b="1" dirty="0" err="1" smtClean="0"/>
              <a:t>ben</a:t>
            </a:r>
            <a:r>
              <a:rPr lang="hu-HU" sz="1800" b="1" dirty="0" smtClean="0"/>
              <a:t> kell rögzíteni. </a:t>
            </a:r>
          </a:p>
          <a:p>
            <a:pPr marL="0" indent="0" algn="just">
              <a:buNone/>
            </a:pPr>
            <a:endParaRPr lang="hu-HU" sz="1800" dirty="0" smtClean="0"/>
          </a:p>
          <a:p>
            <a:pPr marL="0" indent="0" algn="just">
              <a:buNone/>
            </a:pPr>
            <a:r>
              <a:rPr lang="hu-HU" sz="1800" dirty="0" smtClean="0"/>
              <a:t>3. Család- és gyermekjóléti szolgálat esetében a </a:t>
            </a:r>
            <a:r>
              <a:rPr lang="hu-HU" sz="1800" b="1" dirty="0" smtClean="0"/>
              <a:t>családsegítés</a:t>
            </a:r>
            <a:r>
              <a:rPr lang="hu-HU" sz="1800" dirty="0" smtClean="0"/>
              <a:t> szolgáltatást igénybe vevőkre vonatkozó jelentést továbbra is a KENYSZI-</a:t>
            </a:r>
            <a:r>
              <a:rPr lang="hu-HU" sz="1800" dirty="0" err="1" smtClean="0"/>
              <a:t>ben</a:t>
            </a:r>
            <a:r>
              <a:rPr lang="hu-HU" sz="1800" dirty="0" smtClean="0"/>
              <a:t> kell rögzíteni.</a:t>
            </a:r>
          </a:p>
          <a:p>
            <a:pPr marL="0" indent="0" algn="just">
              <a:buNone/>
            </a:pPr>
            <a:endParaRPr lang="hu-HU" sz="1800" dirty="0"/>
          </a:p>
          <a:p>
            <a:pPr marL="0" indent="0" algn="just">
              <a:buNone/>
            </a:pPr>
            <a:endParaRPr lang="hu-HU" sz="1800" dirty="0" smtClean="0"/>
          </a:p>
          <a:p>
            <a:pPr marL="0" indent="0" algn="just">
              <a:buNone/>
            </a:pPr>
            <a:endParaRPr lang="hu-HU" sz="1800" dirty="0"/>
          </a:p>
          <a:p>
            <a:pPr marL="0" indent="0" algn="just">
              <a:buNone/>
            </a:pPr>
            <a:endParaRPr lang="hu-HU" sz="1800" dirty="0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/>
          <a:lstStyle/>
          <a:p>
            <a:pPr algn="ctr"/>
            <a:r>
              <a:rPr lang="hu-HU" dirty="0" smtClean="0"/>
              <a:t>KENYSZIT ÉRINTŐ VÁLTOZÁSOK I.</a:t>
            </a:r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89796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611560" y="1435102"/>
            <a:ext cx="8075240" cy="46910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hu-HU" sz="2400" dirty="0" smtClean="0"/>
              <a:t>A GYVR alapellátási modul éles indulását követően a GYVR elektronikus adatkapcsolat keretében napi rendszerességgel adja majd át a GYVR-be berögzített adatokat a KENYSZI felé. </a:t>
            </a:r>
          </a:p>
          <a:p>
            <a:pPr marL="0" indent="0" algn="just">
              <a:buNone/>
            </a:pPr>
            <a:endParaRPr lang="hu-HU" sz="2400" dirty="0" smtClean="0"/>
          </a:p>
          <a:p>
            <a:pPr marL="0" indent="0" algn="just">
              <a:buNone/>
            </a:pPr>
            <a:r>
              <a:rPr lang="hu-HU" sz="2400" dirty="0" smtClean="0"/>
              <a:t>A GYVR-KENYSZI adatátadás informatikai feltétele, hogy </a:t>
            </a:r>
            <a:r>
              <a:rPr lang="hu-HU" sz="2400" b="1" dirty="0" smtClean="0"/>
              <a:t>az adatátadásban érintett GYVR felhasználóknak a </a:t>
            </a:r>
            <a:r>
              <a:rPr lang="hu-HU" sz="2400" b="1" dirty="0" err="1" smtClean="0"/>
              <a:t>KENYSZI-ben</a:t>
            </a:r>
            <a:r>
              <a:rPr lang="hu-HU" sz="2400" b="1" dirty="0" smtClean="0"/>
              <a:t> is adatszolgáltatóknak kell lenniük. </a:t>
            </a:r>
          </a:p>
          <a:p>
            <a:pPr marL="0" indent="0" algn="just">
              <a:buNone/>
            </a:pPr>
            <a:r>
              <a:rPr lang="hu-HU" sz="2400" b="1" dirty="0" smtClean="0"/>
              <a:t>A KENYSZI E-képviselő feladata az, hogy az érintett GYVR szerepkörök esetében gondoskodjon a felhasználó KENYSZI adatszolgáltatói jogosultságának beállításáról a KENYSZI felületén.</a:t>
            </a:r>
          </a:p>
          <a:p>
            <a:pPr marL="0" indent="0" algn="just">
              <a:buNone/>
            </a:pPr>
            <a:endParaRPr lang="hu-HU" sz="1800" b="1" dirty="0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/>
          <a:lstStyle/>
          <a:p>
            <a:pPr algn="ctr"/>
            <a:r>
              <a:rPr lang="hu-HU" dirty="0" smtClean="0"/>
              <a:t>KENYSZIT ÉRINTŐ VÁLTOZÁSOK </a:t>
            </a:r>
            <a:r>
              <a:rPr lang="hu-HU" dirty="0" err="1" smtClean="0"/>
              <a:t>Ii</a:t>
            </a:r>
            <a:r>
              <a:rPr lang="hu-HU" dirty="0" smtClean="0"/>
              <a:t>.</a:t>
            </a:r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89543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rtalom helye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99817592"/>
              </p:ext>
            </p:extLst>
          </p:nvPr>
        </p:nvGraphicFramePr>
        <p:xfrm>
          <a:off x="611188" y="1124744"/>
          <a:ext cx="8075612" cy="556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8924">
                  <a:extLst>
                    <a:ext uri="{9D8B030D-6E8A-4147-A177-3AD203B41FA5}">
                      <a16:colId xmlns:a16="http://schemas.microsoft.com/office/drawing/2014/main" xmlns="" val="826968702"/>
                    </a:ext>
                  </a:extLst>
                </a:gridCol>
                <a:gridCol w="3106688">
                  <a:extLst>
                    <a:ext uri="{9D8B030D-6E8A-4147-A177-3AD203B41FA5}">
                      <a16:colId xmlns:a16="http://schemas.microsoft.com/office/drawing/2014/main" xmlns="" val="30148952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GYVR szerepkör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KENYSZI Adatszolgáltató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107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Szolgálat vezető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x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69166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Családsegítő (CSGYJSZ)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61318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Jelzőrendszeri felelős (CSGYJSZ)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194690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Szolgálat asszisztense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128553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Központ vezető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x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451531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b="1" dirty="0" smtClean="0"/>
                        <a:t>Esetmendzser (CSGYJK)</a:t>
                      </a:r>
                      <a:endParaRPr lang="hu-H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b="1" dirty="0" smtClean="0"/>
                        <a:t>x</a:t>
                      </a:r>
                      <a:endParaRPr lang="hu-H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141134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Jelzőrendszeri tanácsadó (CSGYJK)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54627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b="1" dirty="0" smtClean="0"/>
                        <a:t>Központ asszisztense</a:t>
                      </a:r>
                      <a:endParaRPr lang="hu-H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b="1" dirty="0" smtClean="0"/>
                        <a:t>x</a:t>
                      </a:r>
                      <a:endParaRPr lang="hu-H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41652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HSZH vezető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x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458736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Helyettes szülői tanácsadó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16276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CSÁO vezető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x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8087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CSÁO családgondozó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12313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GYÁO vezető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x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05164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GYÁO családgondozó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85723206"/>
                  </a:ext>
                </a:extLst>
              </a:tr>
            </a:tbl>
          </a:graphicData>
        </a:graphic>
      </p:graphicFrame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/>
          <a:lstStyle/>
          <a:p>
            <a:pPr algn="ctr"/>
            <a:r>
              <a:rPr lang="hu-HU" dirty="0" smtClean="0"/>
              <a:t>KENYSZI Adatszolgáltatói jogosultságok</a:t>
            </a:r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250328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7990" y="44624"/>
            <a:ext cx="8481728" cy="936104"/>
          </a:xfrm>
        </p:spPr>
        <p:txBody>
          <a:bodyPr/>
          <a:lstStyle/>
          <a:p>
            <a:r>
              <a:rPr lang="hu-HU" dirty="0" smtClean="0"/>
              <a:t>Hátra lévő feladatok – május - június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5043508"/>
          </a:xfrm>
        </p:spPr>
        <p:txBody>
          <a:bodyPr>
            <a:noAutofit/>
          </a:bodyPr>
          <a:lstStyle/>
          <a:p>
            <a:pPr>
              <a:buNone/>
            </a:pPr>
            <a:endParaRPr lang="hu-HU" sz="1800" dirty="0" smtClean="0"/>
          </a:p>
          <a:p>
            <a:pPr marL="514350" indent="-514350">
              <a:buNone/>
            </a:pPr>
            <a:r>
              <a:rPr lang="hu-HU" sz="1800" dirty="0" smtClean="0"/>
              <a:t>1.  </a:t>
            </a:r>
            <a:r>
              <a:rPr lang="hu-HU" sz="1800" b="1" dirty="0" smtClean="0"/>
              <a:t>A nem aktív ellátások igényléseit </a:t>
            </a:r>
            <a:r>
              <a:rPr lang="hu-HU" sz="1800" dirty="0" smtClean="0"/>
              <a:t>(megállapodás, határozat) </a:t>
            </a:r>
            <a:r>
              <a:rPr lang="hu-HU" sz="1800" b="1" dirty="0" smtClean="0"/>
              <a:t>le kell zárni!</a:t>
            </a:r>
          </a:p>
          <a:p>
            <a:pPr>
              <a:buNone/>
            </a:pPr>
            <a:r>
              <a:rPr lang="hu-HU" sz="1800" dirty="0" smtClean="0"/>
              <a:t>2. </a:t>
            </a:r>
            <a:r>
              <a:rPr lang="hu-HU" sz="1800" b="1" dirty="0" smtClean="0"/>
              <a:t>Meglévő igénylés adatok tisztítása:</a:t>
            </a:r>
          </a:p>
          <a:p>
            <a:r>
              <a:rPr lang="hu-HU" sz="1800" dirty="0" smtClean="0"/>
              <a:t>a riportok nagyon túlterheltek a </a:t>
            </a:r>
            <a:r>
              <a:rPr lang="hu-HU" sz="1800" dirty="0" err="1" smtClean="0"/>
              <a:t>KENYSZI-ben</a:t>
            </a:r>
            <a:r>
              <a:rPr lang="hu-HU" sz="1800" dirty="0" smtClean="0"/>
              <a:t>, ezért az </a:t>
            </a:r>
            <a:r>
              <a:rPr lang="hu-HU" sz="1800" b="1" dirty="0" smtClean="0"/>
              <a:t>Igénybevételi napló mentése után tudnak </a:t>
            </a:r>
            <a:r>
              <a:rPr lang="hu-HU" sz="1800" b="1" dirty="0" err="1" smtClean="0"/>
              <a:t>excel</a:t>
            </a:r>
            <a:r>
              <a:rPr lang="hu-HU" sz="1800" b="1" dirty="0" smtClean="0"/>
              <a:t> listát lekérdezni, ekkor látható, hogy kiknek van nyitott igénylése</a:t>
            </a:r>
            <a:r>
              <a:rPr lang="hu-HU" sz="1800" dirty="0" smtClean="0"/>
              <a:t>,</a:t>
            </a:r>
          </a:p>
          <a:p>
            <a:r>
              <a:rPr lang="hu-HU" sz="1800" dirty="0" smtClean="0"/>
              <a:t>az Igénylések adatai menüpontban egy ellátott igénybevételét tudják lekérdezni.</a:t>
            </a:r>
            <a:r>
              <a:rPr lang="hu-HU" sz="1800" b="1" dirty="0" smtClean="0"/>
              <a:t> </a:t>
            </a:r>
          </a:p>
          <a:p>
            <a:pPr>
              <a:buNone/>
            </a:pPr>
            <a:r>
              <a:rPr lang="hu-HU" sz="1800" b="1" dirty="0" smtClean="0"/>
              <a:t>Kérjük az intézményeket, hogy  az összes ellátott gyermek TAJ és személyi adatainak ellenőrzését, javítást, ez biztosítja az áttöltött adatok minél jobb minőség.</a:t>
            </a:r>
            <a:endParaRPr lang="hu-HU" sz="1800" dirty="0" smtClean="0"/>
          </a:p>
          <a:p>
            <a:r>
              <a:rPr lang="hu-HU" sz="1800" dirty="0" smtClean="0"/>
              <a:t>Fontos a </a:t>
            </a:r>
            <a:r>
              <a:rPr lang="hu-HU" sz="1800" b="1" dirty="0" smtClean="0"/>
              <a:t>hiányzó TAJ ellenőrzések elvégzése</a:t>
            </a:r>
            <a:r>
              <a:rPr lang="hu-HU" sz="1800" dirty="0" smtClean="0"/>
              <a:t>, ha nem sikerül, akkor a </a:t>
            </a:r>
            <a:r>
              <a:rPr lang="hu-HU" sz="1800" b="1" dirty="0" smtClean="0"/>
              <a:t>KENYSZI TAJ hibabejelentőn jelentsék </a:t>
            </a:r>
            <a:r>
              <a:rPr lang="hu-HU" sz="1800" dirty="0" smtClean="0"/>
              <a:t>majd be és néhány napon belül visszajelzést kapnak majd.</a:t>
            </a:r>
          </a:p>
          <a:p>
            <a:r>
              <a:rPr lang="hu-HU" sz="1800" dirty="0" smtClean="0"/>
              <a:t>Ha ezt nem végzik el a szolgáltatók, saját munkájukat is megnehezítik és az egész rendszert fogják hátráltatni!</a:t>
            </a:r>
            <a:r>
              <a:rPr lang="hu-HU" sz="1800" b="1" dirty="0" smtClean="0"/>
              <a:t> </a:t>
            </a:r>
          </a:p>
          <a:p>
            <a:endParaRPr lang="hu-HU" sz="1800" dirty="0" smtClean="0"/>
          </a:p>
          <a:p>
            <a:endParaRPr lang="hu-H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323528" y="1435102"/>
            <a:ext cx="8363272" cy="46910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2600" dirty="0" smtClean="0"/>
              <a:t>A </a:t>
            </a:r>
            <a:r>
              <a:rPr lang="hu-HU" sz="2600" b="1" dirty="0" smtClean="0">
                <a:solidFill>
                  <a:srgbClr val="FF0000"/>
                </a:solidFill>
              </a:rPr>
              <a:t>regisztrációval</a:t>
            </a:r>
            <a:r>
              <a:rPr lang="hu-HU" sz="2600" dirty="0" smtClean="0"/>
              <a:t> kapcsolatos kérdéseivel az alábbi ügyfélszolgálati elérhetőségekhez fordulhat:</a:t>
            </a:r>
          </a:p>
          <a:p>
            <a:pPr marL="457200" lvl="1" indent="0" algn="ctr">
              <a:buNone/>
            </a:pPr>
            <a:r>
              <a:rPr lang="hu-HU" u="sng" dirty="0" smtClean="0"/>
              <a:t> </a:t>
            </a:r>
            <a:r>
              <a:rPr lang="hu-HU" sz="3600" u="sng" dirty="0" smtClean="0">
                <a:hlinkClick r:id="rId3"/>
              </a:rPr>
              <a:t>idm@allamkincstar.gov.hu</a:t>
            </a:r>
            <a:endParaRPr lang="hu-HU" sz="3600" u="sng" dirty="0"/>
          </a:p>
          <a:p>
            <a:pPr marL="457200" lvl="1" indent="0" algn="ctr">
              <a:buNone/>
            </a:pPr>
            <a:r>
              <a:rPr lang="hu-HU" sz="3600" dirty="0" smtClean="0"/>
              <a:t>(+36 1</a:t>
            </a:r>
            <a:r>
              <a:rPr lang="hu-HU" sz="3600" dirty="0"/>
              <a:t>) 462 </a:t>
            </a:r>
            <a:r>
              <a:rPr lang="hu-HU" sz="3600" dirty="0" smtClean="0"/>
              <a:t>– 6680</a:t>
            </a:r>
          </a:p>
          <a:p>
            <a:pPr marL="457200" lvl="1" indent="0" algn="ctr">
              <a:buNone/>
            </a:pPr>
            <a:r>
              <a:rPr lang="hu-HU" sz="3600" dirty="0"/>
              <a:t>(+36 1) 462 – </a:t>
            </a:r>
            <a:r>
              <a:rPr lang="hu-HU" sz="3600" dirty="0" smtClean="0"/>
              <a:t>6620</a:t>
            </a:r>
          </a:p>
          <a:p>
            <a:pPr marL="457200" lvl="1" indent="0" algn="ctr">
              <a:buNone/>
            </a:pPr>
            <a:r>
              <a:rPr lang="hu-HU" sz="3600" dirty="0"/>
              <a:t>(+36 1) 462 – 6629</a:t>
            </a:r>
          </a:p>
          <a:p>
            <a:pPr marL="457200" lvl="1" indent="0" algn="ctr">
              <a:buNone/>
            </a:pPr>
            <a:endParaRPr lang="hu-HU" sz="3600" u="sng" dirty="0" smtClean="0"/>
          </a:p>
          <a:p>
            <a:pPr marL="457200" lvl="1" indent="0">
              <a:buNone/>
            </a:pPr>
            <a:endParaRPr lang="hu-HU" u="sng" dirty="0" smtClean="0"/>
          </a:p>
          <a:p>
            <a:pPr lvl="1"/>
            <a:endParaRPr lang="hu-HU" u="sng" dirty="0" smtClean="0"/>
          </a:p>
          <a:p>
            <a:pPr marL="457200" lvl="1" indent="0">
              <a:buNone/>
            </a:pPr>
            <a:endParaRPr lang="hu-HU" u="sng" dirty="0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2299142" y="44624"/>
            <a:ext cx="4412043" cy="864096"/>
          </a:xfrm>
        </p:spPr>
        <p:txBody>
          <a:bodyPr/>
          <a:lstStyle/>
          <a:p>
            <a:pPr algn="ctr"/>
            <a:r>
              <a:rPr lang="hu-HU" dirty="0"/>
              <a:t>Kapcsolat</a:t>
            </a:r>
          </a:p>
        </p:txBody>
      </p:sp>
    </p:spTree>
    <p:extLst>
      <p:ext uri="{BB962C8B-B14F-4D97-AF65-F5344CB8AC3E}">
        <p14:creationId xmlns="" xmlns:p14="http://schemas.microsoft.com/office/powerpoint/2010/main" val="398806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1475656" y="3024336"/>
            <a:ext cx="590465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 smtClean="0">
                <a:solidFill>
                  <a:schemeClr val="bg1"/>
                </a:solidFill>
              </a:rPr>
              <a:t>Köszönjük a figyelmet!</a:t>
            </a:r>
          </a:p>
          <a:p>
            <a:endParaRPr lang="hu-HU" sz="3600" b="1" dirty="0">
              <a:solidFill>
                <a:schemeClr val="bg1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3024336"/>
            <a:ext cx="1340768" cy="13407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0993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7990" y="44624"/>
            <a:ext cx="8053100" cy="936104"/>
          </a:xfrm>
        </p:spPr>
        <p:txBody>
          <a:bodyPr/>
          <a:lstStyle/>
          <a:p>
            <a:pPr algn="ctr"/>
            <a:r>
              <a:rPr lang="hu-HU" dirty="0" smtClean="0"/>
              <a:t>Bemutató célja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 smtClean="0"/>
              <a:t>A </a:t>
            </a:r>
            <a:r>
              <a:rPr lang="hu-HU" b="1" dirty="0" smtClean="0"/>
              <a:t>GYVR </a:t>
            </a:r>
            <a:r>
              <a:rPr lang="hu-HU" dirty="0"/>
              <a:t>alapellátási alrendszer </a:t>
            </a:r>
            <a:r>
              <a:rPr lang="hu-HU" b="1" dirty="0" smtClean="0"/>
              <a:t>használatához </a:t>
            </a:r>
            <a:r>
              <a:rPr lang="hu-HU" dirty="0" smtClean="0"/>
              <a:t>a jogosultságokat hogyan tudják a kollégák meg szerezni/megkapni.</a:t>
            </a:r>
          </a:p>
          <a:p>
            <a:r>
              <a:rPr lang="hu-HU" b="1" dirty="0" smtClean="0"/>
              <a:t>Betekintési </a:t>
            </a:r>
            <a:r>
              <a:rPr lang="hu-HU" dirty="0" smtClean="0"/>
              <a:t>jogosultság lesz 2021. május, júniusban.</a:t>
            </a:r>
          </a:p>
          <a:p>
            <a:r>
              <a:rPr lang="hu-HU" dirty="0" smtClean="0"/>
              <a:t>Az alapellátás </a:t>
            </a:r>
            <a:r>
              <a:rPr lang="hu-HU" b="1" dirty="0" smtClean="0"/>
              <a:t>éles indulása után </a:t>
            </a:r>
          </a:p>
          <a:p>
            <a:pPr>
              <a:buNone/>
            </a:pPr>
            <a:r>
              <a:rPr lang="hu-HU" b="1" dirty="0" smtClean="0"/>
              <a:t>  </a:t>
            </a:r>
            <a:r>
              <a:rPr lang="hu-HU" b="1" u="sng" dirty="0" smtClean="0"/>
              <a:t>2021. 07. 01-től rögzítési jogosultság</a:t>
            </a:r>
            <a:r>
              <a:rPr lang="hu-HU" dirty="0" smtClean="0"/>
              <a:t> is.</a:t>
            </a:r>
          </a:p>
          <a:p>
            <a:r>
              <a:rPr lang="hu-HU" dirty="0" smtClean="0"/>
              <a:t>A videó bemutatón kívül felhasználói kézikönyv is segíti munkájukat.</a:t>
            </a:r>
          </a:p>
          <a:p>
            <a:r>
              <a:rPr lang="hu-HU" dirty="0" smtClean="0"/>
              <a:t>Az IDM nyitó oldalán találják meg.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2365981" y="44624"/>
            <a:ext cx="4412043" cy="864096"/>
          </a:xfrm>
        </p:spPr>
        <p:txBody>
          <a:bodyPr/>
          <a:lstStyle/>
          <a:p>
            <a:pPr algn="ctr"/>
            <a:r>
              <a:rPr lang="hu-HU" dirty="0"/>
              <a:t>Projekt bemutatása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half" idx="2"/>
          </p:nvPr>
        </p:nvSpPr>
        <p:spPr>
          <a:xfrm>
            <a:off x="395536" y="1556792"/>
            <a:ext cx="8147248" cy="4691063"/>
          </a:xfrm>
        </p:spPr>
        <p:txBody>
          <a:bodyPr>
            <a:normAutofit fontScale="92500" lnSpcReduction="10000"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900" dirty="0"/>
              <a:t>Az </a:t>
            </a:r>
            <a:r>
              <a:rPr lang="hu-HU" sz="1900" b="1" dirty="0"/>
              <a:t>EFOP-1.9.4</a:t>
            </a:r>
            <a:r>
              <a:rPr lang="hu-HU" sz="1900" dirty="0"/>
              <a:t> kiemelt kormányzati projekt célja a szociális ágazat korszerűsítése, megfeleltetése a legújabb szakmai, technológiai, kutatási/tudományos és igazgatási feltételeknek a hatékony közfeladat-ellátás és a közszolgáltatások jobb hozzáférhetősége érdekében. Ennek keretén belül került sor a </a:t>
            </a:r>
            <a:r>
              <a:rPr lang="hu-HU" sz="1900" b="1" dirty="0"/>
              <a:t>Gyermekeink Védelmében </a:t>
            </a:r>
            <a:r>
              <a:rPr lang="hu-HU" sz="1900" b="1" dirty="0" smtClean="0"/>
              <a:t>elnevezésű informatikai Rendszer </a:t>
            </a:r>
            <a:r>
              <a:rPr lang="hu-HU" sz="1900" dirty="0" smtClean="0"/>
              <a:t>(továbbiakban: GYVR) </a:t>
            </a:r>
            <a:r>
              <a:rPr lang="hu-HU" sz="1900" dirty="0"/>
              <a:t>elektronikus adminisztrációjának kifejlesztésére. </a:t>
            </a:r>
            <a:endParaRPr lang="hu-HU" sz="1900" dirty="0" smtClean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900" dirty="0" smtClean="0"/>
              <a:t>A GYVR célja: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900" dirty="0"/>
              <a:t>A gyermekjóléti és gyermekvédelmi ágazati működés </a:t>
            </a:r>
            <a:r>
              <a:rPr lang="hu-HU" sz="1900" b="1" dirty="0"/>
              <a:t>átláthatóságának, hatékonyságának </a:t>
            </a:r>
            <a:r>
              <a:rPr lang="hu-HU" sz="1900" b="1" dirty="0" smtClean="0"/>
              <a:t>javítása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hu-HU" sz="19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900" dirty="0"/>
              <a:t>Gyermek </a:t>
            </a:r>
            <a:r>
              <a:rPr lang="hu-HU" sz="1900" b="1" dirty="0"/>
              <a:t>életút követése </a:t>
            </a:r>
            <a:r>
              <a:rPr lang="hu-HU" sz="1900" dirty="0"/>
              <a:t>a gyermekjóléti alapellátás és a gyermekvédelmi szakellátás </a:t>
            </a:r>
            <a:r>
              <a:rPr lang="hu-HU" sz="1900" dirty="0" smtClean="0"/>
              <a:t>területén.</a:t>
            </a:r>
            <a:endParaRPr lang="hu-HU" sz="190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hu-HU" sz="1800" dirty="0" smtClean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64790"/>
          <a:stretch/>
        </p:blipFill>
        <p:spPr>
          <a:xfrm rot="345098">
            <a:off x="755577" y="508290"/>
            <a:ext cx="704385" cy="724001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64790"/>
          <a:stretch/>
        </p:blipFill>
        <p:spPr>
          <a:xfrm rot="21136031">
            <a:off x="7668345" y="508291"/>
            <a:ext cx="704385" cy="7240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3025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7990" y="44624"/>
            <a:ext cx="8444490" cy="936104"/>
          </a:xfrm>
        </p:spPr>
        <p:txBody>
          <a:bodyPr/>
          <a:lstStyle/>
          <a:p>
            <a:pPr algn="ctr"/>
            <a:r>
              <a:rPr lang="hu-HU" dirty="0" smtClean="0"/>
              <a:t>A GYVR szabályozása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285750" indent="-285750" algn="just">
              <a:lnSpc>
                <a:spcPct val="120000"/>
              </a:lnSpc>
            </a:pPr>
            <a:r>
              <a:rPr lang="hu-HU" sz="2300" dirty="0" smtClean="0"/>
              <a:t>A </a:t>
            </a:r>
            <a:r>
              <a:rPr lang="hu-HU" sz="2300" dirty="0"/>
              <a:t>gyermekek védelméről és a gyámügyi igazgatásról szóló 1997. évi XXXI. törvény 135. § (3) és (3a) bekezdései</a:t>
            </a:r>
            <a:r>
              <a:rPr lang="hu-HU" sz="2300" dirty="0" smtClean="0"/>
              <a:t>.</a:t>
            </a:r>
          </a:p>
          <a:p>
            <a:pPr marL="285750" indent="-285750" algn="just">
              <a:lnSpc>
                <a:spcPct val="120000"/>
              </a:lnSpc>
            </a:pPr>
            <a:r>
              <a:rPr lang="hu-HU" sz="2000" b="1" dirty="0" smtClean="0"/>
              <a:t>Magyar Közlöny 2021. április 29. 73. szám módosuló jogszabályok</a:t>
            </a:r>
            <a:endParaRPr lang="hu-HU" sz="2300" dirty="0"/>
          </a:p>
          <a:p>
            <a:pPr marL="285750" indent="-285750">
              <a:lnSpc>
                <a:spcPct val="120000"/>
              </a:lnSpc>
            </a:pPr>
            <a:r>
              <a:rPr lang="hu-HU" sz="2300" dirty="0"/>
              <a:t>A  gyámhatóságok, a területi gyermekvédelmi szakszolgálatok, a gyermekjóléti szolgálatok és a személyes gondoskodást nyújtó szervek és személyek által kezelt személyes adatokról szóló 235/1997. (XII. 17.) Korm. Rendelet </a:t>
            </a:r>
            <a:r>
              <a:rPr lang="hu-HU" sz="2300" dirty="0" smtClean="0"/>
              <a:t>2/B., 2/C., 2/D. fejezetei </a:t>
            </a:r>
            <a:endParaRPr lang="hu-HU" sz="2300" i="1" dirty="0"/>
          </a:p>
          <a:p>
            <a:pPr>
              <a:lnSpc>
                <a:spcPct val="120000"/>
              </a:lnSpc>
            </a:pPr>
            <a:r>
              <a:rPr lang="hu-HU" sz="2400" dirty="0" smtClean="0"/>
              <a:t>A szociális, gyermekjóléti és gyermekvédelmi igénybevevői nyilvántartásról és az országos jelentési rendszerről szóló 415/2015. (XII. 23. ) Korm. R.</a:t>
            </a:r>
          </a:p>
          <a:p>
            <a:pPr>
              <a:lnSpc>
                <a:spcPct val="120000"/>
              </a:lnSpc>
            </a:pPr>
            <a:r>
              <a:rPr lang="hu-HU" sz="2400" dirty="0" smtClean="0"/>
              <a:t>A személyes gondoskodást nyújtó gyermekjóléti, gyermekvédelmi intézmények, valamint személyek szakmai feladatairól és működésükről feltételeiről szóló 15/1998. (IV.30.) NM rendelet</a:t>
            </a:r>
          </a:p>
          <a:p>
            <a:endParaRPr lang="hu-HU" sz="2400" b="1" dirty="0" smtClean="0"/>
          </a:p>
          <a:p>
            <a:endParaRPr lang="hu-HU" sz="2400" b="1" dirty="0"/>
          </a:p>
        </p:txBody>
      </p:sp>
    </p:spTree>
    <p:extLst>
      <p:ext uri="{BB962C8B-B14F-4D97-AF65-F5344CB8AC3E}">
        <p14:creationId xmlns="" xmlns:p14="http://schemas.microsoft.com/office/powerpoint/2010/main" val="257748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447989" y="1435102"/>
            <a:ext cx="8238811" cy="4691063"/>
          </a:xfrm>
        </p:spPr>
        <p:txBody>
          <a:bodyPr>
            <a:normAutofit/>
          </a:bodyPr>
          <a:lstStyle/>
          <a:p>
            <a:pPr algn="just"/>
            <a:endParaRPr lang="hu-HU" sz="2400" dirty="0" smtClean="0"/>
          </a:p>
          <a:p>
            <a:pPr algn="just"/>
            <a:r>
              <a:rPr lang="hu-HU" sz="2400" dirty="0" smtClean="0"/>
              <a:t>A </a:t>
            </a:r>
            <a:r>
              <a:rPr lang="hu-HU" sz="2400" dirty="0"/>
              <a:t>Gyermekeink védelmében elnevezésű informatikai rendszerbe (a továbbiakban: GYVR) történő </a:t>
            </a:r>
            <a:r>
              <a:rPr lang="hu-HU" sz="2400" b="1" dirty="0"/>
              <a:t>bejelentkezés kizárólag </a:t>
            </a:r>
            <a:r>
              <a:rPr lang="hu-HU" sz="2400" b="1" dirty="0" smtClean="0"/>
              <a:t>szociális ágazati IDM-en</a:t>
            </a:r>
            <a:r>
              <a:rPr lang="hu-HU" sz="2400" dirty="0" smtClean="0"/>
              <a:t> </a:t>
            </a:r>
            <a:r>
              <a:rPr lang="hu-HU" sz="2400" dirty="0"/>
              <a:t>(Identitás </a:t>
            </a:r>
            <a:r>
              <a:rPr lang="hu-HU" sz="2400" dirty="0" smtClean="0"/>
              <a:t>Menedzsment Rendszer) </a:t>
            </a:r>
            <a:r>
              <a:rPr lang="hu-HU" sz="2400" b="1" dirty="0"/>
              <a:t>keresztül, ügyfélkapus azonosítással történhet.</a:t>
            </a:r>
            <a:r>
              <a:rPr lang="hu-HU" sz="2400" dirty="0"/>
              <a:t> </a:t>
            </a:r>
            <a:endParaRPr lang="hu-HU" sz="2400" dirty="0" smtClean="0"/>
          </a:p>
          <a:p>
            <a:pPr algn="just"/>
            <a:endParaRPr lang="hu-HU" sz="2400" dirty="0" smtClean="0"/>
          </a:p>
          <a:p>
            <a:pPr algn="just"/>
            <a:r>
              <a:rPr lang="hu-HU" sz="2400" dirty="0" smtClean="0"/>
              <a:t>A </a:t>
            </a:r>
            <a:r>
              <a:rPr lang="hu-HU" sz="2400" dirty="0"/>
              <a:t>GYVR esetében is az IDM </a:t>
            </a:r>
            <a:r>
              <a:rPr lang="hu-HU" sz="2400" dirty="0" smtClean="0"/>
              <a:t>biztosítja </a:t>
            </a:r>
            <a:r>
              <a:rPr lang="hu-HU" sz="2400" dirty="0"/>
              <a:t>a </a:t>
            </a:r>
            <a:r>
              <a:rPr lang="hu-HU" sz="2400" b="1" dirty="0"/>
              <a:t>felhasználók regisztrációját és </a:t>
            </a:r>
            <a:r>
              <a:rPr lang="hu-HU" sz="2400" b="1" dirty="0" smtClean="0"/>
              <a:t>jogosultságkezelését.</a:t>
            </a:r>
            <a:endParaRPr lang="hu-HU" sz="2400" b="1" dirty="0"/>
          </a:p>
          <a:p>
            <a:pPr algn="just"/>
            <a:endParaRPr lang="hu-HU" dirty="0"/>
          </a:p>
          <a:p>
            <a:endParaRPr lang="hu-HU" dirty="0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156459" cy="864096"/>
          </a:xfrm>
        </p:spPr>
        <p:txBody>
          <a:bodyPr/>
          <a:lstStyle/>
          <a:p>
            <a:pPr algn="ctr"/>
            <a:r>
              <a:rPr lang="hu-HU" dirty="0" smtClean="0"/>
              <a:t>GYVR használata</a:t>
            </a: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64790"/>
          <a:stretch/>
        </p:blipFill>
        <p:spPr>
          <a:xfrm rot="345098">
            <a:off x="755577" y="508290"/>
            <a:ext cx="704385" cy="7240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6426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7990" y="44624"/>
            <a:ext cx="7724410" cy="936104"/>
          </a:xfrm>
        </p:spPr>
        <p:txBody>
          <a:bodyPr/>
          <a:lstStyle/>
          <a:p>
            <a:pPr algn="ctr"/>
            <a:r>
              <a:rPr lang="hu-HU" dirty="0" err="1" smtClean="0"/>
              <a:t>GYVR-ben</a:t>
            </a:r>
            <a:r>
              <a:rPr lang="hu-HU" dirty="0" smtClean="0"/>
              <a:t> alapellátási szerepkörök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hu-HU" dirty="0"/>
              <a:t> </a:t>
            </a:r>
          </a:p>
          <a:p>
            <a:pPr marL="0" indent="0">
              <a:buNone/>
            </a:pPr>
            <a:r>
              <a:rPr lang="hu-HU" dirty="0"/>
              <a:t>A </a:t>
            </a:r>
            <a:r>
              <a:rPr lang="hu-HU" dirty="0" err="1"/>
              <a:t>GYVR-ben</a:t>
            </a:r>
            <a:r>
              <a:rPr lang="hu-HU" dirty="0"/>
              <a:t> </a:t>
            </a:r>
            <a:r>
              <a:rPr lang="hu-HU" dirty="0" err="1"/>
              <a:t>a</a:t>
            </a:r>
            <a:r>
              <a:rPr lang="hu-HU" dirty="0"/>
              <a:t> következő </a:t>
            </a:r>
            <a:r>
              <a:rPr lang="hu-HU" b="1" dirty="0"/>
              <a:t>alapellátási szerepkörök</a:t>
            </a:r>
            <a:r>
              <a:rPr lang="hu-HU" dirty="0"/>
              <a:t> kerültek kialakításra</a:t>
            </a:r>
            <a:r>
              <a:rPr lang="hu-HU" dirty="0" smtClean="0"/>
              <a:t>:</a:t>
            </a:r>
          </a:p>
          <a:p>
            <a:pPr marL="0" indent="0">
              <a:buNone/>
            </a:pPr>
            <a:endParaRPr lang="hu-HU" dirty="0"/>
          </a:p>
          <a:p>
            <a:pPr lvl="0"/>
            <a:r>
              <a:rPr lang="hu-HU" b="1" dirty="0"/>
              <a:t>Szolgálat vezető</a:t>
            </a:r>
            <a:endParaRPr lang="hu-HU" dirty="0"/>
          </a:p>
          <a:p>
            <a:pPr lvl="1"/>
            <a:r>
              <a:rPr lang="hu-HU" b="1" dirty="0"/>
              <a:t>Családsegítő (CSGYJSZ)</a:t>
            </a:r>
            <a:endParaRPr lang="hu-HU" dirty="0"/>
          </a:p>
          <a:p>
            <a:pPr lvl="1"/>
            <a:r>
              <a:rPr lang="hu-HU" b="1" dirty="0"/>
              <a:t>Jelzőrendszeri felelős (CSGYJSZ</a:t>
            </a:r>
            <a:r>
              <a:rPr lang="hu-HU" b="1" dirty="0" smtClean="0"/>
              <a:t>)</a:t>
            </a:r>
            <a:endParaRPr lang="hu-HU" dirty="0"/>
          </a:p>
          <a:p>
            <a:pPr lvl="1"/>
            <a:r>
              <a:rPr lang="hu-HU" b="1" dirty="0"/>
              <a:t>Szolgálat asszisztense</a:t>
            </a:r>
            <a:endParaRPr lang="hu-HU" dirty="0"/>
          </a:p>
          <a:p>
            <a:pPr lvl="0"/>
            <a:r>
              <a:rPr lang="hu-HU" b="1" dirty="0"/>
              <a:t>Központ vezető</a:t>
            </a:r>
            <a:endParaRPr lang="hu-HU" dirty="0"/>
          </a:p>
          <a:p>
            <a:pPr lvl="1"/>
            <a:r>
              <a:rPr lang="hu-HU" b="1" dirty="0"/>
              <a:t>Esetmendzser (CSGYJK)</a:t>
            </a:r>
            <a:endParaRPr lang="hu-HU" dirty="0"/>
          </a:p>
          <a:p>
            <a:pPr lvl="1"/>
            <a:r>
              <a:rPr lang="hu-HU" b="1" dirty="0"/>
              <a:t>Jelzőrendszeri tanácsadó (CSGYJK)</a:t>
            </a:r>
            <a:endParaRPr lang="hu-HU" dirty="0"/>
          </a:p>
          <a:p>
            <a:pPr lvl="1"/>
            <a:r>
              <a:rPr lang="hu-HU" b="1" dirty="0"/>
              <a:t>Központ asszisztense</a:t>
            </a:r>
            <a:endParaRPr lang="hu-HU" dirty="0"/>
          </a:p>
          <a:p>
            <a:pPr lvl="0"/>
            <a:r>
              <a:rPr lang="hu-HU" b="1" dirty="0"/>
              <a:t>HSZH vezető</a:t>
            </a:r>
            <a:endParaRPr lang="hu-HU" dirty="0"/>
          </a:p>
          <a:p>
            <a:pPr lvl="1"/>
            <a:r>
              <a:rPr lang="hu-HU" b="1" dirty="0"/>
              <a:t>Helyettes szülői tanácsadó</a:t>
            </a:r>
            <a:endParaRPr lang="hu-HU" dirty="0"/>
          </a:p>
          <a:p>
            <a:pPr lvl="0"/>
            <a:r>
              <a:rPr lang="hu-HU" b="1" dirty="0"/>
              <a:t>CSÁO vezető</a:t>
            </a:r>
            <a:endParaRPr lang="hu-HU" dirty="0"/>
          </a:p>
          <a:p>
            <a:pPr lvl="1"/>
            <a:r>
              <a:rPr lang="hu-HU" b="1" dirty="0"/>
              <a:t>CSÁO családgondozó</a:t>
            </a:r>
            <a:endParaRPr lang="hu-HU" dirty="0"/>
          </a:p>
          <a:p>
            <a:pPr lvl="0"/>
            <a:r>
              <a:rPr lang="hu-HU" b="1" dirty="0"/>
              <a:t>GYÁO vezető</a:t>
            </a:r>
            <a:endParaRPr lang="hu-HU" dirty="0"/>
          </a:p>
          <a:p>
            <a:pPr lvl="1"/>
            <a:r>
              <a:rPr lang="hu-HU" b="1" dirty="0"/>
              <a:t>GYÁO </a:t>
            </a:r>
            <a:r>
              <a:rPr lang="hu-HU" b="1" dirty="0" smtClean="0"/>
              <a:t>családgondozó</a:t>
            </a:r>
          </a:p>
          <a:p>
            <a:pPr marL="457200" lvl="1" indent="0">
              <a:buNone/>
            </a:pP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417495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7990" y="44624"/>
            <a:ext cx="8012442" cy="936104"/>
          </a:xfrm>
        </p:spPr>
        <p:txBody>
          <a:bodyPr/>
          <a:lstStyle/>
          <a:p>
            <a:pPr algn="ctr"/>
            <a:r>
              <a:rPr lang="hu-HU" dirty="0" smtClean="0"/>
              <a:t>SORREND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hu-HU" b="1" dirty="0" smtClean="0"/>
          </a:p>
          <a:p>
            <a:pPr algn="just">
              <a:buNone/>
            </a:pPr>
            <a:r>
              <a:rPr lang="hu-HU" b="1" dirty="0" smtClean="0"/>
              <a:t>Az </a:t>
            </a:r>
            <a:r>
              <a:rPr lang="hu-HU" b="1" dirty="0" err="1"/>
              <a:t>IDM-ben</a:t>
            </a:r>
            <a:r>
              <a:rPr lang="hu-HU" b="1" dirty="0"/>
              <a:t> történő regisztrációnak és/vagy hozzáférés igénylésének szerepkörökként meghatározott idősorrendben kell történnie</a:t>
            </a:r>
            <a:r>
              <a:rPr lang="hu-HU" dirty="0"/>
              <a:t> a szerepkörök hierarchikus kapcsolódásának biztosítása érdekében. </a:t>
            </a:r>
            <a:endParaRPr lang="hu-HU" dirty="0" smtClean="0"/>
          </a:p>
          <a:p>
            <a:pPr algn="just">
              <a:buNone/>
            </a:pPr>
            <a:r>
              <a:rPr lang="hu-HU" dirty="0" smtClean="0"/>
              <a:t>- Azért kerültek a munkatársak a regisztrációban később, mert a szerepköröket jóvá kell hagyni, így a vezetőjét a fenntartó e-képviselő hagyta jóvá, a </a:t>
            </a:r>
            <a:r>
              <a:rPr lang="hu-HU" dirty="0" smtClean="0"/>
              <a:t>munkatársakét az </a:t>
            </a:r>
            <a:r>
              <a:rPr lang="hu-HU" dirty="0" smtClean="0"/>
              <a:t>adott szolgáltató szakmai vezetője.</a:t>
            </a:r>
          </a:p>
          <a:p>
            <a:pPr marL="0" indent="0">
              <a:buNone/>
            </a:pP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97227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7990" y="44624"/>
            <a:ext cx="8053100" cy="936104"/>
          </a:xfrm>
        </p:spPr>
        <p:txBody>
          <a:bodyPr/>
          <a:lstStyle/>
          <a:p>
            <a:pPr algn="ctr"/>
            <a:r>
              <a:rPr lang="hu-HU" dirty="0" smtClean="0"/>
              <a:t>INTÉZMÉNYEK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hu-HU" dirty="0" smtClean="0"/>
              <a:t>A család- és gyermekjóléti központok esetében </a:t>
            </a:r>
            <a:r>
              <a:rPr lang="hu-HU" b="1" dirty="0" smtClean="0"/>
              <a:t>járásonként egy központnak</a:t>
            </a:r>
            <a:r>
              <a:rPr lang="hu-HU" dirty="0" smtClean="0"/>
              <a:t> kell szerepelnie a </a:t>
            </a:r>
            <a:r>
              <a:rPr lang="hu-HU" dirty="0" err="1" smtClean="0"/>
              <a:t>GYVR-ben</a:t>
            </a:r>
            <a:r>
              <a:rPr lang="hu-HU" dirty="0" smtClean="0"/>
              <a:t>.</a:t>
            </a:r>
          </a:p>
          <a:p>
            <a:pPr algn="just">
              <a:buNone/>
            </a:pPr>
            <a:endParaRPr lang="hu-HU" dirty="0" smtClean="0"/>
          </a:p>
          <a:p>
            <a:pPr algn="just"/>
            <a:r>
              <a:rPr lang="hu-HU" dirty="0" smtClean="0"/>
              <a:t>A család- és gyermekjóléti szolgálatoknál:</a:t>
            </a:r>
          </a:p>
          <a:p>
            <a:pPr algn="just"/>
            <a:r>
              <a:rPr lang="hu-HU" dirty="0" smtClean="0"/>
              <a:t>Ahol egy fenntartónak van </a:t>
            </a:r>
            <a:r>
              <a:rPr lang="hu-HU" b="1" dirty="0" smtClean="0"/>
              <a:t>több szolgálata és az ténylegesen több szolgálat</a:t>
            </a:r>
            <a:r>
              <a:rPr lang="hu-HU" dirty="0" smtClean="0"/>
              <a:t>, ott mindegyikhez kell vezetőt rendelni. </a:t>
            </a:r>
          </a:p>
          <a:p>
            <a:pPr algn="just"/>
            <a:endParaRPr lang="hu-HU" dirty="0" smtClean="0"/>
          </a:p>
          <a:p>
            <a:pPr algn="just"/>
            <a:r>
              <a:rPr lang="hu-HU" dirty="0" smtClean="0"/>
              <a:t>Ahol </a:t>
            </a:r>
            <a:r>
              <a:rPr lang="hu-HU" b="1" dirty="0" smtClean="0"/>
              <a:t>egy szolgálatnak van több telephelye, de egy szakmai vezetője</a:t>
            </a:r>
            <a:r>
              <a:rPr lang="hu-HU" dirty="0" smtClean="0"/>
              <a:t> mert egy szolgálat, ott </a:t>
            </a:r>
            <a:r>
              <a:rPr lang="hu-HU" b="1" dirty="0" smtClean="0"/>
              <a:t>egy család- és gyermekjóléti szolgáltatót válasszon ki </a:t>
            </a:r>
            <a:r>
              <a:rPr lang="hu-HU" dirty="0" smtClean="0"/>
              <a:t>az e-képviselő a </a:t>
            </a:r>
            <a:r>
              <a:rPr lang="hu-HU" dirty="0" err="1" smtClean="0"/>
              <a:t>GYVR-ben</a:t>
            </a:r>
            <a:r>
              <a:rPr lang="hu-HU" dirty="0" smtClean="0"/>
              <a:t>!</a:t>
            </a:r>
          </a:p>
          <a:p>
            <a:pPr algn="just"/>
            <a:r>
              <a:rPr lang="hu-HU" dirty="0" smtClean="0"/>
              <a:t>A gyermekek átmeneti gondozásnál minden szolgáltatást nyújtónak kell önálló szakmai vezetőjének lenni.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Szakmai szerepkörök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 algn="just"/>
            <a:r>
              <a:rPr lang="hu-HU" sz="3100" dirty="0" smtClean="0"/>
              <a:t>A </a:t>
            </a:r>
            <a:r>
              <a:rPr lang="hu-HU" sz="3100" dirty="0"/>
              <a:t>család- és gyermekjóléti szolgálat </a:t>
            </a:r>
            <a:r>
              <a:rPr lang="hu-HU" sz="3100" b="1" dirty="0"/>
              <a:t>asszisztense, családsegítője</a:t>
            </a:r>
            <a:endParaRPr lang="hu-HU" sz="3100" dirty="0"/>
          </a:p>
          <a:p>
            <a:pPr lvl="0" algn="just"/>
            <a:r>
              <a:rPr lang="hu-HU" sz="3100" dirty="0"/>
              <a:t>a család- és gyermekjóléti központ </a:t>
            </a:r>
            <a:r>
              <a:rPr lang="hu-HU" sz="3100" b="1" dirty="0"/>
              <a:t>asszisztense, </a:t>
            </a:r>
            <a:r>
              <a:rPr lang="hu-HU" sz="3100" b="1" dirty="0" smtClean="0"/>
              <a:t>esetmenedzsere </a:t>
            </a:r>
            <a:r>
              <a:rPr lang="hu-HU" sz="3100" b="1" dirty="0" smtClean="0">
                <a:solidFill>
                  <a:srgbClr val="FF0000"/>
                </a:solidFill>
              </a:rPr>
              <a:t>is regisztrál az IDM-</a:t>
            </a:r>
            <a:r>
              <a:rPr lang="hu-HU" sz="3100" b="1" dirty="0" err="1" smtClean="0">
                <a:solidFill>
                  <a:srgbClr val="FF0000"/>
                </a:solidFill>
              </a:rPr>
              <a:t>ben</a:t>
            </a:r>
            <a:endParaRPr lang="hu-HU" sz="3100" b="1" dirty="0" smtClean="0">
              <a:solidFill>
                <a:srgbClr val="FF0000"/>
              </a:solidFill>
            </a:endParaRPr>
          </a:p>
          <a:p>
            <a:pPr lvl="0" algn="just"/>
            <a:r>
              <a:rPr lang="hu-HU" sz="3100" dirty="0" smtClean="0"/>
              <a:t> </a:t>
            </a:r>
            <a:r>
              <a:rPr lang="hu-HU" sz="3100" dirty="0"/>
              <a:t>ezzel egyidejűleg kérjük </a:t>
            </a:r>
            <a:r>
              <a:rPr lang="hu-HU" sz="3100" dirty="0" smtClean="0"/>
              <a:t>a központ ezen </a:t>
            </a:r>
            <a:r>
              <a:rPr lang="hu-HU" sz="3100" dirty="0"/>
              <a:t>munkatársak </a:t>
            </a:r>
            <a:r>
              <a:rPr lang="hu-HU" sz="3100" b="1" dirty="0"/>
              <a:t>KENYSZI adatszolgáltatói jogosultságának </a:t>
            </a:r>
            <a:r>
              <a:rPr lang="hu-HU" sz="3100" b="1" dirty="0" err="1" smtClean="0"/>
              <a:t>KENYSZI-ben</a:t>
            </a:r>
            <a:r>
              <a:rPr lang="hu-HU" sz="3100" b="1" dirty="0" smtClean="0"/>
              <a:t> való berögzítését is,</a:t>
            </a:r>
            <a:r>
              <a:rPr lang="hu-HU" sz="3100" b="1" dirty="0" smtClean="0">
                <a:solidFill>
                  <a:srgbClr val="FF0000"/>
                </a:solidFill>
              </a:rPr>
              <a:t> a KENYSZI e-képviselő által</a:t>
            </a:r>
            <a:endParaRPr lang="hu-HU" sz="3100" dirty="0">
              <a:solidFill>
                <a:srgbClr val="FF0000"/>
              </a:solidFill>
            </a:endParaRPr>
          </a:p>
          <a:p>
            <a:pPr lvl="0" algn="just"/>
            <a:r>
              <a:rPr lang="hu-HU" sz="3100" dirty="0" smtClean="0"/>
              <a:t>A gyermekek </a:t>
            </a:r>
            <a:r>
              <a:rPr lang="hu-HU" sz="3100" dirty="0"/>
              <a:t>átmeneti otthona és családok átmeneti otthona </a:t>
            </a:r>
            <a:r>
              <a:rPr lang="hu-HU" sz="3100" b="1" dirty="0" smtClean="0"/>
              <a:t>családgondozója</a:t>
            </a:r>
            <a:r>
              <a:rPr lang="hu-HU" sz="3100" dirty="0" smtClean="0"/>
              <a:t> a </a:t>
            </a:r>
            <a:r>
              <a:rPr lang="hu-HU" sz="3100" dirty="0"/>
              <a:t>helyettes szülői hálózat </a:t>
            </a:r>
            <a:r>
              <a:rPr lang="hu-HU" sz="3100" b="1" dirty="0"/>
              <a:t>helyettes szülői </a:t>
            </a:r>
            <a:r>
              <a:rPr lang="hu-HU" sz="3100" b="1" dirty="0" smtClean="0"/>
              <a:t>tanácsadója </a:t>
            </a:r>
            <a:r>
              <a:rPr lang="hu-HU" sz="3100" b="1" dirty="0" smtClean="0">
                <a:solidFill>
                  <a:srgbClr val="FF0000"/>
                </a:solidFill>
              </a:rPr>
              <a:t>is regisztrál az IDM-</a:t>
            </a:r>
            <a:r>
              <a:rPr lang="hu-HU" sz="3100" b="1" dirty="0" err="1" smtClean="0">
                <a:solidFill>
                  <a:srgbClr val="FF0000"/>
                </a:solidFill>
              </a:rPr>
              <a:t>ben</a:t>
            </a:r>
            <a:endParaRPr lang="hu-HU" sz="3100" b="1" dirty="0">
              <a:solidFill>
                <a:srgbClr val="FF0000"/>
              </a:solidFill>
            </a:endParaRPr>
          </a:p>
          <a:p>
            <a:pPr algn="just"/>
            <a:r>
              <a:rPr lang="hu-HU" sz="3100" b="1" dirty="0" smtClean="0"/>
              <a:t>Minden esetben az </a:t>
            </a:r>
            <a:r>
              <a:rPr lang="hu-HU" sz="3100" b="1" dirty="0"/>
              <a:t>adott </a:t>
            </a:r>
            <a:r>
              <a:rPr lang="hu-HU" sz="3100" b="1" dirty="0">
                <a:solidFill>
                  <a:srgbClr val="FF0000"/>
                </a:solidFill>
              </a:rPr>
              <a:t>szakmai </a:t>
            </a:r>
            <a:r>
              <a:rPr lang="hu-HU" sz="3100" b="1" dirty="0" smtClean="0">
                <a:solidFill>
                  <a:srgbClr val="FF0000"/>
                </a:solidFill>
              </a:rPr>
              <a:t>vezető szerepkörben lévő vezető </a:t>
            </a:r>
            <a:r>
              <a:rPr lang="hu-HU" sz="3100" b="1" u="sng" dirty="0" smtClean="0"/>
              <a:t>hagyják</a:t>
            </a:r>
            <a:r>
              <a:rPr lang="hu-HU" sz="3100" u="sng" dirty="0" smtClean="0"/>
              <a:t> jóvá </a:t>
            </a:r>
            <a:r>
              <a:rPr lang="hu-HU" sz="3100" dirty="0" smtClean="0"/>
              <a:t>az </a:t>
            </a:r>
            <a:r>
              <a:rPr lang="hu-HU" sz="3100" dirty="0" err="1" smtClean="0"/>
              <a:t>IDM-ben</a:t>
            </a:r>
            <a:r>
              <a:rPr lang="hu-HU" sz="3100" dirty="0" smtClean="0"/>
              <a:t> a szakmai szerepkörök regisztrációját, ezt követően a munkatársat </a:t>
            </a:r>
            <a:r>
              <a:rPr lang="hu-HU" sz="3100" u="sng" dirty="0" smtClean="0"/>
              <a:t>összerendelik</a:t>
            </a:r>
            <a:r>
              <a:rPr lang="hu-HU" sz="3100" dirty="0" smtClean="0"/>
              <a:t> a szolgáltatási hellyel a </a:t>
            </a:r>
            <a:r>
              <a:rPr lang="hu-HU" sz="3100" dirty="0" err="1" smtClean="0"/>
              <a:t>GYVR-ben</a:t>
            </a:r>
            <a:r>
              <a:rPr lang="hu-HU" sz="3100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46570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GYEN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33297</TotalTime>
  <Words>1078</Words>
  <Application>Microsoft Office PowerPoint</Application>
  <PresentationFormat>Diavetítés a képernyőre (4:3 oldalarány)</PresentationFormat>
  <Paragraphs>152</Paragraphs>
  <Slides>17</Slides>
  <Notes>9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18" baseType="lpstr">
      <vt:lpstr>Office-téma</vt:lpstr>
      <vt:lpstr>Gyermekeink Védelmében elnevezésű informatikai Rendszer</vt:lpstr>
      <vt:lpstr>Bemutató célja</vt:lpstr>
      <vt:lpstr>Projekt bemutatása</vt:lpstr>
      <vt:lpstr>A GYVR szabályozása </vt:lpstr>
      <vt:lpstr>GYVR használata</vt:lpstr>
      <vt:lpstr>GYVR-ben alapellátási szerepkörök</vt:lpstr>
      <vt:lpstr>SORREND</vt:lpstr>
      <vt:lpstr>INTÉZMÉNYEK</vt:lpstr>
      <vt:lpstr>Szakmai szerepkörök</vt:lpstr>
      <vt:lpstr>IDM jogosultság – adatmódosítás,</vt:lpstr>
      <vt:lpstr>Jogosultság megszüntetése</vt:lpstr>
      <vt:lpstr>KENYSZIT ÉRINTŐ VÁLTOZÁSOK I.</vt:lpstr>
      <vt:lpstr>KENYSZIT ÉRINTŐ VÁLTOZÁSOK Ii.</vt:lpstr>
      <vt:lpstr>KENYSZI Adatszolgáltatói jogosultságok</vt:lpstr>
      <vt:lpstr>Hátra lévő feladatok – május - június</vt:lpstr>
      <vt:lpstr>Kapcsolat</vt:lpstr>
      <vt:lpstr>17. dia</vt:lpstr>
    </vt:vector>
  </TitlesOfParts>
  <Company>novak.adam@gmail.com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Asdfsdafa dsfasd asdf</dc:title>
  <dc:creator>Ádám Novák</dc:creator>
  <cp:lastModifiedBy>Felhasználó</cp:lastModifiedBy>
  <cp:revision>242</cp:revision>
  <cp:lastPrinted>2021-02-09T09:00:33Z</cp:lastPrinted>
  <dcterms:created xsi:type="dcterms:W3CDTF">2014-03-03T11:13:53Z</dcterms:created>
  <dcterms:modified xsi:type="dcterms:W3CDTF">2021-05-03T14:50:07Z</dcterms:modified>
</cp:coreProperties>
</file>