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44" r:id="rId3"/>
    <p:sldId id="342" r:id="rId4"/>
    <p:sldId id="343" r:id="rId5"/>
    <p:sldId id="345" r:id="rId6"/>
    <p:sldId id="349" r:id="rId7"/>
    <p:sldId id="350" r:id="rId8"/>
    <p:sldId id="351" r:id="rId9"/>
    <p:sldId id="352" r:id="rId10"/>
    <p:sldId id="355" r:id="rId11"/>
    <p:sldId id="356" r:id="rId12"/>
    <p:sldId id="359" r:id="rId13"/>
    <p:sldId id="358" r:id="rId14"/>
    <p:sldId id="353" r:id="rId15"/>
    <p:sldId id="354" r:id="rId16"/>
    <p:sldId id="329" r:id="rId17"/>
    <p:sldId id="279" r:id="rId18"/>
  </p:sldIdLst>
  <p:sldSz cx="9144000" cy="6858000" type="screen4x3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rváth István" initials="HI" lastIdx="2" clrIdx="0">
    <p:extLst/>
  </p:cmAuthor>
  <p:cmAuthor id="2" name="dr. Kása Karolina" initials="dKK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 snapToObjects="1"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6" d="100"/>
          <a:sy n="86" d="100"/>
        </p:scale>
        <p:origin x="3786" y="78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4109D-A7E2-479E-BF7A-6749C5F930E5}" type="datetimeFigureOut">
              <a:rPr lang="hu-HU" smtClean="0"/>
              <a:pPr/>
              <a:t>2021. 05. 31.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1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F6AE3-7A96-4EC2-A1E1-27F0E5B8460A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5273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6738" y="1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230F8-2015-46AC-9C15-B08EDE877F5D}" type="datetimeFigureOut">
              <a:rPr lang="hu-HU" smtClean="0"/>
              <a:pPr/>
              <a:t>2021. 05. 31.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0879" y="4721941"/>
            <a:ext cx="5447030" cy="44734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1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6738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5C11E-540C-488B-B718-84796C0B45F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6585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7288" cy="372745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23891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A5C11E-540C-488B-B718-84796C0B45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4312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A5C11E-540C-488B-B718-84796C0B45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8123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A5C11E-540C-488B-B718-84796C0B45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8978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A5C11E-540C-488B-B718-84796C0B45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11494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A5C11E-540C-488B-B718-84796C0B45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89358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A5C11E-540C-488B-B718-84796C0B45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17446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31687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7288" cy="372745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05016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2322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2696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21105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8028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A5C11E-540C-488B-B718-84796C0B45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589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A5C11E-540C-488B-B718-84796C0B45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1580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A5C11E-540C-488B-B718-84796C0B45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5088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A5C11E-540C-488B-B718-84796C0B45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3983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2021. 05. 31.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z="2400" smtClean="0"/>
              <a:t>Mintacím szerkesztése</a:t>
            </a:r>
            <a:endParaRPr lang="hu-HU" sz="2400"/>
          </a:p>
        </p:txBody>
      </p:sp>
    </p:spTree>
    <p:extLst>
      <p:ext uri="{BB962C8B-B14F-4D97-AF65-F5344CB8AC3E}">
        <p14:creationId xmlns:p14="http://schemas.microsoft.com/office/powerpoint/2010/main" val="3805236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90" y="44624"/>
            <a:ext cx="4700075" cy="936104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2021. 05. 31.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961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2021. 05. 31.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z="2400" smtClean="0"/>
              <a:t>Mintacím szerkesztése</a:t>
            </a:r>
            <a:endParaRPr lang="hu-HU" sz="2400"/>
          </a:p>
        </p:txBody>
      </p:sp>
    </p:spTree>
    <p:extLst>
      <p:ext uri="{BB962C8B-B14F-4D97-AF65-F5344CB8AC3E}">
        <p14:creationId xmlns:p14="http://schemas.microsoft.com/office/powerpoint/2010/main" val="3469027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2021. 05. 31.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456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2021. 05. 31.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5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447990" y="1628802"/>
            <a:ext cx="5111750" cy="46910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7" name="Kép helye 2"/>
          <p:cNvSpPr>
            <a:spLocks noGrp="1"/>
          </p:cNvSpPr>
          <p:nvPr>
            <p:ph type="pic" idx="13"/>
          </p:nvPr>
        </p:nvSpPr>
        <p:spPr>
          <a:xfrm>
            <a:off x="5724128" y="1633102"/>
            <a:ext cx="3240360" cy="46910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86175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1435102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2021. 05. 31.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8776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2021. 05. 31.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34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8"/>
          <p:cNvSpPr>
            <a:spLocks noGrp="1"/>
          </p:cNvSpPr>
          <p:nvPr>
            <p:ph type="title" hasCustomPrompt="1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hu-HU" dirty="0" smtClean="0"/>
              <a:t>Prezentáció Címe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95800" y="3886200"/>
            <a:ext cx="4343400" cy="914400"/>
          </a:xfrm>
        </p:spPr>
        <p:txBody>
          <a:bodyPr wrap="square" anchor="t"/>
          <a:lstStyle>
            <a:lvl1pPr marL="514350" indent="-514350" algn="l">
              <a:spcAft>
                <a:spcPts val="600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hu-HU" dirty="0" smtClean="0"/>
              <a:t>Click to edit Alcím</a:t>
            </a:r>
          </a:p>
          <a:p>
            <a:pPr lvl="0"/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05FFA-4383-4574-9830-A5FF25BE8406}" type="datetimeFigureOut">
              <a:rPr lang="hu-HU" smtClean="0"/>
              <a:pPr/>
              <a:t>2021. 05. 31.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508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6" r:id="rId7"/>
    <p:sldLayoutId id="2147483667" r:id="rId8"/>
    <p:sldLayoutId id="2147483670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kern="1200" cap="all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idm@allamkincstar.gov.hu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kenyszi@allamkincstar.gov.hu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59532" y="332656"/>
            <a:ext cx="8424936" cy="1440160"/>
          </a:xfrm>
        </p:spPr>
        <p:txBody>
          <a:bodyPr/>
          <a:lstStyle/>
          <a:p>
            <a:pPr algn="ctr"/>
            <a:r>
              <a:rPr lang="hu-HU" dirty="0"/>
              <a:t>Gyermekeink Védelmében </a:t>
            </a:r>
            <a:r>
              <a:rPr lang="hu-HU" dirty="0" smtClean="0"/>
              <a:t>elnevezésű informatikai </a:t>
            </a:r>
            <a:r>
              <a:rPr lang="hu-HU" dirty="0"/>
              <a:t>Rendszer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1475656" y="3024336"/>
            <a:ext cx="59046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smtClean="0">
                <a:solidFill>
                  <a:schemeClr val="bg1"/>
                </a:solidFill>
              </a:rPr>
              <a:t>GYVR ALAPELLÁTÁS -  KENYSZI  KÉRDÉSEK</a:t>
            </a:r>
          </a:p>
          <a:p>
            <a:endParaRPr lang="hu-HU" sz="3600" b="1" dirty="0">
              <a:solidFill>
                <a:schemeClr val="bg1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3024336"/>
            <a:ext cx="1340768" cy="1340768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359532" y="5517232"/>
            <a:ext cx="42484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1400" b="1" dirty="0" smtClean="0">
                <a:solidFill>
                  <a:schemeClr val="bg1"/>
                </a:solidFill>
              </a:rPr>
              <a:t>EFOP-1.9.4-VEKOP-16-2016-00001 </a:t>
            </a:r>
            <a:r>
              <a:rPr lang="hu-HU" sz="1400" b="1" dirty="0">
                <a:solidFill>
                  <a:schemeClr val="bg1"/>
                </a:solidFill>
              </a:rPr>
              <a:t>PROJEKT OSZIR RENDSZERFEJLESZTÉSEK, RENDSZERTÁMOGATÁS </a:t>
            </a:r>
            <a:r>
              <a:rPr lang="hu-HU" sz="1400" b="1" dirty="0" smtClean="0">
                <a:solidFill>
                  <a:schemeClr val="bg1"/>
                </a:solidFill>
              </a:rPr>
              <a:t>PILLÉR</a:t>
            </a:r>
            <a:endParaRPr lang="hu-HU" sz="1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77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435102"/>
            <a:ext cx="8075240" cy="46910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u-HU" sz="2000" b="1" dirty="0" smtClean="0"/>
              <a:t>2021. június 24.-től a </a:t>
            </a:r>
            <a:r>
              <a:rPr lang="hu-HU" sz="2000" b="1" dirty="0" smtClean="0">
                <a:solidFill>
                  <a:schemeClr val="accent3">
                    <a:lumMod val="50000"/>
                  </a:schemeClr>
                </a:solidFill>
              </a:rPr>
              <a:t>családok átmeneti otthona, gyermekek átmeneti otthona, helyettes szülői ellátás </a:t>
            </a:r>
            <a:r>
              <a:rPr lang="hu-HU" sz="2000" b="1" dirty="0" smtClean="0"/>
              <a:t>szolgáltatásra való jelentés módja az alábbiakban változik meg: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/>
              <a:t>A szolgáltatásokon lévő igénylés adatok szolgáltatás nyújtás állapotában (nyitottak) maradnak.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/>
              <a:t>A határozott időtartamú igényléseknél törlésre kerül az ellátás végdátuma (mert ennek az adatnak a GYVR-</a:t>
            </a:r>
            <a:r>
              <a:rPr lang="hu-HU" sz="1600" b="1" dirty="0" err="1" smtClean="0"/>
              <a:t>ből</a:t>
            </a:r>
            <a:r>
              <a:rPr lang="hu-HU" sz="1600" b="1" dirty="0" smtClean="0"/>
              <a:t> kell majd érkeznie). 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>
                <a:solidFill>
                  <a:schemeClr val="accent3">
                    <a:lumMod val="50000"/>
                  </a:schemeClr>
                </a:solidFill>
              </a:rPr>
              <a:t>Új megállapodást a KENYSZI felületén nem lehet rögzíteni. (ezek az adatok a GYVR-</a:t>
            </a:r>
            <a:r>
              <a:rPr lang="hu-HU" sz="1600" b="1" dirty="0" err="1" smtClean="0">
                <a:solidFill>
                  <a:schemeClr val="accent3">
                    <a:lumMod val="50000"/>
                  </a:schemeClr>
                </a:solidFill>
              </a:rPr>
              <a:t>ből</a:t>
            </a:r>
            <a:r>
              <a:rPr lang="hu-HU" sz="1600" b="1" dirty="0" smtClean="0">
                <a:solidFill>
                  <a:schemeClr val="accent3">
                    <a:lumMod val="50000"/>
                  </a:schemeClr>
                </a:solidFill>
              </a:rPr>
              <a:t> fognak érkezni.)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>
                <a:solidFill>
                  <a:schemeClr val="accent3">
                    <a:lumMod val="50000"/>
                  </a:schemeClr>
                </a:solidFill>
              </a:rPr>
              <a:t>Az igénybevételi naplóban nem lehet igénybevételt jelenti (az igénybevételi adatok a GYVR-</a:t>
            </a:r>
            <a:r>
              <a:rPr lang="hu-HU" sz="1600" b="1" dirty="0" err="1" smtClean="0">
                <a:solidFill>
                  <a:schemeClr val="accent3">
                    <a:lumMod val="50000"/>
                  </a:schemeClr>
                </a:solidFill>
              </a:rPr>
              <a:t>ből</a:t>
            </a:r>
            <a:r>
              <a:rPr lang="hu-HU" sz="1600" b="1" dirty="0" smtClean="0">
                <a:solidFill>
                  <a:schemeClr val="accent3">
                    <a:lumMod val="50000"/>
                  </a:schemeClr>
                </a:solidFill>
              </a:rPr>
              <a:t> kerülnek majd napi áttöltésre, visszamenőleg 06.24.-ig)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>
                <a:solidFill>
                  <a:schemeClr val="accent3">
                    <a:lumMod val="50000"/>
                  </a:schemeClr>
                </a:solidFill>
              </a:rPr>
              <a:t>A 06.01-06.23. közötti időszakra továbbra is lehet majd napi igénybevételt jelenti a KENYSZI-</a:t>
            </a:r>
            <a:r>
              <a:rPr lang="hu-HU" sz="1600" b="1" dirty="0" err="1" smtClean="0">
                <a:solidFill>
                  <a:schemeClr val="accent3">
                    <a:lumMod val="50000"/>
                  </a:schemeClr>
                </a:solidFill>
              </a:rPr>
              <a:t>ben</a:t>
            </a:r>
            <a:r>
              <a:rPr lang="hu-HU" sz="1600" b="1" dirty="0" smtClean="0">
                <a:solidFill>
                  <a:schemeClr val="accent3">
                    <a:lumMod val="50000"/>
                  </a:schemeClr>
                </a:solidFill>
              </a:rPr>
              <a:t>.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>
                <a:solidFill>
                  <a:schemeClr val="accent3">
                    <a:lumMod val="50000"/>
                  </a:schemeClr>
                </a:solidFill>
              </a:rPr>
              <a:t>2021.06.24. és 06.30. között nem lehet a KENYSZI-</a:t>
            </a:r>
            <a:r>
              <a:rPr lang="hu-HU" sz="1600" b="1" dirty="0" err="1" smtClean="0">
                <a:solidFill>
                  <a:schemeClr val="accent3">
                    <a:lumMod val="50000"/>
                  </a:schemeClr>
                </a:solidFill>
              </a:rPr>
              <a:t>ben</a:t>
            </a:r>
            <a:endParaRPr lang="hu-HU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hu-HU" sz="1200" b="1" dirty="0" smtClean="0">
                <a:solidFill>
                  <a:schemeClr val="accent3">
                    <a:lumMod val="50000"/>
                  </a:schemeClr>
                </a:solidFill>
              </a:rPr>
              <a:t>Új igénylést rögzíteni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hu-HU" sz="1200" b="1" dirty="0" smtClean="0">
                <a:solidFill>
                  <a:schemeClr val="accent3">
                    <a:lumMod val="50000"/>
                  </a:schemeClr>
                </a:solidFill>
              </a:rPr>
              <a:t>Igénylést módosítani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hu-HU" sz="1200" b="1" dirty="0" smtClean="0">
                <a:solidFill>
                  <a:schemeClr val="accent3">
                    <a:lumMod val="50000"/>
                  </a:schemeClr>
                </a:solidFill>
              </a:rPr>
              <a:t>Igénylést lezárni </a:t>
            </a:r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KENYSZIT ÉRINTŐ VÁLTOZÁSOK </a:t>
            </a:r>
            <a:br>
              <a:rPr lang="hu-HU" dirty="0" smtClean="0"/>
            </a:br>
            <a:r>
              <a:rPr lang="hu-HU" dirty="0" smtClean="0"/>
              <a:t>2021.06.23. </a:t>
            </a:r>
            <a:r>
              <a:rPr lang="hu-HU" dirty="0"/>
              <a:t>-</a:t>
            </a:r>
            <a:r>
              <a:rPr lang="hu-HU" dirty="0" smtClean="0"/>
              <a:t> 2021.07.01.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1380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79512" y="1196752"/>
            <a:ext cx="8640960" cy="49294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000" b="1" dirty="0" smtClean="0"/>
              <a:t>2021. </a:t>
            </a:r>
            <a:r>
              <a:rPr lang="hu-HU" sz="2000" b="1" dirty="0"/>
              <a:t>j</a:t>
            </a:r>
            <a:r>
              <a:rPr lang="hu-HU" sz="2000" b="1" dirty="0" smtClean="0"/>
              <a:t>úlius 1.-től a </a:t>
            </a:r>
            <a:r>
              <a:rPr lang="hu-HU" sz="2000" b="1" dirty="0" smtClean="0">
                <a:solidFill>
                  <a:schemeClr val="accent3">
                    <a:lumMod val="50000"/>
                  </a:schemeClr>
                </a:solidFill>
              </a:rPr>
              <a:t>családok átmeneti otthona, gyermekek átmeneti otthona, helyettes szülői ellátás</a:t>
            </a:r>
            <a:r>
              <a:rPr lang="hu-HU" sz="2000" b="1" dirty="0" smtClean="0">
                <a:solidFill>
                  <a:srgbClr val="FF0000"/>
                </a:solidFill>
              </a:rPr>
              <a:t> </a:t>
            </a:r>
            <a:r>
              <a:rPr lang="hu-HU" sz="2000" b="1" dirty="0" smtClean="0"/>
              <a:t>szolgáltatásra való jelentés módja az alábbiakban változik meg: </a:t>
            </a:r>
          </a:p>
          <a:p>
            <a:pPr marL="0" indent="0" algn="just">
              <a:buNone/>
            </a:pPr>
            <a:endParaRPr lang="hu-HU" sz="2000" b="1" dirty="0" smtClean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2000" b="1" dirty="0" smtClean="0">
                <a:solidFill>
                  <a:schemeClr val="accent3">
                    <a:lumMod val="50000"/>
                  </a:schemeClr>
                </a:solidFill>
              </a:rPr>
              <a:t>Csak a </a:t>
            </a:r>
            <a:r>
              <a:rPr lang="hu-HU" sz="2000" b="1" u="sng" dirty="0" smtClean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C000"/>
                  </a:solidFill>
                </a:uFill>
              </a:rPr>
              <a:t>GYVR felületén lehet új ellátást berögzíteni</a:t>
            </a:r>
            <a:r>
              <a:rPr lang="hu-HU" sz="2000" b="1" dirty="0" smtClean="0">
                <a:solidFill>
                  <a:schemeClr val="accent3">
                    <a:lumMod val="50000"/>
                  </a:schemeClr>
                </a:solidFill>
              </a:rPr>
              <a:t>.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2000" b="1" dirty="0" smtClean="0">
                <a:solidFill>
                  <a:schemeClr val="accent3">
                    <a:lumMod val="50000"/>
                  </a:schemeClr>
                </a:solidFill>
              </a:rPr>
              <a:t>A fenntartónak </a:t>
            </a:r>
            <a:r>
              <a:rPr lang="hu-HU" sz="2000" b="1" u="sng" dirty="0" smtClean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C000"/>
                  </a:solidFill>
                </a:uFill>
              </a:rPr>
              <a:t>nem kell napi igénybevételt rögzítenie</a:t>
            </a:r>
            <a:r>
              <a:rPr lang="hu-HU" sz="2000" b="1" dirty="0" smtClean="0"/>
              <a:t>. A GYVR a rendszerben elvégzett, a jogszabály által előírt rögzítési folyamathoz kapcsoltan automatikusan megküldi a napi igénybevételi jelentést a KENYSZI felé.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2000" b="1" dirty="0" smtClean="0">
                <a:solidFill>
                  <a:srgbClr val="000000"/>
                </a:solidFill>
              </a:rPr>
              <a:t>A 06.01-06.23. közötti időszakra  el lehet végezni az </a:t>
            </a:r>
            <a:r>
              <a:rPr lang="hu-HU" sz="2000" b="1" dirty="0" smtClean="0">
                <a:solidFill>
                  <a:schemeClr val="accent3">
                    <a:lumMod val="50000"/>
                  </a:schemeClr>
                </a:solidFill>
              </a:rPr>
              <a:t>önellenőrzést a KENYSZI-</a:t>
            </a:r>
            <a:r>
              <a:rPr lang="hu-HU" sz="2000" b="1" dirty="0" err="1" smtClean="0">
                <a:solidFill>
                  <a:schemeClr val="accent3">
                    <a:lumMod val="50000"/>
                  </a:schemeClr>
                </a:solidFill>
              </a:rPr>
              <a:t>ben</a:t>
            </a:r>
            <a:r>
              <a:rPr lang="hu-HU" sz="2000" b="1" dirty="0" smtClean="0">
                <a:solidFill>
                  <a:schemeClr val="accent3">
                    <a:lumMod val="50000"/>
                  </a:schemeClr>
                </a:solidFill>
              </a:rPr>
              <a:t>.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2000" b="1" dirty="0" smtClean="0">
                <a:solidFill>
                  <a:schemeClr val="accent3">
                    <a:lumMod val="50000"/>
                  </a:schemeClr>
                </a:solidFill>
              </a:rPr>
              <a:t>„10 napos” rögzítési szabály </a:t>
            </a:r>
            <a:r>
              <a:rPr lang="hu-HU" sz="2000" b="1" dirty="0" smtClean="0">
                <a:solidFill>
                  <a:srgbClr val="000000"/>
                </a:solidFill>
              </a:rPr>
              <a:t>bevezetésre kerül a GYVR-</a:t>
            </a:r>
            <a:r>
              <a:rPr lang="hu-HU" sz="2000" b="1" dirty="0" err="1" smtClean="0">
                <a:solidFill>
                  <a:srgbClr val="000000"/>
                </a:solidFill>
              </a:rPr>
              <a:t>ben</a:t>
            </a:r>
            <a:r>
              <a:rPr lang="hu-HU" sz="2000" b="1" dirty="0" smtClean="0">
                <a:solidFill>
                  <a:srgbClr val="000000"/>
                </a:solidFill>
              </a:rPr>
              <a:t> 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hu-HU" sz="1600" b="1" dirty="0" smtClean="0">
              <a:solidFill>
                <a:srgbClr val="FF0000"/>
              </a:solidFill>
            </a:endParaRPr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VÁLTOZÁSOK 2021.07.01. UTÁN I.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0875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79512" y="1196752"/>
            <a:ext cx="8640960" cy="492941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hu-HU" sz="2000" b="1" dirty="0" smtClean="0"/>
              <a:t>Migrációval kapcsolatos feladatok: 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2000" b="1" dirty="0" smtClean="0">
                <a:solidFill>
                  <a:schemeClr val="accent3">
                    <a:lumMod val="50000"/>
                  </a:schemeClr>
                </a:solidFill>
              </a:rPr>
              <a:t>A 2021.06.23-án nyitott KENYSZI igénylések áttöltésre kerülnek a GYVR-be, erről a vezetők </a:t>
            </a:r>
            <a:r>
              <a:rPr lang="hu-HU" sz="2000" b="1" u="sng" dirty="0" smtClean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C000"/>
                  </a:solidFill>
                </a:uFill>
              </a:rPr>
              <a:t>migrációs feladatkártyát</a:t>
            </a:r>
            <a:r>
              <a:rPr lang="hu-HU" sz="2000" b="1" dirty="0" smtClean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C000"/>
                  </a:solidFill>
                </a:uFill>
              </a:rPr>
              <a:t> </a:t>
            </a:r>
            <a:r>
              <a:rPr lang="hu-HU" sz="2000" b="1" dirty="0" smtClean="0">
                <a:solidFill>
                  <a:schemeClr val="accent3">
                    <a:lumMod val="50000"/>
                  </a:schemeClr>
                </a:solidFill>
              </a:rPr>
              <a:t>kapnak. </a:t>
            </a:r>
            <a:r>
              <a:rPr lang="hu-HU" sz="2000" b="1" dirty="0" smtClean="0"/>
              <a:t>A vezetőnek ki kell választani egy családgondozót vagy egy helyettes szülői tanácsadót, majd rá kell kattintania a migrációs feladatkártyára, ezzel kiszignálja az ellátottat a családgondozóra. </a:t>
            </a:r>
            <a:r>
              <a:rPr lang="hu-HU" sz="2000" b="1" dirty="0" smtClean="0">
                <a:solidFill>
                  <a:schemeClr val="accent3">
                    <a:lumMod val="50000"/>
                  </a:schemeClr>
                </a:solidFill>
              </a:rPr>
              <a:t>Kiszignáláskor a GYVR megküldi a KENYSZI felé 2021.06.24.-ig visszamenőleg a napi igénybevételi jelentést.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2000" b="1" dirty="0" smtClean="0"/>
              <a:t>Ezt követően az ellátottra a GYVR automatikusan, napi szinten megküldi a KENYSZI felé az adott napra vonatkozó igénybevételi jelentést.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2000" b="1" dirty="0" smtClean="0">
                <a:solidFill>
                  <a:srgbClr val="000000"/>
                </a:solidFill>
              </a:rPr>
              <a:t>Teendő azoknál az ellátottaknál, akik </a:t>
            </a:r>
            <a:r>
              <a:rPr lang="hu-HU" sz="2000" b="1" dirty="0" err="1" smtClean="0">
                <a:solidFill>
                  <a:srgbClr val="000000"/>
                </a:solidFill>
              </a:rPr>
              <a:t>migrálásra</a:t>
            </a:r>
            <a:r>
              <a:rPr lang="hu-HU" sz="2000" b="1" dirty="0" smtClean="0">
                <a:solidFill>
                  <a:srgbClr val="000000"/>
                </a:solidFill>
              </a:rPr>
              <a:t> kerültek a GYVR-be, de </a:t>
            </a:r>
            <a:r>
              <a:rPr lang="hu-HU" sz="2000" b="1" dirty="0" smtClean="0">
                <a:solidFill>
                  <a:srgbClr val="FF0000"/>
                </a:solidFill>
              </a:rPr>
              <a:t>07.01.-jén már nincsenek ellátásban: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hu-HU" sz="2000" b="1" dirty="0" smtClean="0">
                <a:solidFill>
                  <a:srgbClr val="000000"/>
                </a:solidFill>
              </a:rPr>
              <a:t>Rá kell kattintani a migrációs feladatkártyára.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hu-HU" sz="2000" b="1" dirty="0" smtClean="0">
                <a:solidFill>
                  <a:srgbClr val="000000"/>
                </a:solidFill>
              </a:rPr>
              <a:t>Majd ezt követően le kell zárni az ellátást. </a:t>
            </a:r>
            <a:r>
              <a:rPr lang="hu-HU" sz="2000" b="1" u="sng" dirty="0" smtClean="0">
                <a:solidFill>
                  <a:srgbClr val="000000"/>
                </a:solidFill>
                <a:uFill>
                  <a:solidFill>
                    <a:srgbClr val="FFC000"/>
                  </a:solidFill>
                </a:uFill>
              </a:rPr>
              <a:t>Az ellátás lezárásának dátuma= </a:t>
            </a:r>
            <a:r>
              <a:rPr lang="hu-HU" sz="2000" b="1" u="sng" dirty="0" smtClean="0">
                <a:solidFill>
                  <a:srgbClr val="FF0000"/>
                </a:solidFill>
                <a:uFill>
                  <a:solidFill>
                    <a:srgbClr val="FFC000"/>
                  </a:solidFill>
                </a:uFill>
              </a:rPr>
              <a:t>a tényleges távozás napja – 1 nap </a:t>
            </a:r>
            <a:r>
              <a:rPr lang="hu-HU" sz="2000" b="1" u="sng" dirty="0" smtClean="0">
                <a:solidFill>
                  <a:srgbClr val="000000"/>
                </a:solidFill>
                <a:uFill>
                  <a:solidFill>
                    <a:srgbClr val="FFC000"/>
                  </a:solidFill>
                </a:uFill>
              </a:rPr>
              <a:t>(pl. ha 06.23.-</a:t>
            </a:r>
            <a:r>
              <a:rPr lang="hu-HU" sz="2000" b="1" u="sng" dirty="0">
                <a:solidFill>
                  <a:srgbClr val="000000"/>
                </a:solidFill>
                <a:uFill>
                  <a:solidFill>
                    <a:srgbClr val="FFC000"/>
                  </a:solidFill>
                </a:uFill>
              </a:rPr>
              <a:t>á</a:t>
            </a:r>
            <a:r>
              <a:rPr lang="hu-HU" sz="2000" b="1" u="sng" dirty="0" smtClean="0">
                <a:solidFill>
                  <a:srgbClr val="000000"/>
                </a:solidFill>
                <a:uFill>
                  <a:solidFill>
                    <a:srgbClr val="FFC000"/>
                  </a:solidFill>
                </a:uFill>
              </a:rPr>
              <a:t>n távozott az intézményből az ellátott, akkor az ellátás vége 06.22.)</a:t>
            </a:r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VÁLTOZÁSOK 2021.07.01. UTÁN II.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777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268760"/>
            <a:ext cx="8075240" cy="5328592"/>
          </a:xfrm>
          <a:noFill/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hu-HU" sz="2000" b="1" dirty="0" smtClean="0"/>
              <a:t>2021. </a:t>
            </a:r>
            <a:r>
              <a:rPr lang="hu-HU" sz="2000" b="1" dirty="0"/>
              <a:t>j</a:t>
            </a:r>
            <a:r>
              <a:rPr lang="hu-HU" sz="2000" b="1" dirty="0" smtClean="0"/>
              <a:t>úlius 1.-től </a:t>
            </a:r>
            <a:r>
              <a:rPr lang="hu-HU" sz="2000" b="1" dirty="0" smtClean="0">
                <a:solidFill>
                  <a:schemeClr val="accent3">
                    <a:lumMod val="50000"/>
                  </a:schemeClr>
                </a:solidFill>
              </a:rPr>
              <a:t>a családok átmeneti otthona, gyermekek átmeneti otthona, helyettes szülői ellátás </a:t>
            </a:r>
            <a:r>
              <a:rPr lang="hu-HU" sz="2000" b="1" dirty="0" smtClean="0"/>
              <a:t>szolgáltatásra való jelentés módja az alábbiakban változik meg:</a:t>
            </a:r>
          </a:p>
          <a:p>
            <a:pPr marL="0" indent="0" algn="just">
              <a:buNone/>
            </a:pPr>
            <a:r>
              <a:rPr lang="hu-HU" sz="2000" b="1" dirty="0" err="1" smtClean="0"/>
              <a:t>Ar</a:t>
            </a:r>
            <a:r>
              <a:rPr lang="hu-HU" sz="2000" b="1" dirty="0" smtClean="0"/>
              <a:t>. 11/P</a:t>
            </a:r>
            <a:r>
              <a:rPr lang="hu-HU" sz="2000" b="1" dirty="0"/>
              <a:t>. § </a:t>
            </a:r>
            <a:r>
              <a:rPr lang="hu-HU" sz="2000" b="1" dirty="0" smtClean="0"/>
              <a:t> (</a:t>
            </a:r>
            <a:r>
              <a:rPr lang="hu-HU" sz="2000" b="1" dirty="0"/>
              <a:t>31) </a:t>
            </a:r>
            <a:r>
              <a:rPr lang="hu-HU" sz="2000" b="1" dirty="0" smtClean="0"/>
              <a:t> </a:t>
            </a:r>
            <a:r>
              <a:rPr lang="hu-HU" sz="2000" b="1" dirty="0"/>
              <a:t>Az átmeneti gondozást nyújtónak az ellátást újonnan igénybe vevő személyes adatait és </a:t>
            </a:r>
            <a:r>
              <a:rPr lang="hu-HU" sz="2000" b="1" dirty="0">
                <a:solidFill>
                  <a:srgbClr val="000000"/>
                </a:solidFill>
              </a:rPr>
              <a:t>az ellátás kezdetének időpontját legkésőbb az ellátás kezdetét követő </a:t>
            </a:r>
            <a:r>
              <a:rPr lang="hu-HU" sz="2000" b="1" dirty="0"/>
              <a:t>hét napon belül, az ellátás végének időpontját az ellátás utolsó napját követő három napon belül rögzítenie kell a GYVR törzsadat alrendszerében. </a:t>
            </a:r>
            <a:r>
              <a:rPr lang="hu-HU" sz="2000" b="1" dirty="0">
                <a:solidFill>
                  <a:srgbClr val="FF0000"/>
                </a:solidFill>
              </a:rPr>
              <a:t>Az átmeneti gondozást nyújtó intézmény vezetőjének az ellátás kezdetének időpontját tíz napon belül, </a:t>
            </a:r>
            <a:r>
              <a:rPr lang="hu-HU" sz="2000" b="1" dirty="0">
                <a:solidFill>
                  <a:srgbClr val="000000"/>
                </a:solidFill>
              </a:rPr>
              <a:t>az ellátás végének időpontját három napon belül</a:t>
            </a:r>
            <a:r>
              <a:rPr lang="hu-HU" sz="2000" b="1" dirty="0">
                <a:solidFill>
                  <a:srgbClr val="FF0000"/>
                </a:solidFill>
              </a:rPr>
              <a:t> kell jóváhagynia.</a:t>
            </a:r>
          </a:p>
          <a:p>
            <a:pPr marL="0" indent="0" algn="just">
              <a:buNone/>
            </a:pPr>
            <a:endParaRPr lang="hu-HU" sz="2000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hu-HU" sz="2000" b="1" dirty="0" smtClean="0">
                <a:solidFill>
                  <a:srgbClr val="000000"/>
                </a:solidFill>
              </a:rPr>
              <a:t>Fenti jogszabály alapján </a:t>
            </a:r>
            <a:r>
              <a:rPr lang="hu-HU" sz="2000" b="1" u="sng" dirty="0" smtClean="0">
                <a:solidFill>
                  <a:schemeClr val="accent3">
                    <a:lumMod val="50000"/>
                  </a:schemeClr>
                </a:solidFill>
              </a:rPr>
              <a:t>a GYVR-</a:t>
            </a:r>
            <a:r>
              <a:rPr lang="hu-HU" sz="2000" b="1" u="sng" dirty="0" err="1" smtClean="0">
                <a:solidFill>
                  <a:schemeClr val="accent3">
                    <a:lumMod val="50000"/>
                  </a:schemeClr>
                </a:solidFill>
              </a:rPr>
              <a:t>ben</a:t>
            </a:r>
            <a:r>
              <a:rPr lang="hu-HU" sz="2000" b="1" u="sng" dirty="0" smtClean="0">
                <a:solidFill>
                  <a:schemeClr val="accent3">
                    <a:lumMod val="50000"/>
                  </a:schemeClr>
                </a:solidFill>
              </a:rPr>
              <a:t> a jóváhagyás dátuma maximum 10 nappal lehet nagyobb, mint a kezdődátum</a:t>
            </a:r>
            <a:r>
              <a:rPr lang="hu-HU" sz="2000" b="1" dirty="0" smtClean="0">
                <a:solidFill>
                  <a:srgbClr val="000000"/>
                </a:solidFill>
              </a:rPr>
              <a:t>. </a:t>
            </a:r>
            <a:r>
              <a:rPr lang="hu-HU" sz="2000" b="1" dirty="0" smtClean="0">
                <a:solidFill>
                  <a:schemeClr val="accent3">
                    <a:lumMod val="50000"/>
                  </a:schemeClr>
                </a:solidFill>
              </a:rPr>
              <a:t>Ha tehát a vezető későn kattint a jóváhagyásra,</a:t>
            </a:r>
            <a:r>
              <a:rPr lang="hu-HU" sz="2000" b="1" dirty="0" smtClean="0">
                <a:solidFill>
                  <a:srgbClr val="000000"/>
                </a:solidFill>
              </a:rPr>
              <a:t> akkor az ellátás kezdő </a:t>
            </a:r>
            <a:r>
              <a:rPr lang="hu-HU" sz="2000" b="1" dirty="0">
                <a:solidFill>
                  <a:srgbClr val="000000"/>
                </a:solidFill>
              </a:rPr>
              <a:t>dátuma </a:t>
            </a:r>
            <a:r>
              <a:rPr lang="hu-HU" sz="2000" b="1" i="1" dirty="0">
                <a:solidFill>
                  <a:srgbClr val="000000"/>
                </a:solidFill>
              </a:rPr>
              <a:t>(mivel a KENYSZI-be a GYVR-en keresztül történik a jelentés</a:t>
            </a:r>
            <a:r>
              <a:rPr lang="hu-HU" sz="2000" b="1" i="1" dirty="0" smtClean="0">
                <a:solidFill>
                  <a:srgbClr val="000000"/>
                </a:solidFill>
              </a:rPr>
              <a:t>) </a:t>
            </a:r>
            <a:r>
              <a:rPr lang="hu-HU" sz="2000" b="1" dirty="0" smtClean="0">
                <a:solidFill>
                  <a:srgbClr val="000000"/>
                </a:solidFill>
              </a:rPr>
              <a:t>a </a:t>
            </a:r>
            <a:r>
              <a:rPr lang="hu-HU" sz="2000" b="1" dirty="0">
                <a:solidFill>
                  <a:srgbClr val="000000"/>
                </a:solidFill>
              </a:rPr>
              <a:t>KENYSZI-</a:t>
            </a:r>
            <a:r>
              <a:rPr lang="hu-HU" sz="2000" b="1" dirty="0" err="1">
                <a:solidFill>
                  <a:srgbClr val="000000"/>
                </a:solidFill>
              </a:rPr>
              <a:t>ben</a:t>
            </a:r>
            <a:r>
              <a:rPr lang="hu-HU" sz="2000" b="1" dirty="0">
                <a:solidFill>
                  <a:srgbClr val="000000"/>
                </a:solidFill>
              </a:rPr>
              <a:t> is </a:t>
            </a:r>
            <a:r>
              <a:rPr lang="hu-HU" sz="2000" b="1" dirty="0" smtClean="0">
                <a:solidFill>
                  <a:srgbClr val="000000"/>
                </a:solidFill>
              </a:rPr>
              <a:t>tolódni fog </a:t>
            </a:r>
            <a:r>
              <a:rPr lang="hu-HU" sz="2000" b="1" i="1" dirty="0" smtClean="0">
                <a:solidFill>
                  <a:srgbClr val="000000"/>
                </a:solidFill>
              </a:rPr>
              <a:t>(ellátás kezdő dátuma=jóváhagyás – 10 nap)</a:t>
            </a:r>
            <a:r>
              <a:rPr lang="hu-HU" sz="2000" b="1" dirty="0" smtClean="0">
                <a:solidFill>
                  <a:srgbClr val="000000"/>
                </a:solidFill>
              </a:rPr>
              <a:t>. </a:t>
            </a:r>
          </a:p>
          <a:p>
            <a:pPr marL="0" indent="0" algn="just">
              <a:buNone/>
            </a:pPr>
            <a:r>
              <a:rPr lang="hu-HU" sz="2000" b="1" dirty="0" smtClean="0">
                <a:solidFill>
                  <a:srgbClr val="000000"/>
                </a:solidFill>
              </a:rPr>
              <a:t>Ebben az esetben </a:t>
            </a:r>
            <a:r>
              <a:rPr lang="hu-HU" sz="2000" b="1" u="dbl" dirty="0" smtClean="0">
                <a:solidFill>
                  <a:schemeClr val="accent3">
                    <a:lumMod val="50000"/>
                  </a:schemeClr>
                </a:solidFill>
              </a:rPr>
              <a:t>a kieső napokra nem lesz jogosult a fenntartó a finanszírozásra. </a:t>
            </a:r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„10 napos” rögzítési szabály a GYVR-</a:t>
            </a:r>
            <a:r>
              <a:rPr lang="hu-HU" dirty="0" err="1" smtClean="0"/>
              <a:t>ben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2021.07.01. UTÁN</a:t>
            </a:r>
            <a:endParaRPr lang="hu-HU" dirty="0"/>
          </a:p>
        </p:txBody>
      </p:sp>
      <p:sp>
        <p:nvSpPr>
          <p:cNvPr id="3" name="Téglalap 2"/>
          <p:cNvSpPr/>
          <p:nvPr/>
        </p:nvSpPr>
        <p:spPr>
          <a:xfrm>
            <a:off x="635027" y="4077072"/>
            <a:ext cx="8075240" cy="230425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8852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435102"/>
            <a:ext cx="8075240" cy="469106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hu-HU" sz="2600" b="1" dirty="0" smtClean="0">
                <a:solidFill>
                  <a:srgbClr val="FF0000"/>
                </a:solidFill>
              </a:rPr>
              <a:t>2021. június 23.-ig az adatszolgáltatónak minden szolgáltatás esetében szükséges elvégezni a KENYSZI adattisztítást</a:t>
            </a:r>
            <a:r>
              <a:rPr lang="hu-HU" sz="2600" b="1" dirty="0" smtClean="0"/>
              <a:t>:</a:t>
            </a:r>
          </a:p>
          <a:p>
            <a:pPr marL="0" indent="0" algn="just">
              <a:buNone/>
            </a:pPr>
            <a:endParaRPr lang="hu-HU" sz="2000" b="1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hu-HU" sz="2400" b="1" dirty="0" smtClean="0"/>
              <a:t>Át kell tekinteni az összes igénylést: az ellátásban már nem lévő, de még nyitott igényléseket le kell zárni. Ha van olyan ellátott, akinek még nincs nyitott igénylése a KENYSZI-</a:t>
            </a:r>
            <a:r>
              <a:rPr lang="hu-HU" sz="2400" b="1" dirty="0" err="1" smtClean="0"/>
              <a:t>ben</a:t>
            </a:r>
            <a:r>
              <a:rPr lang="hu-HU" sz="2400" b="1" dirty="0" smtClean="0"/>
              <a:t>, akkor ezeket az igényléseket pótlólag be kell rögzíteni a KENYSZI-be.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hu-HU" sz="2400" b="1" dirty="0" smtClean="0"/>
              <a:t>Minden nyitott (szolgáltatás nyújtás állapotában lévő) igénylést meg kell nyitni, és át kell tekinteni az igénylésben lévő adatokat. Ha az igénylésben lévő adatok elavultak, akkor az érintett adatot frissíteni szükséges. </a:t>
            </a:r>
            <a:endParaRPr lang="hu-HU" sz="2400" b="1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hu-HU" sz="2400" b="1" dirty="0" smtClean="0"/>
              <a:t>Minden nyitott igénylésben ellenőrizni kell a lakcím adatokat. A lakcím adatok ellenőrzés végén a Módosítás gombra kell kattintani.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hu-HU" sz="2400" b="1" dirty="0" smtClean="0"/>
              <a:t>Minden ellátott esetében ellenőrizni szükséges a személyi adatokat (Törzsadatok/Igénybevevők menüpontban). Ha a TAJ ellenőrzés még nem történt meg, vagy azóta az ellátott személyi adatai változtak, akkor ismételt TAJ ellenőrzés szükséges. </a:t>
            </a:r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Felhasználói feladatok 2021.06.23.-ig</a:t>
            </a:r>
            <a:br>
              <a:rPr lang="hu-HU" dirty="0" smtClean="0"/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0129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435102"/>
            <a:ext cx="8075240" cy="46910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000" b="1" dirty="0" smtClean="0"/>
              <a:t>2021. június 24. után továbbra is elérhető KENYSZI funkciók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800" b="1" dirty="0" smtClean="0"/>
              <a:t>Minden egyes adatszolgáltatói és e-képviselő </a:t>
            </a:r>
            <a:r>
              <a:rPr lang="hu-HU" sz="1800" b="1" dirty="0" smtClean="0">
                <a:solidFill>
                  <a:srgbClr val="FF0000"/>
                </a:solidFill>
              </a:rPr>
              <a:t>riport</a:t>
            </a:r>
            <a:r>
              <a:rPr lang="hu-HU" sz="1800" b="1" dirty="0" smtClean="0"/>
              <a:t> a KENYSZI-</a:t>
            </a:r>
            <a:r>
              <a:rPr lang="hu-HU" sz="1800" b="1" dirty="0" err="1" smtClean="0"/>
              <a:t>ben</a:t>
            </a:r>
            <a:r>
              <a:rPr lang="hu-HU" sz="1800" b="1" dirty="0" smtClean="0"/>
              <a:t> továbbra is változatlan formában elérhető és letölthető.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800" b="1" dirty="0" smtClean="0">
                <a:solidFill>
                  <a:srgbClr val="FF0000"/>
                </a:solidFill>
              </a:rPr>
              <a:t>A napi jelentésen kívüli jelentési feladatokat továbbra is a KENYSZI-</a:t>
            </a:r>
            <a:r>
              <a:rPr lang="hu-HU" sz="1800" b="1" dirty="0" err="1" smtClean="0">
                <a:solidFill>
                  <a:srgbClr val="FF0000"/>
                </a:solidFill>
              </a:rPr>
              <a:t>ben</a:t>
            </a:r>
            <a:r>
              <a:rPr lang="hu-HU" sz="1800" b="1" dirty="0" smtClean="0">
                <a:solidFill>
                  <a:srgbClr val="FF0000"/>
                </a:solidFill>
              </a:rPr>
              <a:t> kell elvégezni: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hu-HU" sz="1800" b="1" dirty="0" smtClean="0">
                <a:solidFill>
                  <a:srgbClr val="FF0000"/>
                </a:solidFill>
              </a:rPr>
              <a:t>Várakozók jelentése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hu-HU" sz="1800" b="1" dirty="0" smtClean="0">
                <a:solidFill>
                  <a:srgbClr val="FF0000"/>
                </a:solidFill>
              </a:rPr>
              <a:t>Foglalkoztatottak jelentése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hu-HU" sz="1800" b="1" dirty="0" smtClean="0">
                <a:solidFill>
                  <a:srgbClr val="FF0000"/>
                </a:solidFill>
              </a:rPr>
              <a:t>Térítési díj jelentése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hu-HU" sz="1800" b="1" dirty="0" smtClean="0">
                <a:solidFill>
                  <a:srgbClr val="FF0000"/>
                </a:solidFill>
              </a:rPr>
              <a:t>Óvodai és iskolai segítő tevékenység jelentése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hu-HU" sz="1800" b="1" dirty="0" smtClean="0">
                <a:solidFill>
                  <a:srgbClr val="FF0000"/>
                </a:solidFill>
              </a:rPr>
              <a:t>Szociális diagnózis jelentése.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800" b="1" dirty="0" smtClean="0">
                <a:solidFill>
                  <a:srgbClr val="000000"/>
                </a:solidFill>
              </a:rPr>
              <a:t>Adatszolgáltatói jogosultságok kezelése (új felhasználó rögzítése, </a:t>
            </a:r>
            <a:r>
              <a:rPr lang="hu-HU" sz="1800" b="1" dirty="0" smtClean="0">
                <a:solidFill>
                  <a:srgbClr val="FF0000"/>
                </a:solidFill>
              </a:rPr>
              <a:t>adatszolgáltató összerendelése </a:t>
            </a:r>
            <a:r>
              <a:rPr lang="hu-HU" sz="1800" b="1" dirty="0" smtClean="0">
                <a:solidFill>
                  <a:srgbClr val="000000"/>
                </a:solidFill>
              </a:rPr>
              <a:t>vagy az összerendelés megszüntetése a székhely/telephellyel.)</a:t>
            </a:r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KENYSZI funkciók </a:t>
            </a:r>
            <a:br>
              <a:rPr lang="hu-HU" dirty="0" smtClean="0"/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5850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323528" y="1435102"/>
            <a:ext cx="8363272" cy="46910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2600" dirty="0" smtClean="0"/>
              <a:t>Ügyfélszolgálati elérhetőségeink:</a:t>
            </a:r>
          </a:p>
          <a:p>
            <a:pPr marL="0" indent="0">
              <a:buNone/>
            </a:pPr>
            <a:r>
              <a:rPr lang="hu-HU" sz="2600" b="1" dirty="0" smtClean="0">
                <a:solidFill>
                  <a:srgbClr val="FF0000"/>
                </a:solidFill>
              </a:rPr>
              <a:t>1. Regisztrációval</a:t>
            </a:r>
            <a:r>
              <a:rPr lang="hu-HU" sz="2600" dirty="0" smtClean="0"/>
              <a:t> kapcsolatos kérdések esetén: </a:t>
            </a:r>
          </a:p>
          <a:p>
            <a:pPr marL="0" indent="0" algn="ctr">
              <a:buNone/>
            </a:pPr>
            <a:r>
              <a:rPr lang="hu-HU" sz="2600" u="sng" dirty="0" smtClean="0">
                <a:hlinkClick r:id="rId3"/>
              </a:rPr>
              <a:t>idm@allamkincstar.gov.hu</a:t>
            </a:r>
            <a:endParaRPr lang="hu-HU" sz="2600" u="sng" dirty="0"/>
          </a:p>
          <a:p>
            <a:pPr marL="0" indent="0" algn="ctr">
              <a:buNone/>
            </a:pPr>
            <a:r>
              <a:rPr lang="hu-HU" sz="2600" dirty="0" smtClean="0"/>
              <a:t>(+36 1) 462 – 6680</a:t>
            </a:r>
          </a:p>
          <a:p>
            <a:pPr marL="0" indent="0" algn="ctr">
              <a:buNone/>
            </a:pPr>
            <a:r>
              <a:rPr lang="hu-HU" sz="2600" dirty="0" smtClean="0"/>
              <a:t>(+36 1) 462 – 6620</a:t>
            </a:r>
          </a:p>
          <a:p>
            <a:pPr marL="0" indent="0" algn="ctr">
              <a:buNone/>
            </a:pPr>
            <a:r>
              <a:rPr lang="hu-HU" sz="2600" dirty="0" smtClean="0"/>
              <a:t>(+36 1) 462 – 6629</a:t>
            </a:r>
          </a:p>
          <a:p>
            <a:pPr marL="0" indent="0">
              <a:buNone/>
            </a:pPr>
            <a:r>
              <a:rPr lang="hu-HU" sz="2600" b="1" dirty="0" smtClean="0">
                <a:solidFill>
                  <a:srgbClr val="7030A0"/>
                </a:solidFill>
              </a:rPr>
              <a:t>2. KENYSZI adattisztítással </a:t>
            </a:r>
            <a:r>
              <a:rPr lang="hu-HU" sz="2600" dirty="0" smtClean="0"/>
              <a:t>kapcsolatos kérdések esetén:</a:t>
            </a:r>
          </a:p>
          <a:p>
            <a:pPr marL="0" indent="0" algn="ctr">
              <a:buNone/>
            </a:pPr>
            <a:r>
              <a:rPr lang="hu-HU" sz="2600" dirty="0" smtClean="0">
                <a:hlinkClick r:id="rId4"/>
              </a:rPr>
              <a:t>kenyszi@allamkincstar.gov.hu</a:t>
            </a:r>
            <a:endParaRPr lang="hu-HU" sz="2600" dirty="0"/>
          </a:p>
          <a:p>
            <a:pPr marL="0" indent="0" algn="ctr">
              <a:buNone/>
            </a:pPr>
            <a:r>
              <a:rPr lang="hu-HU" sz="2600" dirty="0" smtClean="0">
                <a:solidFill>
                  <a:prstClr val="black"/>
                </a:solidFill>
              </a:rPr>
              <a:t>(+</a:t>
            </a:r>
            <a:r>
              <a:rPr lang="hu-HU" sz="2600" dirty="0">
                <a:solidFill>
                  <a:prstClr val="black"/>
                </a:solidFill>
              </a:rPr>
              <a:t>36 1) 462 – </a:t>
            </a:r>
            <a:r>
              <a:rPr lang="hu-HU" sz="2600" dirty="0" smtClean="0">
                <a:solidFill>
                  <a:prstClr val="black"/>
                </a:solidFill>
              </a:rPr>
              <a:t>6670</a:t>
            </a:r>
            <a:endParaRPr lang="hu-HU" sz="2600" dirty="0" smtClean="0"/>
          </a:p>
          <a:p>
            <a:pPr marL="457200" lvl="1" indent="0">
              <a:buNone/>
            </a:pPr>
            <a:endParaRPr lang="hu-HU" sz="3600" dirty="0" smtClean="0"/>
          </a:p>
          <a:p>
            <a:pPr marL="457200" lvl="1" indent="0" algn="ctr">
              <a:buNone/>
            </a:pPr>
            <a:endParaRPr lang="hu-HU" sz="3600" u="sng" dirty="0" smtClean="0"/>
          </a:p>
          <a:p>
            <a:pPr marL="457200" lvl="1" indent="0">
              <a:buNone/>
            </a:pPr>
            <a:endParaRPr lang="hu-HU" u="sng" dirty="0" smtClean="0"/>
          </a:p>
          <a:p>
            <a:pPr lvl="1"/>
            <a:endParaRPr lang="hu-HU" u="sng" dirty="0" smtClean="0"/>
          </a:p>
          <a:p>
            <a:pPr marL="457200" lvl="1" indent="0">
              <a:buNone/>
            </a:pPr>
            <a:endParaRPr lang="hu-HU" u="sng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2299142" y="44624"/>
            <a:ext cx="4412043" cy="864096"/>
          </a:xfrm>
        </p:spPr>
        <p:txBody>
          <a:bodyPr/>
          <a:lstStyle/>
          <a:p>
            <a:pPr algn="ctr"/>
            <a:r>
              <a:rPr lang="hu-HU" dirty="0" smtClean="0"/>
              <a:t>ügyfélszolgálat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8806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1475656" y="3024336"/>
            <a:ext cx="590465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smtClean="0">
                <a:solidFill>
                  <a:schemeClr val="bg1"/>
                </a:solidFill>
              </a:rPr>
              <a:t>Köszönjük a figyelmet!</a:t>
            </a:r>
          </a:p>
          <a:p>
            <a:endParaRPr lang="hu-HU" sz="3600" b="1" dirty="0">
              <a:solidFill>
                <a:schemeClr val="bg1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3024336"/>
            <a:ext cx="1340768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93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518457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sz="1800" dirty="0" smtClean="0"/>
              <a:t>A regisztrációt követően a GYVR-be </a:t>
            </a:r>
            <a:r>
              <a:rPr lang="hu-HU" sz="1800" b="1" dirty="0" smtClean="0">
                <a:solidFill>
                  <a:srgbClr val="00B050"/>
                </a:solidFill>
              </a:rPr>
              <a:t>betekintési joggal </a:t>
            </a:r>
            <a:r>
              <a:rPr lang="hu-HU" sz="1800" dirty="0" smtClean="0"/>
              <a:t>léphet be a felhasználó, </a:t>
            </a:r>
            <a:r>
              <a:rPr lang="hu-HU" sz="1800" dirty="0" smtClean="0">
                <a:solidFill>
                  <a:srgbClr val="FF0000"/>
                </a:solidFill>
              </a:rPr>
              <a:t>adatrögzítési feladata egyelőre nem lesz</a:t>
            </a:r>
            <a:r>
              <a:rPr lang="hu-HU" sz="1800" dirty="0" smtClean="0"/>
              <a:t>. Az adatrögzítés kezdő dátuma: 2021. július 1. </a:t>
            </a:r>
          </a:p>
          <a:p>
            <a:pPr marL="0" indent="0" algn="ctr">
              <a:buNone/>
            </a:pPr>
            <a:endParaRPr lang="hu-HU" sz="1800" dirty="0" smtClean="0"/>
          </a:p>
          <a:p>
            <a:pPr marL="0" indent="0" algn="just">
              <a:buNone/>
            </a:pPr>
            <a:r>
              <a:rPr lang="hu-HU" sz="1800" dirty="0" smtClean="0"/>
              <a:t>1. A </a:t>
            </a:r>
            <a:r>
              <a:rPr lang="hu-HU" sz="1800" dirty="0"/>
              <a:t>GYVR-be való </a:t>
            </a:r>
            <a:r>
              <a:rPr lang="hu-HU" sz="1800" b="1" u="sng" dirty="0" smtClean="0">
                <a:solidFill>
                  <a:srgbClr val="FF0000"/>
                </a:solidFill>
              </a:rPr>
              <a:t>2021. július 1.jét </a:t>
            </a:r>
            <a:r>
              <a:rPr lang="hu-HU" sz="1800" b="1" u="sng" dirty="0">
                <a:solidFill>
                  <a:srgbClr val="FF0000"/>
                </a:solidFill>
              </a:rPr>
              <a:t>követően</a:t>
            </a:r>
            <a:r>
              <a:rPr lang="hu-HU" sz="1800" b="1" dirty="0">
                <a:solidFill>
                  <a:srgbClr val="FF0000"/>
                </a:solidFill>
              </a:rPr>
              <a:t> </a:t>
            </a:r>
            <a:r>
              <a:rPr lang="hu-HU" sz="1800" dirty="0" smtClean="0"/>
              <a:t>a KENYSZI-</a:t>
            </a:r>
            <a:r>
              <a:rPr lang="hu-HU" sz="1800" dirty="0" err="1" smtClean="0"/>
              <a:t>ben</a:t>
            </a:r>
            <a:r>
              <a:rPr lang="hu-HU" sz="1800" dirty="0" smtClean="0"/>
              <a:t> a fenntartónak az </a:t>
            </a:r>
            <a:r>
              <a:rPr lang="hu-HU" sz="1800" dirty="0"/>
              <a:t>igénylésekre és az igénybevételekre vonatkozóan </a:t>
            </a:r>
            <a:r>
              <a:rPr lang="hu-HU" sz="1800" b="1" dirty="0"/>
              <a:t>nem lesz </a:t>
            </a:r>
            <a:r>
              <a:rPr lang="hu-HU" sz="1800" b="1" dirty="0" smtClean="0"/>
              <a:t> jelentési feladata</a:t>
            </a:r>
          </a:p>
          <a:p>
            <a:pPr algn="just">
              <a:buFontTx/>
              <a:buChar char="-"/>
            </a:pPr>
            <a:r>
              <a:rPr lang="hu-HU" sz="1800" dirty="0" smtClean="0"/>
              <a:t>Családok átmeneti otthona</a:t>
            </a:r>
          </a:p>
          <a:p>
            <a:pPr algn="just">
              <a:buFontTx/>
              <a:buChar char="-"/>
            </a:pPr>
            <a:r>
              <a:rPr lang="hu-HU" sz="1800" dirty="0" smtClean="0"/>
              <a:t>Gyermekek átmeneti otthona</a:t>
            </a:r>
          </a:p>
          <a:p>
            <a:pPr algn="just">
              <a:buFontTx/>
              <a:buChar char="-"/>
            </a:pPr>
            <a:r>
              <a:rPr lang="hu-HU" sz="1800" dirty="0" smtClean="0"/>
              <a:t>Helyettes szülői ellátás esetében. </a:t>
            </a:r>
          </a:p>
          <a:p>
            <a:pPr marL="0" indent="0" algn="just">
              <a:buNone/>
            </a:pPr>
            <a:endParaRPr lang="hu-HU" sz="1800" dirty="0" smtClean="0"/>
          </a:p>
          <a:p>
            <a:pPr marL="0" indent="0" algn="just">
              <a:buNone/>
            </a:pPr>
            <a:r>
              <a:rPr lang="hu-HU" sz="1800" dirty="0" smtClean="0"/>
              <a:t>2. Család- és gyermekjóléti szolgálat valamint család- és gyermekjóléti központ esetében azokat az egyszeri szolgáltatásnyújtásokat kell rögzíteni a KENYSZI-</a:t>
            </a:r>
            <a:r>
              <a:rPr lang="hu-HU" sz="1800" dirty="0" err="1" smtClean="0"/>
              <a:t>ben</a:t>
            </a:r>
            <a:r>
              <a:rPr lang="hu-HU" sz="1800" dirty="0" smtClean="0"/>
              <a:t> (</a:t>
            </a:r>
            <a:r>
              <a:rPr lang="hu-HU" sz="1800" b="1" dirty="0" smtClean="0"/>
              <a:t>első interjú</a:t>
            </a:r>
            <a:r>
              <a:rPr lang="hu-HU" sz="1800" dirty="0" smtClean="0"/>
              <a:t>), amelyeket </a:t>
            </a:r>
            <a:r>
              <a:rPr lang="hu-HU" sz="1800" b="1" dirty="0" smtClean="0"/>
              <a:t>jogszabály alapján nem a GYVR-</a:t>
            </a:r>
            <a:r>
              <a:rPr lang="hu-HU" sz="1800" b="1" dirty="0" err="1" smtClean="0"/>
              <a:t>ben</a:t>
            </a:r>
            <a:r>
              <a:rPr lang="hu-HU" sz="1800" b="1" dirty="0" smtClean="0"/>
              <a:t> kell rögzíteni. </a:t>
            </a:r>
          </a:p>
          <a:p>
            <a:pPr marL="0" indent="0" algn="just">
              <a:buNone/>
            </a:pPr>
            <a:endParaRPr lang="hu-HU" sz="1800" dirty="0" smtClean="0"/>
          </a:p>
          <a:p>
            <a:pPr marL="0" indent="0" algn="just">
              <a:buNone/>
            </a:pPr>
            <a:r>
              <a:rPr lang="hu-HU" sz="1800" dirty="0" smtClean="0"/>
              <a:t>3. Család- és gyermekjóléti szolgálat esetében a </a:t>
            </a:r>
            <a:r>
              <a:rPr lang="hu-HU" sz="1800" b="1" dirty="0" smtClean="0"/>
              <a:t>családsegítés</a:t>
            </a:r>
            <a:r>
              <a:rPr lang="hu-HU" sz="1800" dirty="0" smtClean="0"/>
              <a:t> szolgáltatást igénybe vevőkre vonatkozó jelentést továbbra is a KENYSZI-</a:t>
            </a:r>
            <a:r>
              <a:rPr lang="hu-HU" sz="1800" dirty="0" err="1" smtClean="0"/>
              <a:t>ben</a:t>
            </a:r>
            <a:r>
              <a:rPr lang="hu-HU" sz="1800" dirty="0" smtClean="0"/>
              <a:t> kell rögzíteni.</a:t>
            </a:r>
          </a:p>
          <a:p>
            <a:pPr marL="0" indent="0" algn="just">
              <a:buNone/>
            </a:pPr>
            <a:endParaRPr lang="hu-HU" sz="1800" dirty="0"/>
          </a:p>
          <a:p>
            <a:pPr marL="0" indent="0" algn="just">
              <a:buNone/>
            </a:pPr>
            <a:endParaRPr lang="hu-HU" sz="1800" dirty="0" smtClean="0"/>
          </a:p>
          <a:p>
            <a:pPr marL="0" indent="0" algn="just">
              <a:buNone/>
            </a:pPr>
            <a:endParaRPr lang="hu-HU" sz="1800" dirty="0"/>
          </a:p>
          <a:p>
            <a:pPr marL="0" indent="0" algn="just">
              <a:buNone/>
            </a:pPr>
            <a:endParaRPr lang="hu-HU" sz="1800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/>
          <a:lstStyle/>
          <a:p>
            <a:pPr algn="ctr"/>
            <a:r>
              <a:rPr lang="hu-HU" dirty="0" err="1" smtClean="0"/>
              <a:t>Gyvr</a:t>
            </a:r>
            <a:r>
              <a:rPr lang="hu-HU" dirty="0" smtClean="0"/>
              <a:t> ALAPELLÁTÁS - KENYSZIT ÉRINTŐ VÁLTOZÁSOK I.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9796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435102"/>
            <a:ext cx="8075240" cy="46910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400" dirty="0" smtClean="0"/>
              <a:t>A GYVR éles indulását (2021.07.01.) követően a GYVR elektronikus adatkapcsolat keretében napi rendszerességgel adja majd át a GYVR-be berögzített adatokat a KENYSZI felé. </a:t>
            </a:r>
          </a:p>
          <a:p>
            <a:pPr marL="0" indent="0" algn="just">
              <a:buNone/>
            </a:pPr>
            <a:endParaRPr lang="hu-HU" sz="2400" dirty="0" smtClean="0"/>
          </a:p>
          <a:p>
            <a:pPr marL="0" indent="0" algn="just">
              <a:buNone/>
            </a:pPr>
            <a:r>
              <a:rPr lang="hu-HU" sz="2400" dirty="0" smtClean="0"/>
              <a:t>A GYVR-KENYSZI adatátadás informatikai feltétele, hogy </a:t>
            </a:r>
            <a:r>
              <a:rPr lang="hu-HU" sz="2400" b="1" dirty="0" smtClean="0"/>
              <a:t>az adatátadásban érintett GYVR felhasználóknak a KENYSZI-</a:t>
            </a:r>
            <a:r>
              <a:rPr lang="hu-HU" sz="2400" b="1" dirty="0" err="1" smtClean="0"/>
              <a:t>ben</a:t>
            </a:r>
            <a:r>
              <a:rPr lang="hu-HU" sz="2400" b="1" dirty="0" smtClean="0"/>
              <a:t> is adatszolgáltatóknak kell lenniük. </a:t>
            </a:r>
          </a:p>
          <a:p>
            <a:pPr marL="0" indent="0" algn="just">
              <a:buNone/>
            </a:pPr>
            <a:endParaRPr lang="hu-HU" sz="1800" b="1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/>
          <a:lstStyle/>
          <a:p>
            <a:pPr algn="ctr"/>
            <a:r>
              <a:rPr lang="hu-HU" dirty="0" smtClean="0"/>
              <a:t>KENYSZIT ÉRINTŐ VÁLTOZÁSOK </a:t>
            </a:r>
            <a:r>
              <a:rPr lang="hu-HU" dirty="0" err="1" smtClean="0"/>
              <a:t>Ii</a:t>
            </a:r>
            <a:r>
              <a:rPr lang="hu-HU" dirty="0" smtClean="0"/>
              <a:t>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9543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rtalom helye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9817592"/>
              </p:ext>
            </p:extLst>
          </p:nvPr>
        </p:nvGraphicFramePr>
        <p:xfrm>
          <a:off x="611188" y="1124744"/>
          <a:ext cx="8075612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8924">
                  <a:extLst>
                    <a:ext uri="{9D8B030D-6E8A-4147-A177-3AD203B41FA5}">
                      <a16:colId xmlns:a16="http://schemas.microsoft.com/office/drawing/2014/main" xmlns="" val="826968702"/>
                    </a:ext>
                  </a:extLst>
                </a:gridCol>
                <a:gridCol w="3106688">
                  <a:extLst>
                    <a:ext uri="{9D8B030D-6E8A-4147-A177-3AD203B41FA5}">
                      <a16:colId xmlns:a16="http://schemas.microsoft.com/office/drawing/2014/main" xmlns="" val="30148952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GYVR szerepkör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KENYSZI Adatszolgáltató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107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Szolgálat vezető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916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Családsegítő (CSGYJSZ)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61318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Jelzőrendszeri felelős (CSGYJSZ)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19469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Szolgálat asszisztense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128553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Központ vezető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5153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Esetmendzser (CSGYJK)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4113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Jelzőrendszeri tanácsadó (CSGYJK)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54627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Központ asszisztense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4165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HSZH vezető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5873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Helyettes szülői tanácsadó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16276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CSÁO vezető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8087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CSÁO családgondozó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12313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GYÁO vezető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0516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GYÁO családgondozó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85723206"/>
                  </a:ext>
                </a:extLst>
              </a:tr>
            </a:tbl>
          </a:graphicData>
        </a:graphic>
      </p:graphicFrame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/>
          <a:lstStyle/>
          <a:p>
            <a:pPr algn="ctr"/>
            <a:r>
              <a:rPr lang="hu-HU" dirty="0" smtClean="0"/>
              <a:t>KENYSZI Adatszolgáltatói jogosultságok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0328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435102"/>
            <a:ext cx="8075240" cy="46910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hu-HU" sz="1800" dirty="0" smtClean="0"/>
              <a:t>A KENYSZI E-képviselő feladata az, hogy az érintett GYVR szerepkörök esetében gondoskodjon a felhasználó KENYSZI adatszolgáltatói jogosultságának beállításáról a KENYSZI felületén. Ennek lépései:</a:t>
            </a:r>
          </a:p>
          <a:p>
            <a:pPr algn="just">
              <a:buAutoNum type="arabicPeriod"/>
            </a:pPr>
            <a:r>
              <a:rPr lang="hu-HU" sz="1800" dirty="0" smtClean="0"/>
              <a:t>KENYSZI Törzsadatok Felhasználók menüpontban ellenőrizni szükséges azt, hogy a munkatárs szerepel-e már a KENYSZI felhasználói törzsben.</a:t>
            </a:r>
          </a:p>
          <a:p>
            <a:pPr algn="just">
              <a:buAutoNum type="arabicPeriod"/>
            </a:pPr>
            <a:r>
              <a:rPr lang="hu-HU" sz="1800" dirty="0" smtClean="0"/>
              <a:t>Ha nem szerepel, akkor új felhasználóként be kell rögzíteni és be kell jelölni az adatszolgáltató munkatárs csoportot. A berögzítés során be kell állítani az intézményi interfész jelszót, melyet az E-képviselőnek kell megadnia!</a:t>
            </a:r>
          </a:p>
          <a:p>
            <a:pPr algn="just">
              <a:buAutoNum type="arabicPeriod"/>
            </a:pPr>
            <a:r>
              <a:rPr lang="hu-HU" sz="1800" dirty="0" smtClean="0"/>
              <a:t>Ezt követően a Székhely/telephely – Adatszolgáltató összerendelése menüpontban össze kell rendelni a felhasználót a szolgáltatással. </a:t>
            </a:r>
          </a:p>
          <a:p>
            <a:pPr algn="just">
              <a:buAutoNum type="arabicPeriod"/>
            </a:pPr>
            <a:r>
              <a:rPr lang="hu-HU" sz="1800" dirty="0" smtClean="0"/>
              <a:t>Új felhasználó esetén ezt követően az adatszolgáltató munkatársnak egyszer be kell lépnie a KENYSZI-be (ügyfélkapunk keresztül) annak érdekében, hogy a felhasználó adataiban megjelenjen az ügyfélkapus kapcsolati kódja.</a:t>
            </a:r>
          </a:p>
          <a:p>
            <a:pPr algn="just">
              <a:buAutoNum type="arabicPeriod"/>
            </a:pPr>
            <a:r>
              <a:rPr lang="hu-HU" sz="1800" dirty="0" smtClean="0">
                <a:solidFill>
                  <a:srgbClr val="FF0000"/>
                </a:solidFill>
              </a:rPr>
              <a:t>A KENYSZI Törzsadatok/Felhasználók menüpontban ki kell keresni a munkatárs adatait, majd a felhasználó adatlapján megjelenő kapcsolati kódot és intézményi interfész jelszót át kell másolni a GYVR-be a Munkatársak menüpontban megjelenő GYVR felhasználó KENYSZI azonosítókat tartalmazó adatlapjára. </a:t>
            </a:r>
          </a:p>
          <a:p>
            <a:pPr marL="0" indent="0" algn="just">
              <a:buNone/>
            </a:pPr>
            <a:endParaRPr lang="hu-HU" sz="18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hu-HU" sz="1800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/>
          <a:lstStyle/>
          <a:p>
            <a:pPr algn="ctr"/>
            <a:r>
              <a:rPr lang="hu-HU" dirty="0" smtClean="0"/>
              <a:t>GYVR regisztráció – KENYSZI E-KÉPVISELŐ FELADATAI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4622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435102"/>
            <a:ext cx="8075240" cy="46910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1800" dirty="0" smtClean="0"/>
              <a:t>Az </a:t>
            </a:r>
            <a:r>
              <a:rPr lang="hu-HU" sz="1800" dirty="0" err="1" smtClean="0"/>
              <a:t>Ar</a:t>
            </a:r>
            <a:r>
              <a:rPr lang="hu-HU" sz="1800" dirty="0" smtClean="0"/>
              <a:t>. rendelkezései alapján a GYVR indulásakor áttöltésre kerülnek a KENYSZI-</a:t>
            </a:r>
            <a:r>
              <a:rPr lang="hu-HU" sz="1800" dirty="0" err="1" smtClean="0"/>
              <a:t>ben</a:t>
            </a:r>
            <a:r>
              <a:rPr lang="hu-HU" sz="1800" dirty="0" smtClean="0"/>
              <a:t> lévő ellátottak adatai:</a:t>
            </a:r>
          </a:p>
          <a:p>
            <a:pPr marL="0" indent="0" algn="just">
              <a:buNone/>
            </a:pPr>
            <a:endParaRPr lang="hu-HU" sz="1800" dirty="0" smtClean="0"/>
          </a:p>
          <a:p>
            <a:pPr marL="0" indent="0" algn="just">
              <a:buNone/>
            </a:pPr>
            <a:r>
              <a:rPr lang="hu-HU" sz="2000" dirty="0"/>
              <a:t>18. §  (1) A </a:t>
            </a:r>
            <a:r>
              <a:rPr lang="hu-HU" sz="2000" b="1" dirty="0"/>
              <a:t>Központ 2021. július 1-jén áttölti a GYVR-be </a:t>
            </a:r>
            <a:r>
              <a:rPr lang="hu-HU" sz="2000" dirty="0"/>
              <a:t>- az időszakos jelentésre vonatkozó adat kivételével - a 2021. június 23-án a gyermekjóléti szolgáltatásban megállapodás alapján vagy hatósági határozattal ellátott gyermekeknek, valamint a gyermekek átmeneti gondozását igénybe vevőknek a </a:t>
            </a:r>
            <a:r>
              <a:rPr lang="hu-HU" sz="2000" b="1" dirty="0"/>
              <a:t>2021. június 23-án az </a:t>
            </a:r>
            <a:r>
              <a:rPr lang="hu-HU" sz="2000" b="1" dirty="0" err="1"/>
              <a:t>igénybevevői</a:t>
            </a:r>
            <a:r>
              <a:rPr lang="hu-HU" sz="2000" b="1" dirty="0"/>
              <a:t> nyilvántartásban szereplő </a:t>
            </a:r>
            <a:r>
              <a:rPr lang="hu-HU" sz="2000" b="1" dirty="0" smtClean="0"/>
              <a:t>adatait.</a:t>
            </a:r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KENYSZIT ÉRINTŐ VÁLTOZÁSOK </a:t>
            </a:r>
            <a:br>
              <a:rPr lang="hu-HU" dirty="0" smtClean="0"/>
            </a:br>
            <a:r>
              <a:rPr lang="hu-HU" dirty="0" smtClean="0"/>
              <a:t>2021.06.23. </a:t>
            </a:r>
            <a:r>
              <a:rPr lang="hu-HU" dirty="0"/>
              <a:t>-</a:t>
            </a:r>
            <a:r>
              <a:rPr lang="hu-HU" dirty="0" smtClean="0"/>
              <a:t> 2021.07.01.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6684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435102"/>
            <a:ext cx="8075240" cy="46910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000" b="1" dirty="0" smtClean="0"/>
              <a:t>KENYSZI adatok migrációjának lépései:</a:t>
            </a:r>
          </a:p>
          <a:p>
            <a:pPr marL="457200" indent="-457200" algn="just">
              <a:buAutoNum type="arabicPeriod"/>
            </a:pPr>
            <a:r>
              <a:rPr lang="hu-HU" sz="2000" b="1" dirty="0" smtClean="0"/>
              <a:t>2021. június 23.-án (munkaidő végén) a KENYSZI-</a:t>
            </a:r>
            <a:r>
              <a:rPr lang="hu-HU" sz="2000" b="1" dirty="0" err="1" smtClean="0"/>
              <a:t>ből</a:t>
            </a:r>
            <a:r>
              <a:rPr lang="hu-HU" sz="2000" b="1" dirty="0" smtClean="0"/>
              <a:t> letöltésre kerül </a:t>
            </a:r>
          </a:p>
          <a:p>
            <a:pPr lvl="1" algn="just"/>
            <a:r>
              <a:rPr lang="hu-HU" sz="1600" b="1" dirty="0" smtClean="0"/>
              <a:t>Gyermekjóléti szolgáltatás (család- és gyermekjóléti szolgálat és család- és gyermekjóléti központ) esetén az </a:t>
            </a:r>
            <a:r>
              <a:rPr lang="hu-HU" sz="1600" b="1" dirty="0" smtClean="0">
                <a:solidFill>
                  <a:srgbClr val="FF0000"/>
                </a:solidFill>
              </a:rPr>
              <a:t>összes nyitott ellátásban lévő 18. év alatti igénybevevő adata </a:t>
            </a:r>
          </a:p>
          <a:p>
            <a:pPr lvl="1" algn="just"/>
            <a:r>
              <a:rPr lang="hu-HU" sz="1600" b="1" dirty="0" smtClean="0"/>
              <a:t>Átmeneti gondozás esetén az </a:t>
            </a:r>
            <a:r>
              <a:rPr lang="hu-HU" sz="1600" b="1" dirty="0" smtClean="0">
                <a:solidFill>
                  <a:srgbClr val="FF0000"/>
                </a:solidFill>
              </a:rPr>
              <a:t>összes nyitott ellátásban lévő igénybevevő igénylés adata</a:t>
            </a:r>
          </a:p>
          <a:p>
            <a:pPr marL="457200" indent="-457200" algn="just">
              <a:buAutoNum type="arabicPeriod"/>
            </a:pPr>
            <a:r>
              <a:rPr lang="hu-HU" sz="2000" b="1" dirty="0" smtClean="0"/>
              <a:t>A letöltött ellátotti adatok 2021. július 1.-jén betöltésre kerülnek a GYVR-be. </a:t>
            </a:r>
          </a:p>
          <a:p>
            <a:pPr marL="457200" indent="-457200" algn="just">
              <a:buAutoNum type="arabicPeriod"/>
            </a:pPr>
            <a:r>
              <a:rPr lang="hu-HU" sz="2000" b="1" dirty="0" smtClean="0"/>
              <a:t>2021. július 1.-jét követően a GYVR-be belépve az ellátotti adatok a szolgáltatást nyújtóknál megjelennek, az adatokat csak a GYVR-</a:t>
            </a:r>
            <a:r>
              <a:rPr lang="hu-HU" sz="2000" b="1" dirty="0" err="1" smtClean="0"/>
              <a:t>ben</a:t>
            </a:r>
            <a:r>
              <a:rPr lang="hu-HU" sz="2000" b="1" dirty="0" smtClean="0"/>
              <a:t> lehet módosítani. Az adatmódosítások áttöltésre kerülnek a KENYSZI-be. </a:t>
            </a:r>
          </a:p>
          <a:p>
            <a:pPr marL="457200" indent="-457200" algn="just">
              <a:buAutoNum type="arabicPeriod"/>
            </a:pPr>
            <a:endParaRPr lang="hu-HU" sz="2000" b="1" dirty="0" smtClean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KENYSZI MIGRÁCIÓ FOLYAMATA </a:t>
            </a:r>
            <a:br>
              <a:rPr lang="hu-HU" dirty="0" smtClean="0"/>
            </a:br>
            <a:r>
              <a:rPr lang="hu-HU" dirty="0" smtClean="0"/>
              <a:t>2021.06.23. </a:t>
            </a:r>
            <a:r>
              <a:rPr lang="hu-HU" dirty="0"/>
              <a:t>-</a:t>
            </a:r>
            <a:r>
              <a:rPr lang="hu-HU" dirty="0" smtClean="0"/>
              <a:t> 2021.07.01.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5635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435102"/>
            <a:ext cx="8075240" cy="51622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000" b="1" dirty="0" smtClean="0"/>
              <a:t>2021. június 24.-től a </a:t>
            </a:r>
            <a:r>
              <a:rPr lang="hu-HU" sz="2000" b="1" dirty="0" smtClean="0">
                <a:solidFill>
                  <a:srgbClr val="FF0000"/>
                </a:solidFill>
              </a:rPr>
              <a:t>család- és gyermekjóléti szolgálatra </a:t>
            </a:r>
            <a:r>
              <a:rPr lang="hu-HU" sz="2000" b="1" dirty="0" smtClean="0"/>
              <a:t>való jelentés módja megváltozik, az eddigi CSGYJSZ szolgáltatás helyett két különböző szolgáltatás jelenik meg: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/>
              <a:t>A </a:t>
            </a:r>
            <a:r>
              <a:rPr lang="hu-HU" sz="1600" b="1" dirty="0" smtClean="0">
                <a:solidFill>
                  <a:srgbClr val="FF0000"/>
                </a:solidFill>
              </a:rPr>
              <a:t>CSGYJSZ/Családsegítés</a:t>
            </a:r>
            <a:r>
              <a:rPr lang="hu-HU" sz="1600" b="1" dirty="0" smtClean="0"/>
              <a:t> naplóban a családsegítés szolgáltatásban lévő </a:t>
            </a:r>
            <a:r>
              <a:rPr lang="hu-HU" sz="1600" b="1" dirty="0" err="1" smtClean="0"/>
              <a:t>igénybevevőkre</a:t>
            </a:r>
            <a:r>
              <a:rPr lang="hu-HU" sz="1600" b="1" dirty="0" smtClean="0"/>
              <a:t> kell jelenteni. Ebben a naplóban megjelennek majd azok a 18 év feletti </a:t>
            </a:r>
            <a:r>
              <a:rPr lang="hu-HU" sz="1600" b="1" dirty="0" err="1" smtClean="0"/>
              <a:t>igénybevevők</a:t>
            </a:r>
            <a:r>
              <a:rPr lang="hu-HU" sz="1600" b="1" dirty="0" smtClean="0"/>
              <a:t>, akiknek a család- és gyermekjóléti szolgáltatáson 2021.06.23.-án nyitott igénylése volt. A CSGYJSZ/Családsegítés naplóban a nem gyermekjóléti ügyekben érintett ellátottakra vonatkozóan kell jelenteni. </a:t>
            </a:r>
            <a:r>
              <a:rPr lang="hu-HU" sz="1600" b="1" dirty="0" smtClean="0">
                <a:solidFill>
                  <a:srgbClr val="FF0000"/>
                </a:solidFill>
              </a:rPr>
              <a:t>A jelentést továbbra is a KENYSZI felületén kell megtenni.</a:t>
            </a:r>
          </a:p>
          <a:p>
            <a:pPr marL="457200" lvl="1" indent="0" algn="just">
              <a:buNone/>
            </a:pPr>
            <a:endParaRPr lang="hu-HU" sz="1600" b="1" dirty="0" smtClean="0">
              <a:solidFill>
                <a:srgbClr val="FF0000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/>
              <a:t>A </a:t>
            </a:r>
            <a:r>
              <a:rPr lang="hu-HU" sz="1600" b="1" dirty="0" smtClean="0">
                <a:solidFill>
                  <a:srgbClr val="7030A0"/>
                </a:solidFill>
              </a:rPr>
              <a:t>CSGYJSZ/Gyermekjóléti szolgáltatás </a:t>
            </a:r>
            <a:r>
              <a:rPr lang="hu-HU" sz="1600" b="1" dirty="0" smtClean="0"/>
              <a:t>naplóban a gyermekjóléti ügyekben érintett jelentési adatok jelennek meg. A naplóban a GYVR-</a:t>
            </a:r>
            <a:r>
              <a:rPr lang="hu-HU" sz="1600" b="1" dirty="0" err="1" smtClean="0"/>
              <a:t>ből</a:t>
            </a:r>
            <a:r>
              <a:rPr lang="hu-HU" sz="1600" b="1" dirty="0" smtClean="0"/>
              <a:t> jövő adatok jelennek meg, a jelentési adatokat is a GYVR küldi meg  a KENYSZI felé. </a:t>
            </a:r>
            <a:r>
              <a:rPr lang="hu-HU" sz="1600" b="1" dirty="0" smtClean="0">
                <a:solidFill>
                  <a:srgbClr val="7030A0"/>
                </a:solidFill>
              </a:rPr>
              <a:t>Napi igénybevételt és igénylést nem lehet a KENYSZI felületén rögzíteni. </a:t>
            </a:r>
            <a:r>
              <a:rPr lang="hu-HU" sz="1600" b="1" dirty="0" smtClean="0"/>
              <a:t>Kivétel: azon egyszeri segítségnyújtások (első interjús igénylések), amelyek rögzítését nem a GYVR-</a:t>
            </a:r>
            <a:r>
              <a:rPr lang="hu-HU" sz="1600" b="1" dirty="0" err="1" smtClean="0"/>
              <a:t>ben</a:t>
            </a:r>
            <a:r>
              <a:rPr lang="hu-HU" sz="1600" b="1" dirty="0" smtClean="0"/>
              <a:t> kell elvégezni. </a:t>
            </a:r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KENYSZIT ÉRINTŐ VÁLTOZÁSOK </a:t>
            </a:r>
            <a:br>
              <a:rPr lang="hu-HU" dirty="0" smtClean="0"/>
            </a:br>
            <a:r>
              <a:rPr lang="hu-HU" dirty="0" smtClean="0"/>
              <a:t>2021.06.23. </a:t>
            </a:r>
            <a:r>
              <a:rPr lang="hu-HU" dirty="0"/>
              <a:t>-</a:t>
            </a:r>
            <a:r>
              <a:rPr lang="hu-HU" dirty="0" smtClean="0"/>
              <a:t> 2021.07.01.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3572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435102"/>
            <a:ext cx="8075240" cy="46910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000" b="1" dirty="0" smtClean="0"/>
              <a:t>2021. június 24.-től a </a:t>
            </a:r>
            <a:r>
              <a:rPr lang="hu-HU" sz="2000" b="1" dirty="0" smtClean="0">
                <a:solidFill>
                  <a:srgbClr val="FF0000"/>
                </a:solidFill>
              </a:rPr>
              <a:t>család- és gyermekjóléti központ </a:t>
            </a:r>
            <a:r>
              <a:rPr lang="hu-HU" sz="2000" b="1" dirty="0" smtClean="0"/>
              <a:t>szolgáltatásra való jelentés módja az alábbiakban változik meg: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/>
              <a:t>A CSGYJK/család- és gyermekjóléti központ szolgáltatásban lévő igénylés adatok a rendszer által lezárásra kerülnek.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>
                <a:solidFill>
                  <a:srgbClr val="FF0000"/>
                </a:solidFill>
              </a:rPr>
              <a:t>Új megállapodást valamint új határozatot a KENYSZI felületén nem lehet rögzíteni. (ezek az adatok a GYVR-</a:t>
            </a:r>
            <a:r>
              <a:rPr lang="hu-HU" sz="1600" b="1" dirty="0" err="1" smtClean="0">
                <a:solidFill>
                  <a:srgbClr val="FF0000"/>
                </a:solidFill>
              </a:rPr>
              <a:t>ből</a:t>
            </a:r>
            <a:r>
              <a:rPr lang="hu-HU" sz="1600" b="1" dirty="0" smtClean="0">
                <a:solidFill>
                  <a:srgbClr val="FF0000"/>
                </a:solidFill>
              </a:rPr>
              <a:t> fognak érkezni.)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>
                <a:solidFill>
                  <a:srgbClr val="FF0000"/>
                </a:solidFill>
              </a:rPr>
              <a:t>Az igénybevételi naplóban nem lehet igénybevételt jelenti (az igénybevételi adatok a GYVR-</a:t>
            </a:r>
            <a:r>
              <a:rPr lang="hu-HU" sz="1600" b="1" dirty="0" err="1" smtClean="0">
                <a:solidFill>
                  <a:srgbClr val="FF0000"/>
                </a:solidFill>
              </a:rPr>
              <a:t>ből</a:t>
            </a:r>
            <a:r>
              <a:rPr lang="hu-HU" sz="1600" b="1" dirty="0" smtClean="0">
                <a:solidFill>
                  <a:srgbClr val="FF0000"/>
                </a:solidFill>
              </a:rPr>
              <a:t> kerülnek majd napi áttöltésre)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/>
              <a:t>A KENYSZI felületén csak azokat egyszeri segítségnyújtásokat </a:t>
            </a:r>
            <a:r>
              <a:rPr lang="hu-HU" sz="1600" b="1" dirty="0"/>
              <a:t>(első interjús </a:t>
            </a:r>
            <a:r>
              <a:rPr lang="hu-HU" sz="1600" b="1" dirty="0" smtClean="0"/>
              <a:t>igényléseket) kell rögzíteni, </a:t>
            </a:r>
            <a:r>
              <a:rPr lang="hu-HU" sz="1600" b="1" dirty="0"/>
              <a:t>amelyek rögzítését nem a GYVR-</a:t>
            </a:r>
            <a:r>
              <a:rPr lang="hu-HU" sz="1600" b="1" dirty="0" err="1"/>
              <a:t>ben</a:t>
            </a:r>
            <a:r>
              <a:rPr lang="hu-HU" sz="1600" b="1" dirty="0"/>
              <a:t> kell </a:t>
            </a:r>
            <a:r>
              <a:rPr lang="hu-HU" sz="1600" b="1" dirty="0" smtClean="0"/>
              <a:t>elvégezni. Ezekhez igénybevétel nem kell rögzíteni.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/>
              <a:t>A CSGYJK/óvodai és iskolai szociális segítő tevékenység jelentése továbbra is változatlanul a KENYSZI felületén történik majd meg.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/>
              <a:t>A szociális diagnózis rögzítési felülete szintén a KENYSZI-</a:t>
            </a:r>
            <a:r>
              <a:rPr lang="hu-HU" sz="1600" b="1" dirty="0" err="1" smtClean="0"/>
              <a:t>ben</a:t>
            </a:r>
            <a:r>
              <a:rPr lang="hu-HU" sz="1600" b="1" dirty="0" smtClean="0"/>
              <a:t> kerül kialakításra.</a:t>
            </a:r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KENYSZIT ÉRINTŐ VÁLTOZÁSOK </a:t>
            </a:r>
            <a:br>
              <a:rPr lang="hu-HU" dirty="0" smtClean="0"/>
            </a:br>
            <a:r>
              <a:rPr lang="hu-HU" dirty="0" smtClean="0"/>
              <a:t>2021.06.23. </a:t>
            </a:r>
            <a:r>
              <a:rPr lang="hu-HU" dirty="0"/>
              <a:t>-</a:t>
            </a:r>
            <a:r>
              <a:rPr lang="hu-HU" dirty="0" smtClean="0"/>
              <a:t> 2021.07.01.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3479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E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37328</TotalTime>
  <Words>1619</Words>
  <Application>Microsoft Office PowerPoint</Application>
  <PresentationFormat>Diavetítés a képernyőre (4:3 oldalarány)</PresentationFormat>
  <Paragraphs>154</Paragraphs>
  <Slides>17</Slides>
  <Notes>17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Office-téma</vt:lpstr>
      <vt:lpstr>Gyermekeink Védelmében elnevezésű informatikai Rendszer</vt:lpstr>
      <vt:lpstr>Gyvr ALAPELLÁTÁS - KENYSZIT ÉRINTŐ VÁLTOZÁSOK I.</vt:lpstr>
      <vt:lpstr>KENYSZIT ÉRINTŐ VÁLTOZÁSOK Ii.</vt:lpstr>
      <vt:lpstr>KENYSZI Adatszolgáltatói jogosultságok</vt:lpstr>
      <vt:lpstr>GYVR regisztráció – KENYSZI E-KÉPVISELŐ FELADATAI</vt:lpstr>
      <vt:lpstr>KENYSZIT ÉRINTŐ VÁLTOZÁSOK  2021.06.23. - 2021.07.01. </vt:lpstr>
      <vt:lpstr>KENYSZI MIGRÁCIÓ FOLYAMATA  2021.06.23. - 2021.07.01. </vt:lpstr>
      <vt:lpstr>KENYSZIT ÉRINTŐ VÁLTOZÁSOK  2021.06.23. - 2021.07.01. </vt:lpstr>
      <vt:lpstr>KENYSZIT ÉRINTŐ VÁLTOZÁSOK  2021.06.23. - 2021.07.01. </vt:lpstr>
      <vt:lpstr>KENYSZIT ÉRINTŐ VÁLTOZÁSOK  2021.06.23. - 2021.07.01. </vt:lpstr>
      <vt:lpstr>VÁLTOZÁSOK 2021.07.01. UTÁN I.</vt:lpstr>
      <vt:lpstr>VÁLTOZÁSOK 2021.07.01. UTÁN II.</vt:lpstr>
      <vt:lpstr>„10 napos” rögzítési szabály a GYVR-ben 2021.07.01. UTÁN</vt:lpstr>
      <vt:lpstr>Felhasználói feladatok 2021.06.23.-ig </vt:lpstr>
      <vt:lpstr>KENYSZI funkciók  </vt:lpstr>
      <vt:lpstr>ügyfélszolgálat</vt:lpstr>
      <vt:lpstr>PowerPoint bemutató</vt:lpstr>
    </vt:vector>
  </TitlesOfParts>
  <Company>novak.adam@gmail.com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Asdfsdafa dsfasd asdf</dc:title>
  <dc:creator>Ádám Novák</dc:creator>
  <cp:lastModifiedBy>Bartha Barbara</cp:lastModifiedBy>
  <cp:revision>228</cp:revision>
  <cp:lastPrinted>2021-02-09T09:00:33Z</cp:lastPrinted>
  <dcterms:created xsi:type="dcterms:W3CDTF">2014-03-03T11:13:53Z</dcterms:created>
  <dcterms:modified xsi:type="dcterms:W3CDTF">2021-05-31T08:03:19Z</dcterms:modified>
</cp:coreProperties>
</file>