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8" r:id="rId4"/>
    <p:sldId id="269" r:id="rId5"/>
    <p:sldId id="266" r:id="rId6"/>
    <p:sldId id="267" r:id="rId7"/>
    <p:sldId id="265" r:id="rId8"/>
    <p:sldId id="260" r:id="rId9"/>
    <p:sldId id="276" r:id="rId10"/>
    <p:sldId id="281" r:id="rId11"/>
    <p:sldId id="283" r:id="rId12"/>
    <p:sldId id="282" r:id="rId13"/>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38" autoAdjust="0"/>
    <p:restoredTop sz="94660"/>
  </p:normalViewPr>
  <p:slideViewPr>
    <p:cSldViewPr>
      <p:cViewPr varScale="1">
        <p:scale>
          <a:sx n="54" d="100"/>
          <a:sy n="54" d="100"/>
        </p:scale>
        <p:origin x="1272"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CD2B1143-0EFC-4108-9D1E-7A501EAE8A94}" type="datetimeFigureOut">
              <a:rPr lang="hu-HU" smtClean="0"/>
              <a:pPr/>
              <a:t>2021. 05. 28.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3676711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CD2B1143-0EFC-4108-9D1E-7A501EAE8A94}" type="datetimeFigureOut">
              <a:rPr lang="hu-HU" smtClean="0"/>
              <a:pPr/>
              <a:t>2021. 05. 28.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4225836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CD2B1143-0EFC-4108-9D1E-7A501EAE8A94}" type="datetimeFigureOut">
              <a:rPr lang="hu-HU" smtClean="0"/>
              <a:pPr/>
              <a:t>2021. 05. 28.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1745608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CD2B1143-0EFC-4108-9D1E-7A501EAE8A94}" type="datetimeFigureOut">
              <a:rPr lang="hu-HU" smtClean="0"/>
              <a:pPr/>
              <a:t>2021. 05. 28.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807007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CD2B1143-0EFC-4108-9D1E-7A501EAE8A94}" type="datetimeFigureOut">
              <a:rPr lang="hu-HU" smtClean="0"/>
              <a:pPr/>
              <a:t>2021. 05. 28.</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2444625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CD2B1143-0EFC-4108-9D1E-7A501EAE8A94}" type="datetimeFigureOut">
              <a:rPr lang="hu-HU" smtClean="0"/>
              <a:pPr/>
              <a:t>2021. 05. 28.</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75219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CD2B1143-0EFC-4108-9D1E-7A501EAE8A94}" type="datetimeFigureOut">
              <a:rPr lang="hu-HU" smtClean="0"/>
              <a:pPr/>
              <a:t>2021. 05. 28.</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2114143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CD2B1143-0EFC-4108-9D1E-7A501EAE8A94}" type="datetimeFigureOut">
              <a:rPr lang="hu-HU" smtClean="0"/>
              <a:pPr/>
              <a:t>2021. 05. 28.</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4011365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CD2B1143-0EFC-4108-9D1E-7A501EAE8A94}" type="datetimeFigureOut">
              <a:rPr lang="hu-HU" smtClean="0"/>
              <a:pPr/>
              <a:t>2021. 05. 28.</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386294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CD2B1143-0EFC-4108-9D1E-7A501EAE8A94}" type="datetimeFigureOut">
              <a:rPr lang="hu-HU" smtClean="0"/>
              <a:pPr/>
              <a:t>2021. 05. 28.</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4087712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CD2B1143-0EFC-4108-9D1E-7A501EAE8A94}" type="datetimeFigureOut">
              <a:rPr lang="hu-HU" smtClean="0"/>
              <a:pPr/>
              <a:t>2021. 05. 28.</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17ABA752-D60E-4752-8741-A0D743B7B77C}" type="slidenum">
              <a:rPr lang="hu-HU" smtClean="0"/>
              <a:pPr/>
              <a:t>‹#›</a:t>
            </a:fld>
            <a:endParaRPr lang="hu-HU"/>
          </a:p>
        </p:txBody>
      </p:sp>
    </p:spTree>
    <p:extLst>
      <p:ext uri="{BB962C8B-B14F-4D97-AF65-F5344CB8AC3E}">
        <p14:creationId xmlns:p14="http://schemas.microsoft.com/office/powerpoint/2010/main" val="11990974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2B1143-0EFC-4108-9D1E-7A501EAE8A94}" type="datetimeFigureOut">
              <a:rPr lang="hu-HU" smtClean="0"/>
              <a:pPr/>
              <a:t>2021. 05. 28.</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BA752-D60E-4752-8741-A0D743B7B77C}" type="slidenum">
              <a:rPr lang="hu-HU" smtClean="0"/>
              <a:pPr/>
              <a:t>‹#›</a:t>
            </a:fld>
            <a:endParaRPr lang="hu-HU"/>
          </a:p>
        </p:txBody>
      </p:sp>
    </p:spTree>
    <p:extLst>
      <p:ext uri="{BB962C8B-B14F-4D97-AF65-F5344CB8AC3E}">
        <p14:creationId xmlns:p14="http://schemas.microsoft.com/office/powerpoint/2010/main" val="3728320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net.jogtar.hu/jogszabaly?docid=99700235.kor"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net.jogtar.hu/jogszabaly?docid=99700031.tv"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lstStyle/>
          <a:p>
            <a:r>
              <a:rPr lang="hu-HU" dirty="0" smtClean="0"/>
              <a:t>Gyermekeink védelmében elnevezésű informatikai rendszer</a:t>
            </a:r>
            <a:endParaRPr lang="hu-HU" dirty="0"/>
          </a:p>
        </p:txBody>
      </p:sp>
      <p:sp>
        <p:nvSpPr>
          <p:cNvPr id="3" name="Alcím 2"/>
          <p:cNvSpPr>
            <a:spLocks noGrp="1"/>
          </p:cNvSpPr>
          <p:nvPr>
            <p:ph type="subTitle" idx="1"/>
          </p:nvPr>
        </p:nvSpPr>
        <p:spPr/>
        <p:txBody>
          <a:bodyPr>
            <a:normAutofit/>
          </a:bodyPr>
          <a:lstStyle/>
          <a:p>
            <a:endParaRPr lang="hu-HU" dirty="0" smtClean="0">
              <a:latin typeface="Times New Roman" panose="02020603050405020304" pitchFamily="18" charset="0"/>
              <a:cs typeface="Times New Roman" panose="02020603050405020304" pitchFamily="18" charset="0"/>
            </a:endParaRPr>
          </a:p>
          <a:p>
            <a:r>
              <a:rPr lang="hu-HU" sz="3600" dirty="0" smtClean="0">
                <a:solidFill>
                  <a:schemeClr val="tx1"/>
                </a:solidFill>
                <a:latin typeface="Times New Roman" panose="02020603050405020304" pitchFamily="18" charset="0"/>
                <a:cs typeface="Times New Roman" panose="02020603050405020304" pitchFamily="18" charset="0"/>
              </a:rPr>
              <a:t>2021. 05. 25.</a:t>
            </a:r>
            <a:endParaRPr lang="hu-HU" sz="3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2401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Átmeneti gondozás</a:t>
            </a:r>
            <a:endParaRPr lang="hu-HU" dirty="0"/>
          </a:p>
        </p:txBody>
      </p:sp>
      <p:sp>
        <p:nvSpPr>
          <p:cNvPr id="3" name="Tartalom helye 2"/>
          <p:cNvSpPr>
            <a:spLocks noGrp="1"/>
          </p:cNvSpPr>
          <p:nvPr>
            <p:ph idx="1"/>
          </p:nvPr>
        </p:nvSpPr>
        <p:spPr/>
        <p:txBody>
          <a:bodyPr>
            <a:normAutofit fontScale="92500" lnSpcReduction="20000"/>
          </a:bodyPr>
          <a:lstStyle/>
          <a:p>
            <a:pPr algn="just"/>
            <a:r>
              <a:rPr lang="hu-HU" dirty="0" err="1" smtClean="0"/>
              <a:t>Ar</a:t>
            </a:r>
            <a:r>
              <a:rPr lang="hu-HU" dirty="0" smtClean="0"/>
              <a:t>. 11/P. §(31)</a:t>
            </a:r>
            <a:r>
              <a:rPr lang="hu-HU" b="1" baseline="30000" dirty="0" smtClean="0">
                <a:hlinkClick r:id="rId2"/>
              </a:rPr>
              <a:t> * </a:t>
            </a:r>
            <a:r>
              <a:rPr lang="hu-HU" dirty="0" smtClean="0"/>
              <a:t> Az átmeneti gondozást nyújtónak az ellátást újonnan igénybe vevő személyes adatait és az ellátás kezdetének időpontját legkésőbb az </a:t>
            </a:r>
            <a:r>
              <a:rPr lang="hu-HU" b="1" dirty="0" smtClean="0"/>
              <a:t>ellátás kezdetét követő hét napon belül,</a:t>
            </a:r>
            <a:r>
              <a:rPr lang="hu-HU" dirty="0" smtClean="0"/>
              <a:t> az </a:t>
            </a:r>
            <a:r>
              <a:rPr lang="hu-HU" sz="3500" b="1" dirty="0" smtClean="0"/>
              <a:t>ellátás végé</a:t>
            </a:r>
            <a:r>
              <a:rPr lang="hu-HU" sz="3500" dirty="0" smtClean="0"/>
              <a:t>nek időpontját az ellátás utolsó napját </a:t>
            </a:r>
            <a:r>
              <a:rPr lang="hu-HU" dirty="0" smtClean="0"/>
              <a:t>követő </a:t>
            </a:r>
            <a:r>
              <a:rPr lang="hu-HU" b="1" dirty="0" smtClean="0"/>
              <a:t>három napon belül rögzítenie kell a GYVR törzsadat </a:t>
            </a:r>
            <a:r>
              <a:rPr lang="hu-HU" dirty="0" smtClean="0"/>
              <a:t>alrendszerében. Az átmeneti gondozást nyújtó intézmény </a:t>
            </a:r>
            <a:r>
              <a:rPr lang="hu-HU" b="1" dirty="0" smtClean="0"/>
              <a:t>vezetőjének az ellátás kezdetének időpontját tíz napon belül, az ellátás végének időpontját három napon belül kell jóváhagynia.</a:t>
            </a:r>
            <a:endParaRPr lang="hu-HU"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Terv, helyzetértékelés</a:t>
            </a:r>
            <a:endParaRPr lang="hu-HU" dirty="0"/>
          </a:p>
        </p:txBody>
      </p:sp>
      <p:sp>
        <p:nvSpPr>
          <p:cNvPr id="3" name="Tartalom helye 2"/>
          <p:cNvSpPr>
            <a:spLocks noGrp="1"/>
          </p:cNvSpPr>
          <p:nvPr>
            <p:ph idx="1"/>
          </p:nvPr>
        </p:nvSpPr>
        <p:spPr/>
        <p:txBody>
          <a:bodyPr>
            <a:normAutofit fontScale="47500" lnSpcReduction="20000"/>
          </a:bodyPr>
          <a:lstStyle/>
          <a:p>
            <a:pPr marL="0" indent="0">
              <a:buNone/>
            </a:pPr>
            <a:r>
              <a:rPr lang="hu-HU" dirty="0" smtClean="0"/>
              <a:t>AR. 11/P. § (32</a:t>
            </a:r>
            <a:r>
              <a:rPr lang="hu-HU" dirty="0"/>
              <a:t>) A </a:t>
            </a:r>
            <a:r>
              <a:rPr lang="hu-HU" b="1" dirty="0"/>
              <a:t>helyettes szülői hálózat szakmai vezetője és a gyermekek átmeneti otthona </a:t>
            </a:r>
            <a:r>
              <a:rPr lang="hu-HU" dirty="0"/>
              <a:t>szakmai vezetője a GYVR tervező és értékelő alrendszerében</a:t>
            </a:r>
          </a:p>
          <a:p>
            <a:r>
              <a:rPr lang="hu-HU" i="1" dirty="0" smtClean="0"/>
              <a:t>a</a:t>
            </a:r>
            <a:r>
              <a:rPr lang="hu-HU" i="1" dirty="0"/>
              <a:t>) </a:t>
            </a:r>
            <a:r>
              <a:rPr lang="hu-HU" dirty="0"/>
              <a:t>az ellátott </a:t>
            </a:r>
            <a:r>
              <a:rPr lang="hu-HU" b="1" dirty="0"/>
              <a:t>gyermek egyéni gondozási-nevelési tervét elhelyezés esetén az elhelyezést követő harminc napon belül és</a:t>
            </a:r>
          </a:p>
          <a:p>
            <a:r>
              <a:rPr lang="hu-HU" i="1" dirty="0"/>
              <a:t>b) </a:t>
            </a:r>
            <a:r>
              <a:rPr lang="hu-HU" dirty="0"/>
              <a:t>- gyermekvédelmi gondoskodás keretébe tartozó hatósági intézkedés megtételére vonatkozó javaslattétel esetén - a </a:t>
            </a:r>
            <a:r>
              <a:rPr lang="hu-HU" b="1" dirty="0"/>
              <a:t>helyzetértékelést az átmeneti gondozás befejezésekor, valamint a gyámhivatal felkérésére bármikor a gondozás folyamán, a felkéréstől számított tizenöt napon belül</a:t>
            </a:r>
          </a:p>
          <a:p>
            <a:r>
              <a:rPr lang="hu-HU" b="1" dirty="0"/>
              <a:t>véglegesíti</a:t>
            </a:r>
            <a:r>
              <a:rPr lang="hu-HU" b="1" dirty="0" smtClean="0"/>
              <a:t>.</a:t>
            </a:r>
          </a:p>
          <a:p>
            <a:endParaRPr lang="hu-HU" b="1" dirty="0"/>
          </a:p>
          <a:p>
            <a:pPr marL="0" indent="0">
              <a:buNone/>
            </a:pPr>
            <a:r>
              <a:rPr lang="hu-HU" dirty="0" err="1" smtClean="0"/>
              <a:t>Ar</a:t>
            </a:r>
            <a:r>
              <a:rPr lang="hu-HU" dirty="0" smtClean="0"/>
              <a:t>. 11/P. §(33</a:t>
            </a:r>
            <a:r>
              <a:rPr lang="hu-HU" dirty="0"/>
              <a:t>) </a:t>
            </a:r>
            <a:r>
              <a:rPr lang="hu-HU" b="1" dirty="0"/>
              <a:t>A családok átmeneti otthona szakmai vezetője </a:t>
            </a:r>
            <a:r>
              <a:rPr lang="hu-HU" dirty="0"/>
              <a:t>a GYVR tervező és értékelő alrendszerében</a:t>
            </a:r>
          </a:p>
          <a:p>
            <a:r>
              <a:rPr lang="hu-HU" i="1" dirty="0" smtClean="0"/>
              <a:t>a</a:t>
            </a:r>
            <a:r>
              <a:rPr lang="hu-HU" i="1" dirty="0"/>
              <a:t>) </a:t>
            </a:r>
            <a:r>
              <a:rPr lang="hu-HU" dirty="0"/>
              <a:t>az ellátott gyermekre vonatkozóan az egyéni gondozási-nevelési tervet, valamint az ellátott családra, </a:t>
            </a:r>
            <a:r>
              <a:rPr lang="hu-HU" b="1" dirty="0"/>
              <a:t>válsághelyzetben lévő várandós anyára vagy a bántalmazott felnőttre a családgondozási lapot az elhelyezést követő harminc napon belül,</a:t>
            </a:r>
          </a:p>
          <a:p>
            <a:r>
              <a:rPr lang="hu-HU" i="1" dirty="0"/>
              <a:t>b) </a:t>
            </a:r>
            <a:r>
              <a:rPr lang="hu-HU" dirty="0"/>
              <a:t>- a gyermekvédelmi gondoskodás keretébe tartozó hatósági intézkedés megtételére vonatkozó javaslattétel esetén - a helyzetértékelést az átmeneti gondozás befejezésekor, valamint a gyámhivatal felkérésére bármikor a gondozás folyamán, a felkéréstől számított tizenöt napon belül</a:t>
            </a:r>
          </a:p>
          <a:p>
            <a:r>
              <a:rPr lang="hu-HU" dirty="0"/>
              <a:t>véglegesíti.</a:t>
            </a:r>
          </a:p>
          <a:p>
            <a:endParaRPr lang="hu-HU" dirty="0"/>
          </a:p>
          <a:p>
            <a:endParaRPr lang="hu-HU" dirty="0"/>
          </a:p>
        </p:txBody>
      </p:sp>
    </p:spTree>
    <p:extLst>
      <p:ext uri="{BB962C8B-B14F-4D97-AF65-F5344CB8AC3E}">
        <p14:creationId xmlns:p14="http://schemas.microsoft.com/office/powerpoint/2010/main" val="662472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Egészségügyi adatlap</a:t>
            </a:r>
            <a:endParaRPr lang="hu-HU" dirty="0"/>
          </a:p>
        </p:txBody>
      </p:sp>
      <p:sp>
        <p:nvSpPr>
          <p:cNvPr id="3" name="Tartalom helye 2"/>
          <p:cNvSpPr>
            <a:spLocks noGrp="1"/>
          </p:cNvSpPr>
          <p:nvPr>
            <p:ph idx="1"/>
          </p:nvPr>
        </p:nvSpPr>
        <p:spPr/>
        <p:txBody>
          <a:bodyPr/>
          <a:lstStyle/>
          <a:p>
            <a:r>
              <a:rPr lang="hu-HU" dirty="0" err="1" smtClean="0"/>
              <a:t>Ar</a:t>
            </a:r>
            <a:r>
              <a:rPr lang="hu-HU" dirty="0" smtClean="0"/>
              <a:t>. 11/P. § (12</a:t>
            </a:r>
            <a:r>
              <a:rPr lang="hu-HU" dirty="0"/>
              <a:t>) A család- és gyermekjóléti szolgáltatást, valamint a </a:t>
            </a:r>
            <a:r>
              <a:rPr lang="hu-HU" b="1" dirty="0"/>
              <a:t>gyermekek átmeneti gondozását nyújtó </a:t>
            </a:r>
            <a:r>
              <a:rPr lang="hu-HU" dirty="0"/>
              <a:t>a 11. § szerinti </a:t>
            </a:r>
            <a:r>
              <a:rPr lang="hu-HU" b="1" dirty="0"/>
              <a:t>Egészségügyi lapot </a:t>
            </a:r>
            <a:r>
              <a:rPr lang="hu-HU" dirty="0"/>
              <a:t>annak beérkezésétől számított öt napon belül feltölti a GYVR dokumentumtárába.</a:t>
            </a:r>
          </a:p>
          <a:p>
            <a:endParaRPr lang="hu-HU" dirty="0"/>
          </a:p>
          <a:p>
            <a:endParaRPr lang="hu-HU" dirty="0"/>
          </a:p>
        </p:txBody>
      </p:sp>
    </p:spTree>
    <p:extLst>
      <p:ext uri="{BB962C8B-B14F-4D97-AF65-F5344CB8AC3E}">
        <p14:creationId xmlns:p14="http://schemas.microsoft.com/office/powerpoint/2010/main" val="711043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IDM Regisztrációs tapasztalatok</a:t>
            </a:r>
            <a:endParaRPr lang="hu-HU" dirty="0"/>
          </a:p>
        </p:txBody>
      </p:sp>
      <p:sp>
        <p:nvSpPr>
          <p:cNvPr id="3" name="Tartalom helye 2"/>
          <p:cNvSpPr>
            <a:spLocks noGrp="1"/>
          </p:cNvSpPr>
          <p:nvPr>
            <p:ph idx="1"/>
          </p:nvPr>
        </p:nvSpPr>
        <p:spPr/>
        <p:txBody>
          <a:bodyPr>
            <a:normAutofit/>
          </a:bodyPr>
          <a:lstStyle/>
          <a:p>
            <a:pPr marL="0" indent="0">
              <a:buNone/>
            </a:pPr>
            <a:r>
              <a:rPr lang="hu-HU" b="1" u="sng" dirty="0" smtClean="0"/>
              <a:t>Vezetők - 2021. 05. 18-ai információk</a:t>
            </a:r>
          </a:p>
          <a:p>
            <a:r>
              <a:rPr lang="hu-HU" b="1" dirty="0" smtClean="0"/>
              <a:t>Csáo: hiányzik 7 intézménynél</a:t>
            </a:r>
          </a:p>
          <a:p>
            <a:r>
              <a:rPr lang="hu-HU" b="1" dirty="0" err="1" smtClean="0"/>
              <a:t>Gyáo</a:t>
            </a:r>
            <a:r>
              <a:rPr lang="hu-HU" b="1" dirty="0" smtClean="0"/>
              <a:t> hiányzik: 5 intézménynél  </a:t>
            </a:r>
            <a:r>
              <a:rPr lang="hu-HU" dirty="0" smtClean="0"/>
              <a:t>(Aranyhíd, </a:t>
            </a:r>
            <a:r>
              <a:rPr lang="hu-HU" dirty="0" err="1" smtClean="0"/>
              <a:t>Burattino</a:t>
            </a:r>
            <a:r>
              <a:rPr lang="hu-HU" dirty="0" smtClean="0"/>
              <a:t>, Kőér)</a:t>
            </a:r>
          </a:p>
          <a:p>
            <a:r>
              <a:rPr lang="hu-HU" b="1" dirty="0" smtClean="0"/>
              <a:t>Helyettes szülő </a:t>
            </a:r>
            <a:r>
              <a:rPr lang="hu-HU" dirty="0" smtClean="0"/>
              <a:t>20 van </a:t>
            </a:r>
            <a:r>
              <a:rPr lang="hu-HU" b="1" dirty="0" smtClean="0"/>
              <a:t>hiányzik 11 hálózatnál a vezető.</a:t>
            </a:r>
          </a:p>
          <a:p>
            <a:endParaRPr lang="hu-HU" b="1" dirty="0"/>
          </a:p>
          <a:p>
            <a:pPr marL="0" indent="0" algn="ctr">
              <a:buNone/>
            </a:pPr>
            <a:r>
              <a:rPr lang="hu-HU" dirty="0">
                <a:solidFill>
                  <a:srgbClr val="FF0000"/>
                </a:solidFill>
              </a:rPr>
              <a:t>M</a:t>
            </a:r>
            <a:r>
              <a:rPr lang="hu-HU" dirty="0" smtClean="0">
                <a:solidFill>
                  <a:srgbClr val="FF0000"/>
                </a:solidFill>
              </a:rPr>
              <a:t>indenhol legyen 2 vezető</a:t>
            </a:r>
            <a:r>
              <a:rPr lang="hu-HU" dirty="0">
                <a:solidFill>
                  <a:srgbClr val="FF0000"/>
                </a:solidFill>
              </a:rPr>
              <a:t>!</a:t>
            </a:r>
          </a:p>
        </p:txBody>
      </p:sp>
    </p:spTree>
    <p:extLst>
      <p:ext uri="{BB962C8B-B14F-4D97-AF65-F5344CB8AC3E}">
        <p14:creationId xmlns:p14="http://schemas.microsoft.com/office/powerpoint/2010/main" val="3590697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Migráció</a:t>
            </a:r>
            <a:endParaRPr lang="hu-HU" dirty="0"/>
          </a:p>
        </p:txBody>
      </p:sp>
      <p:sp>
        <p:nvSpPr>
          <p:cNvPr id="3" name="Tartalom helye 2"/>
          <p:cNvSpPr>
            <a:spLocks noGrp="1"/>
          </p:cNvSpPr>
          <p:nvPr>
            <p:ph idx="1"/>
          </p:nvPr>
        </p:nvSpPr>
        <p:spPr/>
        <p:txBody>
          <a:bodyPr>
            <a:normAutofit fontScale="92500" lnSpcReduction="10000"/>
          </a:bodyPr>
          <a:lstStyle/>
          <a:p>
            <a:pPr algn="just"/>
            <a:r>
              <a:rPr lang="hu-HU" b="1" dirty="0" smtClean="0"/>
              <a:t>235/1997. Kormány rendelet… (a továbbiakban: </a:t>
            </a:r>
            <a:r>
              <a:rPr lang="hu-HU" b="1" dirty="0" err="1" smtClean="0"/>
              <a:t>Ar</a:t>
            </a:r>
            <a:r>
              <a:rPr lang="hu-HU" b="1" dirty="0" smtClean="0"/>
              <a:t>.)</a:t>
            </a:r>
          </a:p>
          <a:p>
            <a:pPr algn="just"/>
            <a:r>
              <a:rPr lang="hu-HU" b="1" dirty="0" err="1" smtClean="0"/>
              <a:t>Ar</a:t>
            </a:r>
            <a:r>
              <a:rPr lang="hu-HU" b="1" dirty="0" smtClean="0"/>
              <a:t>. 18</a:t>
            </a:r>
            <a:r>
              <a:rPr lang="hu-HU" b="1" dirty="0"/>
              <a:t>. § </a:t>
            </a:r>
            <a:r>
              <a:rPr lang="hu-HU" dirty="0"/>
              <a:t>(1) A Központ </a:t>
            </a:r>
            <a:r>
              <a:rPr lang="hu-HU" dirty="0">
                <a:solidFill>
                  <a:srgbClr val="FF0000"/>
                </a:solidFill>
              </a:rPr>
              <a:t>2021. július 1-jén áttölti </a:t>
            </a:r>
            <a:r>
              <a:rPr lang="hu-HU" dirty="0"/>
              <a:t>a </a:t>
            </a:r>
            <a:r>
              <a:rPr lang="hu-HU" dirty="0" err="1"/>
              <a:t>GYVR-be</a:t>
            </a:r>
            <a:r>
              <a:rPr lang="hu-HU" dirty="0"/>
              <a:t> - az időszakos jelentésre vonatkozó adat kivételével - a 2021. június 23-án a gyermekjóléti szolgáltatásban </a:t>
            </a:r>
            <a:r>
              <a:rPr lang="hu-HU" b="1" dirty="0">
                <a:solidFill>
                  <a:srgbClr val="FF0000"/>
                </a:solidFill>
              </a:rPr>
              <a:t>megállapodás</a:t>
            </a:r>
            <a:r>
              <a:rPr lang="hu-HU" dirty="0">
                <a:solidFill>
                  <a:srgbClr val="FF0000"/>
                </a:solidFill>
              </a:rPr>
              <a:t> alapján </a:t>
            </a:r>
            <a:r>
              <a:rPr lang="hu-HU" dirty="0"/>
              <a:t>vagy </a:t>
            </a:r>
            <a:r>
              <a:rPr lang="hu-HU" b="1" dirty="0"/>
              <a:t>hatósági határozattal ellátott gyermekeknek</a:t>
            </a:r>
            <a:r>
              <a:rPr lang="hu-HU" dirty="0"/>
              <a:t>, </a:t>
            </a:r>
            <a:endParaRPr lang="hu-HU" dirty="0" smtClean="0"/>
          </a:p>
          <a:p>
            <a:pPr algn="just"/>
            <a:r>
              <a:rPr lang="hu-HU" dirty="0" smtClean="0"/>
              <a:t>valamint </a:t>
            </a:r>
            <a:r>
              <a:rPr lang="hu-HU" dirty="0"/>
              <a:t>a </a:t>
            </a:r>
            <a:r>
              <a:rPr lang="hu-HU" b="1" dirty="0">
                <a:solidFill>
                  <a:srgbClr val="FF0000"/>
                </a:solidFill>
              </a:rPr>
              <a:t>gyermekek átmeneti gondozását igénybe vevőknek</a:t>
            </a:r>
            <a:r>
              <a:rPr lang="hu-HU" dirty="0">
                <a:solidFill>
                  <a:srgbClr val="FF0000"/>
                </a:solidFill>
              </a:rPr>
              <a:t> a 2021. június 23-án az igénybevevői nyilvántartásban szereplő adatait.</a:t>
            </a:r>
          </a:p>
          <a:p>
            <a:endParaRPr lang="hu-HU" dirty="0" smtClean="0"/>
          </a:p>
          <a:p>
            <a:endParaRPr lang="hu-HU" dirty="0"/>
          </a:p>
        </p:txBody>
      </p:sp>
    </p:spTree>
    <p:extLst>
      <p:ext uri="{BB962C8B-B14F-4D97-AF65-F5344CB8AC3E}">
        <p14:creationId xmlns:p14="http://schemas.microsoft.com/office/powerpoint/2010/main" val="2021358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Feladatok a migrációig</a:t>
            </a:r>
            <a:endParaRPr lang="hu-HU" dirty="0"/>
          </a:p>
        </p:txBody>
      </p:sp>
      <p:sp>
        <p:nvSpPr>
          <p:cNvPr id="3" name="Tartalom helye 2"/>
          <p:cNvSpPr>
            <a:spLocks noGrp="1"/>
          </p:cNvSpPr>
          <p:nvPr>
            <p:ph idx="1"/>
          </p:nvPr>
        </p:nvSpPr>
        <p:spPr>
          <a:xfrm>
            <a:off x="457200" y="1600200"/>
            <a:ext cx="8229600" cy="4853136"/>
          </a:xfrm>
        </p:spPr>
        <p:txBody>
          <a:bodyPr>
            <a:noAutofit/>
          </a:bodyPr>
          <a:lstStyle/>
          <a:p>
            <a:r>
              <a:rPr lang="hu-HU" sz="1600" dirty="0" smtClean="0"/>
              <a:t>Adattisztítás (módosítás, taj ellenőrzés ehhez külön </a:t>
            </a:r>
            <a:r>
              <a:rPr lang="hu-HU" sz="1600" dirty="0" err="1" smtClean="0"/>
              <a:t>ppt</a:t>
            </a:r>
            <a:r>
              <a:rPr lang="hu-HU" sz="1600" dirty="0" smtClean="0"/>
              <a:t>)</a:t>
            </a:r>
          </a:p>
          <a:p>
            <a:r>
              <a:rPr lang="hu-HU" sz="1600" u="sng" dirty="0" err="1" smtClean="0">
                <a:solidFill>
                  <a:srgbClr val="FF0000"/>
                </a:solidFill>
              </a:rPr>
              <a:t>Szkennelés</a:t>
            </a:r>
            <a:r>
              <a:rPr lang="hu-HU" sz="1600" u="sng" dirty="0" smtClean="0">
                <a:solidFill>
                  <a:srgbClr val="FF0000"/>
                </a:solidFill>
              </a:rPr>
              <a:t> </a:t>
            </a:r>
          </a:p>
          <a:p>
            <a:pPr>
              <a:buNone/>
            </a:pPr>
            <a:r>
              <a:rPr lang="hu-HU" sz="1600" dirty="0" smtClean="0"/>
              <a:t>1.) </a:t>
            </a:r>
            <a:r>
              <a:rPr lang="hu-HU" sz="1600" dirty="0" smtClean="0">
                <a:solidFill>
                  <a:srgbClr val="FF0000"/>
                </a:solidFill>
              </a:rPr>
              <a:t>aktuális megállapodás, </a:t>
            </a:r>
          </a:p>
          <a:p>
            <a:pPr>
              <a:buNone/>
            </a:pPr>
            <a:r>
              <a:rPr lang="hu-HU" sz="1600" dirty="0" smtClean="0"/>
              <a:t>2.) aktuális aláírt tervek </a:t>
            </a:r>
            <a:r>
              <a:rPr lang="hu-HU" sz="1600" b="1" dirty="0" smtClean="0">
                <a:solidFill>
                  <a:srgbClr val="FF0000"/>
                </a:solidFill>
              </a:rPr>
              <a:t>aláírt oldala, (ÁTG-1, ÁTG-2,ÁTG-3)</a:t>
            </a:r>
          </a:p>
          <a:p>
            <a:r>
              <a:rPr lang="hu-HU" sz="1600" dirty="0" smtClean="0"/>
              <a:t>Célszerű családi, azon belül gyermek mappákat csinálni, úgy elnevezni a dokumentumokat, hogy azonosítható legyen, hogy onnan gyorsan fel lehessen tölteni.</a:t>
            </a:r>
          </a:p>
          <a:p>
            <a:pPr marL="0" indent="0">
              <a:buNone/>
            </a:pPr>
            <a:r>
              <a:rPr lang="hu-HU" sz="1600" dirty="0"/>
              <a:t>3</a:t>
            </a:r>
            <a:r>
              <a:rPr lang="hu-HU" sz="1600" dirty="0" smtClean="0"/>
              <a:t>. ) Betekintő jogosultsággal belépni </a:t>
            </a:r>
            <a:r>
              <a:rPr lang="hu-HU" sz="1600" b="1" dirty="0" err="1" smtClean="0"/>
              <a:t>GYVR-be</a:t>
            </a:r>
            <a:r>
              <a:rPr lang="hu-HU" sz="1600" b="1" dirty="0" smtClean="0"/>
              <a:t>, </a:t>
            </a:r>
            <a:r>
              <a:rPr lang="hu-HU" sz="1600" dirty="0" smtClean="0"/>
              <a:t>a nevelésbe vett, ha újonnan felvesznek valakit rá lehet keresni, hogy volt-e szakellátási gyermekek adatait a törzsadatoknál átnézni.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GYVT - adatkezelés</a:t>
            </a:r>
            <a:endParaRPr lang="hu-HU" dirty="0"/>
          </a:p>
        </p:txBody>
      </p:sp>
      <p:sp>
        <p:nvSpPr>
          <p:cNvPr id="3" name="Tartalom helye 2"/>
          <p:cNvSpPr>
            <a:spLocks noGrp="1"/>
          </p:cNvSpPr>
          <p:nvPr>
            <p:ph idx="1"/>
          </p:nvPr>
        </p:nvSpPr>
        <p:spPr/>
        <p:txBody>
          <a:bodyPr>
            <a:normAutofit fontScale="85000" lnSpcReduction="10000"/>
          </a:bodyPr>
          <a:lstStyle/>
          <a:p>
            <a:r>
              <a:rPr lang="hu-HU" b="1" dirty="0" smtClean="0"/>
              <a:t>Gyvt. 135. § </a:t>
            </a:r>
            <a:r>
              <a:rPr lang="hu-HU" dirty="0" smtClean="0"/>
              <a:t>(1)</a:t>
            </a:r>
            <a:r>
              <a:rPr lang="hu-HU" b="1" baseline="30000" dirty="0" smtClean="0"/>
              <a:t> *</a:t>
            </a:r>
            <a:r>
              <a:rPr lang="hu-HU" dirty="0" smtClean="0"/>
              <a:t> A 15. § (1)-(5) bekezdésében és a 143. § (6) bekezdésében meghatározott ellátások, intézkedések nyújtása és megtétele, mindezek ellenőrzése, valamint biztosítása során az e törvényben meghatározott jogok érvényesülésének elősegítése céljából a (2) </a:t>
            </a:r>
            <a:r>
              <a:rPr lang="hu-HU" b="1" dirty="0" smtClean="0"/>
              <a:t>bekezdésben meghatározott adatok kezelésére jogosult</a:t>
            </a:r>
          </a:p>
          <a:p>
            <a:r>
              <a:rPr lang="hu-HU" i="1" dirty="0" smtClean="0"/>
              <a:t>b) </a:t>
            </a:r>
            <a:r>
              <a:rPr lang="hu-HU" b="1" dirty="0" smtClean="0"/>
              <a:t>a gyermekjóléti alapellátást </a:t>
            </a:r>
            <a:r>
              <a:rPr lang="hu-HU" dirty="0" smtClean="0"/>
              <a:t>és gyermekvédelmi szakellátást nyújtó szolgáltatás, intézmény fenntartója, </a:t>
            </a:r>
            <a:r>
              <a:rPr lang="hu-HU" b="1" dirty="0" smtClean="0"/>
              <a:t>vezetője, szakmai munkakörben foglalkoztatott munkatársa</a:t>
            </a:r>
            <a:r>
              <a:rPr lang="hu-HU" dirty="0" smtClean="0"/>
              <a:t>,</a:t>
            </a:r>
          </a:p>
          <a:p>
            <a:pPr>
              <a:buNone/>
            </a:pPr>
            <a:endParaRPr lang="hu-HU" dirty="0" smtClean="0"/>
          </a:p>
          <a:p>
            <a:endParaRPr lang="hu-HU"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GYVR- vezetés alapja</a:t>
            </a:r>
            <a:endParaRPr lang="hu-HU" dirty="0"/>
          </a:p>
        </p:txBody>
      </p:sp>
      <p:sp>
        <p:nvSpPr>
          <p:cNvPr id="3" name="Tartalom helye 2"/>
          <p:cNvSpPr>
            <a:spLocks noGrp="1"/>
          </p:cNvSpPr>
          <p:nvPr>
            <p:ph idx="1"/>
          </p:nvPr>
        </p:nvSpPr>
        <p:spPr/>
        <p:txBody>
          <a:bodyPr>
            <a:normAutofit fontScale="77500" lnSpcReduction="20000"/>
          </a:bodyPr>
          <a:lstStyle/>
          <a:p>
            <a:r>
              <a:rPr lang="hu-HU" dirty="0" smtClean="0"/>
              <a:t>Gyvt. 135. § (3)</a:t>
            </a:r>
            <a:r>
              <a:rPr lang="hu-HU" b="1" baseline="30000" dirty="0" smtClean="0">
                <a:hlinkClick r:id="rId2"/>
              </a:rPr>
              <a:t> * </a:t>
            </a:r>
            <a:r>
              <a:rPr lang="hu-HU" dirty="0" smtClean="0"/>
              <a:t> A személyes gondoskodást nyújtó (1) bekezdésben meghatározott szervek és személyek </a:t>
            </a:r>
            <a:r>
              <a:rPr lang="hu-HU" b="1" dirty="0" smtClean="0"/>
              <a:t>a gyermek nevelkedésének megtervezését</a:t>
            </a:r>
            <a:r>
              <a:rPr lang="hu-HU" dirty="0" smtClean="0"/>
              <a:t> a (2) bekezdésben meghatározott adattartalmú - jogszabályban meghatározott - </a:t>
            </a:r>
            <a:r>
              <a:rPr lang="hu-HU" b="1" dirty="0" smtClean="0"/>
              <a:t>környezettanulmány, cselekvési és intézkedési terv, családgondozási terv, elhelyezési javaslat, egyéni elhelyezési terv, egyéni gondozási-nevelési terv alapján végzik</a:t>
            </a:r>
            <a:r>
              <a:rPr lang="hu-HU" dirty="0" smtClean="0"/>
              <a:t>. A (2) bekezdésben meghatározott adatkörök rögzítése jogszabályban meghatározottak szerint</a:t>
            </a:r>
          </a:p>
          <a:p>
            <a:r>
              <a:rPr lang="hu-HU" i="1" dirty="0" smtClean="0"/>
              <a:t>a) </a:t>
            </a:r>
            <a:r>
              <a:rPr lang="hu-HU" dirty="0" smtClean="0"/>
              <a:t>a gyermekjóléti szolgáltatás, a gyermekek átmeneti gondozása és a gyermekvédelmi szakellátások tekintetében </a:t>
            </a:r>
            <a:r>
              <a:rPr lang="hu-HU" b="1" dirty="0" smtClean="0"/>
              <a:t>a Gyermekeink védelmében elnevezésű informatikai rendszerben,</a:t>
            </a:r>
          </a:p>
          <a:p>
            <a:pPr>
              <a:buNone/>
            </a:pPr>
            <a:endParaRPr lang="hu-H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Mit kell elkészíteni a </a:t>
            </a:r>
            <a:r>
              <a:rPr lang="hu-HU" dirty="0" err="1" smtClean="0"/>
              <a:t>GYVR-ben</a:t>
            </a:r>
            <a:endParaRPr lang="hu-HU" dirty="0"/>
          </a:p>
        </p:txBody>
      </p:sp>
      <p:sp>
        <p:nvSpPr>
          <p:cNvPr id="3" name="Tartalom helye 2"/>
          <p:cNvSpPr>
            <a:spLocks noGrp="1"/>
          </p:cNvSpPr>
          <p:nvPr>
            <p:ph idx="1"/>
          </p:nvPr>
        </p:nvSpPr>
        <p:spPr/>
        <p:txBody>
          <a:bodyPr>
            <a:normAutofit fontScale="62500" lnSpcReduction="20000"/>
          </a:bodyPr>
          <a:lstStyle/>
          <a:p>
            <a:pPr algn="just"/>
            <a:r>
              <a:rPr lang="hu-HU" dirty="0" smtClean="0"/>
              <a:t>Gyvt. 135 . § (3a)</a:t>
            </a:r>
            <a:r>
              <a:rPr lang="hu-HU" b="1" baseline="30000" dirty="0" smtClean="0"/>
              <a:t> </a:t>
            </a:r>
            <a:r>
              <a:rPr lang="hu-HU" b="1" dirty="0" smtClean="0"/>
              <a:t> A Gyermekeink védelmében elnevezésű informatikai rendszerben</a:t>
            </a:r>
          </a:p>
          <a:p>
            <a:pPr algn="just"/>
            <a:r>
              <a:rPr lang="hu-HU" i="1" dirty="0" smtClean="0"/>
              <a:t>a) </a:t>
            </a:r>
            <a:r>
              <a:rPr lang="hu-HU" dirty="0" err="1" smtClean="0"/>
              <a:t>a</a:t>
            </a:r>
            <a:r>
              <a:rPr lang="hu-HU" dirty="0" smtClean="0"/>
              <a:t> (2) bekezdés </a:t>
            </a:r>
            <a:r>
              <a:rPr lang="hu-HU" i="1" dirty="0" smtClean="0"/>
              <a:t>a)</a:t>
            </a:r>
            <a:r>
              <a:rPr lang="hu-HU" i="1" dirty="0" err="1" smtClean="0"/>
              <a:t>-c</a:t>
            </a:r>
            <a:r>
              <a:rPr lang="hu-HU" i="1" dirty="0" smtClean="0"/>
              <a:t>) </a:t>
            </a:r>
            <a:r>
              <a:rPr lang="hu-HU" dirty="0" smtClean="0"/>
              <a:t>pontjai szerinti adatok rögzítése a</a:t>
            </a:r>
            <a:r>
              <a:rPr lang="hu-HU" b="1" dirty="0" smtClean="0"/>
              <a:t> törzsadat </a:t>
            </a:r>
            <a:r>
              <a:rPr lang="hu-HU" dirty="0" smtClean="0"/>
              <a:t>alrendszerben,</a:t>
            </a:r>
          </a:p>
          <a:p>
            <a:pPr algn="just"/>
            <a:r>
              <a:rPr lang="hu-HU" i="1" dirty="0" smtClean="0"/>
              <a:t>b)</a:t>
            </a:r>
            <a:r>
              <a:rPr lang="hu-HU" b="1" i="1" baseline="30000" dirty="0" smtClean="0"/>
              <a:t> * </a:t>
            </a:r>
            <a:r>
              <a:rPr lang="hu-HU" dirty="0" smtClean="0"/>
              <a:t>tervező és értékelő alrendszerben</a:t>
            </a:r>
          </a:p>
          <a:p>
            <a:pPr algn="just"/>
            <a:r>
              <a:rPr lang="hu-HU" b="1" dirty="0" err="1" smtClean="0"/>
              <a:t>ba</a:t>
            </a:r>
            <a:r>
              <a:rPr lang="hu-HU" b="1" dirty="0" smtClean="0"/>
              <a:t>)</a:t>
            </a:r>
            <a:r>
              <a:rPr lang="hu-HU" i="1" dirty="0" smtClean="0"/>
              <a:t> </a:t>
            </a:r>
            <a:r>
              <a:rPr lang="hu-HU" dirty="0" smtClean="0"/>
              <a:t>a gyermekjóléti alapellátást nyújtó részéről a gyermek veszélyeztetettségének feltárása, a veszélyeztetettség megelőzéséhez és megszüntetéséhez szükséges intézkedésre történő javaslat megtétele; a gyermek nevelkedésének megtervezése érdekében a környezettanulmány, cselekvési és intézkedési terv, védelembe vétel esetén a családi, egyéni gondozási terv elkészítése, az egészségügyi lap feltöltése; nevelésbe vétel esetén a családi kapcsolatok, családgondozás tervezése és a helyzetértékelés; a </a:t>
            </a:r>
            <a:r>
              <a:rPr lang="hu-HU" dirty="0" err="1" smtClean="0"/>
              <a:t>családbafogadás</a:t>
            </a:r>
            <a:r>
              <a:rPr lang="hu-HU" dirty="0" smtClean="0"/>
              <a:t> és utógondozás esetén a gondozási terv elkészítése és a helyzetértékelés,</a:t>
            </a:r>
          </a:p>
          <a:p>
            <a:pPr algn="just"/>
            <a:r>
              <a:rPr lang="hu-HU" dirty="0" smtClean="0"/>
              <a:t> </a:t>
            </a:r>
            <a:r>
              <a:rPr lang="hu-HU" b="1" dirty="0" smtClean="0"/>
              <a:t>valamint az átmeneti gondozás esetén az egyéni gondozási-nevelési terv, a családgondozási terv elkészítése és a helyzetértékelés;</a:t>
            </a:r>
          </a:p>
          <a:p>
            <a:endParaRPr lang="hu-H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err="1" smtClean="0"/>
              <a:t>GYVR-Kenyszi</a:t>
            </a:r>
            <a:r>
              <a:rPr lang="hu-HU" dirty="0" smtClean="0"/>
              <a:t> adatátadás</a:t>
            </a:r>
            <a:endParaRPr lang="hu-HU" dirty="0"/>
          </a:p>
        </p:txBody>
      </p:sp>
      <p:sp>
        <p:nvSpPr>
          <p:cNvPr id="3" name="Tartalom helye 2"/>
          <p:cNvSpPr>
            <a:spLocks noGrp="1"/>
          </p:cNvSpPr>
          <p:nvPr>
            <p:ph idx="1"/>
          </p:nvPr>
        </p:nvSpPr>
        <p:spPr/>
        <p:txBody>
          <a:bodyPr>
            <a:normAutofit lnSpcReduction="10000"/>
          </a:bodyPr>
          <a:lstStyle/>
          <a:p>
            <a:r>
              <a:rPr lang="hu-HU" b="1" dirty="0" smtClean="0"/>
              <a:t>11/M.§ </a:t>
            </a:r>
            <a:r>
              <a:rPr lang="hu-HU" dirty="0" smtClean="0"/>
              <a:t>(2</a:t>
            </a:r>
            <a:r>
              <a:rPr lang="hu-HU" dirty="0"/>
              <a:t>) A GYVR törzsadat alrendszerében rögzített (1) bekezdés szerinti adatok</a:t>
            </a:r>
          </a:p>
          <a:p>
            <a:r>
              <a:rPr lang="hu-HU" i="1" dirty="0" smtClean="0"/>
              <a:t>a</a:t>
            </a:r>
            <a:r>
              <a:rPr lang="hu-HU" i="1" dirty="0"/>
              <a:t>) </a:t>
            </a:r>
            <a:r>
              <a:rPr lang="hu-HU" dirty="0" err="1"/>
              <a:t>a</a:t>
            </a:r>
            <a:r>
              <a:rPr lang="hu-HU" dirty="0"/>
              <a:t> gyermekjóléti szolgáltatást, </a:t>
            </a:r>
            <a:r>
              <a:rPr lang="hu-HU" b="1" dirty="0"/>
              <a:t>a gyermekek átmeneti gondozását biztosító szolgáltató </a:t>
            </a:r>
            <a:r>
              <a:rPr lang="hu-HU" dirty="0"/>
              <a:t>vezetőjének, a </a:t>
            </a:r>
            <a:r>
              <a:rPr lang="hu-HU" dirty="0" smtClean="0"/>
              <a:t>család- </a:t>
            </a:r>
            <a:r>
              <a:rPr lang="hu-HU" dirty="0"/>
              <a:t>és gyermekjóléti központ esetmenedzserének, asszisztensének,</a:t>
            </a:r>
          </a:p>
          <a:p>
            <a:r>
              <a:rPr lang="hu-HU" b="1" dirty="0" smtClean="0"/>
              <a:t>jóváhagyásával </a:t>
            </a:r>
            <a:r>
              <a:rPr lang="hu-HU" b="1" dirty="0"/>
              <a:t>adhatóak át az igénybevevői nyilvántartás számára</a:t>
            </a:r>
            <a:r>
              <a:rPr lang="hu-HU" b="1" dirty="0" smtClean="0"/>
              <a:t>.</a:t>
            </a:r>
          </a:p>
          <a:p>
            <a:r>
              <a:rPr lang="hu-HU" dirty="0" smtClean="0"/>
              <a:t>(2021. 07. 01-től)</a:t>
            </a:r>
            <a:endParaRPr lang="hu-HU" dirty="0"/>
          </a:p>
          <a:p>
            <a:endParaRPr lang="hu-HU" dirty="0"/>
          </a:p>
          <a:p>
            <a:endParaRPr lang="hu-HU" dirty="0"/>
          </a:p>
        </p:txBody>
      </p:sp>
    </p:spTree>
    <p:extLst>
      <p:ext uri="{BB962C8B-B14F-4D97-AF65-F5344CB8AC3E}">
        <p14:creationId xmlns:p14="http://schemas.microsoft.com/office/powerpoint/2010/main" val="3679350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Átmeneti gondozás </a:t>
            </a:r>
            <a:endParaRPr lang="hu-HU" dirty="0"/>
          </a:p>
        </p:txBody>
      </p:sp>
      <p:sp>
        <p:nvSpPr>
          <p:cNvPr id="3" name="Tartalom helye 2"/>
          <p:cNvSpPr>
            <a:spLocks noGrp="1"/>
          </p:cNvSpPr>
          <p:nvPr>
            <p:ph idx="1"/>
          </p:nvPr>
        </p:nvSpPr>
        <p:spPr/>
        <p:txBody>
          <a:bodyPr/>
          <a:lstStyle/>
          <a:p>
            <a:pPr algn="just"/>
            <a:r>
              <a:rPr lang="hu-HU" dirty="0" err="1" smtClean="0"/>
              <a:t>Ar</a:t>
            </a:r>
            <a:r>
              <a:rPr lang="hu-HU" dirty="0" smtClean="0"/>
              <a:t>. 11/M. § (1) n) A gyermekek átmeneti gondozása esetén az </a:t>
            </a:r>
            <a:r>
              <a:rPr lang="hu-HU" b="1" dirty="0" smtClean="0"/>
              <a:t>ellátást igénybe vevő személyazonosító adatairól, </a:t>
            </a:r>
            <a:r>
              <a:rPr lang="hu-HU" b="1" dirty="0" err="1" smtClean="0"/>
              <a:t>TAJ-áról</a:t>
            </a:r>
            <a:r>
              <a:rPr lang="hu-HU" b="1" dirty="0" smtClean="0"/>
              <a:t>, TAJ hiányában technikai kódjáról, ellátási helyére vonatkozó adatokról, ha az ellátás külső férőhelyen történik, az arra vonatkozó adatról, valamint az ellátás igénybevételének és igénylésének napjáról megy adat az igénybevevői nyilvántartás számára.</a:t>
            </a:r>
            <a:endParaRPr lang="hu-HU" b="1" dirty="0"/>
          </a:p>
        </p:txBody>
      </p:sp>
    </p:spTree>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669</TotalTime>
  <Words>587</Words>
  <Application>Microsoft Office PowerPoint</Application>
  <PresentationFormat>Diavetítés a képernyőre (4:3 oldalarány)</PresentationFormat>
  <Paragraphs>54</Paragraphs>
  <Slides>12</Slides>
  <Notes>0</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12</vt:i4>
      </vt:variant>
    </vt:vector>
  </HeadingPairs>
  <TitlesOfParts>
    <vt:vector size="16" baseType="lpstr">
      <vt:lpstr>Arial</vt:lpstr>
      <vt:lpstr>Calibri</vt:lpstr>
      <vt:lpstr>Times New Roman</vt:lpstr>
      <vt:lpstr>Office-téma</vt:lpstr>
      <vt:lpstr>Gyermekeink védelmében elnevezésű informatikai rendszer</vt:lpstr>
      <vt:lpstr>IDM Regisztrációs tapasztalatok</vt:lpstr>
      <vt:lpstr>Migráció</vt:lpstr>
      <vt:lpstr>Feladatok a migrációig</vt:lpstr>
      <vt:lpstr>GYVT - adatkezelés</vt:lpstr>
      <vt:lpstr>GYVR- vezetés alapja</vt:lpstr>
      <vt:lpstr>Mit kell elkészíteni a GYVR-ben</vt:lpstr>
      <vt:lpstr>GYVR-Kenyszi adatátadás</vt:lpstr>
      <vt:lpstr>Átmeneti gondozás </vt:lpstr>
      <vt:lpstr>Átmeneti gondozás</vt:lpstr>
      <vt:lpstr>Terv, helyzetértékelés</vt:lpstr>
      <vt:lpstr>Egészségügyi adatlap</vt:lpstr>
    </vt:vector>
  </TitlesOfParts>
  <Company>KD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GYVR</dc:title>
  <dc:creator>Szarvák Mónika</dc:creator>
  <cp:lastModifiedBy>Bartha Barbara</cp:lastModifiedBy>
  <cp:revision>45</cp:revision>
  <dcterms:created xsi:type="dcterms:W3CDTF">2021-05-18T11:53:00Z</dcterms:created>
  <dcterms:modified xsi:type="dcterms:W3CDTF">2021-05-28T11:00:54Z</dcterms:modified>
</cp:coreProperties>
</file>