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8" r:id="rId4"/>
    <p:sldId id="269" r:id="rId5"/>
    <p:sldId id="282" r:id="rId6"/>
    <p:sldId id="266" r:id="rId7"/>
    <p:sldId id="267" r:id="rId8"/>
    <p:sldId id="283" r:id="rId9"/>
    <p:sldId id="284" r:id="rId10"/>
    <p:sldId id="265" r:id="rId11"/>
    <p:sldId id="260" r:id="rId12"/>
    <p:sldId id="258" r:id="rId13"/>
    <p:sldId id="270" r:id="rId14"/>
    <p:sldId id="261" r:id="rId15"/>
    <p:sldId id="271" r:id="rId16"/>
    <p:sldId id="262" r:id="rId17"/>
    <p:sldId id="272" r:id="rId18"/>
    <p:sldId id="263" r:id="rId19"/>
    <p:sldId id="264" r:id="rId20"/>
    <p:sldId id="273" r:id="rId21"/>
    <p:sldId id="277" r:id="rId22"/>
    <p:sldId id="278" r:id="rId23"/>
    <p:sldId id="274" r:id="rId24"/>
    <p:sldId id="279" r:id="rId25"/>
    <p:sldId id="280" r:id="rId26"/>
    <p:sldId id="275" r:id="rId27"/>
    <p:sldId id="276" r:id="rId28"/>
    <p:sldId id="281" r:id="rId29"/>
    <p:sldId id="285" r:id="rId30"/>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38" autoAdjust="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3676711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422583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1745608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80700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244462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75219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211414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401136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386294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4087712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CD2B1143-0EFC-4108-9D1E-7A501EAE8A94}" type="datetimeFigureOut">
              <a:rPr lang="hu-HU" smtClean="0"/>
              <a:pPr/>
              <a:t>2021.05.20.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1199097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B1143-0EFC-4108-9D1E-7A501EAE8A94}" type="datetimeFigureOut">
              <a:rPr lang="hu-HU" smtClean="0"/>
              <a:pPr/>
              <a:t>2021.05.20.</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BA752-D60E-4752-8741-A0D743B7B77C}" type="slidenum">
              <a:rPr lang="hu-HU" smtClean="0"/>
              <a:pPr/>
              <a:t>‹#›</a:t>
            </a:fld>
            <a:endParaRPr lang="hu-HU"/>
          </a:p>
        </p:txBody>
      </p:sp>
    </p:spTree>
    <p:extLst>
      <p:ext uri="{BB962C8B-B14F-4D97-AF65-F5344CB8AC3E}">
        <p14:creationId xmlns:p14="http://schemas.microsoft.com/office/powerpoint/2010/main" val="3728320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net.jogtar.hu/jogszabaly?docid=99700235.kor"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net.jogtar.hu/jogszabaly?docid=99700235.kor"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net.jogtar.hu/jogszabaly?docid=99700235.kor"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net.jogtar.hu/jogszabaly?docid=99700235.ko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net.jogtar.hu/jogszabaly?docid=99700031.t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dirty="0" smtClean="0"/>
              <a:t>Gyermekeink védelmében elnevezésű informatikai rendszer</a:t>
            </a:r>
            <a:endParaRPr lang="hu-HU" dirty="0"/>
          </a:p>
        </p:txBody>
      </p:sp>
      <p:sp>
        <p:nvSpPr>
          <p:cNvPr id="3" name="Alcím 2"/>
          <p:cNvSpPr>
            <a:spLocks noGrp="1"/>
          </p:cNvSpPr>
          <p:nvPr>
            <p:ph type="subTitle" idx="1"/>
          </p:nvPr>
        </p:nvSpPr>
        <p:spPr/>
        <p:txBody>
          <a:bodyPr>
            <a:normAutofit/>
          </a:bodyPr>
          <a:lstStyle/>
          <a:p>
            <a:endParaRPr lang="hu-HU" dirty="0" smtClean="0">
              <a:latin typeface="Times New Roman" panose="02020603050405020304" pitchFamily="18" charset="0"/>
              <a:cs typeface="Times New Roman" panose="02020603050405020304" pitchFamily="18" charset="0"/>
            </a:endParaRPr>
          </a:p>
          <a:p>
            <a:r>
              <a:rPr lang="hu-HU" sz="3600" dirty="0" smtClean="0">
                <a:solidFill>
                  <a:schemeClr val="tx1"/>
                </a:solidFill>
                <a:latin typeface="Times New Roman" panose="02020603050405020304" pitchFamily="18" charset="0"/>
                <a:cs typeface="Times New Roman" panose="02020603050405020304" pitchFamily="18" charset="0"/>
              </a:rPr>
              <a:t>2021. 05. 19.</a:t>
            </a:r>
            <a:endParaRPr lang="hu-HU"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2401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Mit kell elkészíteni a </a:t>
            </a:r>
            <a:r>
              <a:rPr lang="hu-HU" dirty="0" err="1" smtClean="0"/>
              <a:t>GYVR-ben</a:t>
            </a:r>
            <a:endParaRPr lang="hu-HU" dirty="0"/>
          </a:p>
        </p:txBody>
      </p:sp>
      <p:sp>
        <p:nvSpPr>
          <p:cNvPr id="3" name="Tartalom helye 2"/>
          <p:cNvSpPr>
            <a:spLocks noGrp="1"/>
          </p:cNvSpPr>
          <p:nvPr>
            <p:ph idx="1"/>
          </p:nvPr>
        </p:nvSpPr>
        <p:spPr/>
        <p:txBody>
          <a:bodyPr>
            <a:normAutofit fontScale="62500" lnSpcReduction="20000"/>
          </a:bodyPr>
          <a:lstStyle/>
          <a:p>
            <a:pPr algn="just"/>
            <a:r>
              <a:rPr lang="hu-HU" dirty="0" smtClean="0"/>
              <a:t>Gyvt. 135 . §(3a)</a:t>
            </a:r>
            <a:r>
              <a:rPr lang="hu-HU" b="1" baseline="30000" dirty="0" smtClean="0"/>
              <a:t> </a:t>
            </a:r>
            <a:r>
              <a:rPr lang="hu-HU" dirty="0" smtClean="0"/>
              <a:t> A Gyermekeink védelmében elnevezésű informatikai rendszerben</a:t>
            </a:r>
          </a:p>
          <a:p>
            <a:pPr algn="just"/>
            <a:r>
              <a:rPr lang="hu-HU" i="1" dirty="0" smtClean="0"/>
              <a:t>a) </a:t>
            </a:r>
            <a:r>
              <a:rPr lang="hu-HU" dirty="0" err="1" smtClean="0"/>
              <a:t>a</a:t>
            </a:r>
            <a:r>
              <a:rPr lang="hu-HU" dirty="0" smtClean="0"/>
              <a:t> (2) bekezdés </a:t>
            </a:r>
            <a:r>
              <a:rPr lang="hu-HU" i="1" dirty="0" smtClean="0"/>
              <a:t>a)</a:t>
            </a:r>
            <a:r>
              <a:rPr lang="hu-HU" i="1" dirty="0" err="1" smtClean="0"/>
              <a:t>-c</a:t>
            </a:r>
            <a:r>
              <a:rPr lang="hu-HU" i="1" dirty="0" smtClean="0"/>
              <a:t>) </a:t>
            </a:r>
            <a:r>
              <a:rPr lang="hu-HU" dirty="0" smtClean="0"/>
              <a:t>pontjai szerinti adatok rögzítése a</a:t>
            </a:r>
            <a:r>
              <a:rPr lang="hu-HU" b="1" dirty="0" smtClean="0"/>
              <a:t> törzsadat </a:t>
            </a:r>
            <a:r>
              <a:rPr lang="hu-HU" dirty="0" smtClean="0"/>
              <a:t>alrendszerben,</a:t>
            </a:r>
          </a:p>
          <a:p>
            <a:pPr algn="just"/>
            <a:r>
              <a:rPr lang="hu-HU" i="1" dirty="0" smtClean="0"/>
              <a:t>b)</a:t>
            </a:r>
            <a:r>
              <a:rPr lang="hu-HU" b="1" i="1" baseline="30000" dirty="0" smtClean="0"/>
              <a:t> * </a:t>
            </a:r>
            <a:r>
              <a:rPr lang="hu-HU" dirty="0" smtClean="0"/>
              <a:t>tervező és értékelő alrendszerben</a:t>
            </a:r>
          </a:p>
          <a:p>
            <a:pPr algn="just"/>
            <a:r>
              <a:rPr lang="hu-HU" i="1" dirty="0" err="1" smtClean="0"/>
              <a:t>ba</a:t>
            </a:r>
            <a:r>
              <a:rPr lang="hu-HU" i="1" dirty="0" smtClean="0"/>
              <a:t>) </a:t>
            </a:r>
            <a:r>
              <a:rPr lang="hu-HU" dirty="0" smtClean="0"/>
              <a:t>a gyermekjóléti alapellátást nyújtó részéről </a:t>
            </a:r>
            <a:r>
              <a:rPr lang="hu-HU" b="1" dirty="0" smtClean="0"/>
              <a:t>a gyermek veszélyeztetettségének feltárása</a:t>
            </a:r>
            <a:r>
              <a:rPr lang="hu-HU" dirty="0" smtClean="0"/>
              <a:t>, a veszélyeztetettség megelőzéséhez és megszüntetéséhez szükséges intézkedésre történő </a:t>
            </a:r>
            <a:r>
              <a:rPr lang="hu-HU" b="1" dirty="0" smtClean="0"/>
              <a:t>javaslat megtétele</a:t>
            </a:r>
            <a:r>
              <a:rPr lang="hu-HU" dirty="0" smtClean="0"/>
              <a:t>; a gyermek nevelkedésének megtervezése érdekében </a:t>
            </a:r>
            <a:r>
              <a:rPr lang="hu-HU" b="1" dirty="0" smtClean="0"/>
              <a:t>a környezettanulmány</a:t>
            </a:r>
            <a:r>
              <a:rPr lang="hu-HU" dirty="0" smtClean="0"/>
              <a:t>, </a:t>
            </a:r>
            <a:r>
              <a:rPr lang="hu-HU" b="1" dirty="0" smtClean="0"/>
              <a:t>cselekvési és intézkedési terv</a:t>
            </a:r>
            <a:r>
              <a:rPr lang="hu-HU" dirty="0" smtClean="0"/>
              <a:t>, védelembe vétel esetén a családi, egyéni gondozási terv elkészítése, az egészségügyi lap feltöltése; nevelésbe vétel esetén a családi kapcsolatok, családgondozás tervezése és a helyzetértékelés; a </a:t>
            </a:r>
            <a:r>
              <a:rPr lang="hu-HU" dirty="0" err="1" smtClean="0"/>
              <a:t>családbafogadás</a:t>
            </a:r>
            <a:r>
              <a:rPr lang="hu-HU" dirty="0" smtClean="0"/>
              <a:t> és utógondozás esetén a gondozási terv elkészítése és a helyzetértékelés,</a:t>
            </a:r>
          </a:p>
          <a:p>
            <a:pPr algn="just"/>
            <a:r>
              <a:rPr lang="hu-HU" dirty="0" smtClean="0"/>
              <a:t> valamint </a:t>
            </a:r>
            <a:r>
              <a:rPr lang="hu-HU" b="1" dirty="0" smtClean="0"/>
              <a:t>az átmeneti gondozás esetén </a:t>
            </a:r>
            <a:r>
              <a:rPr lang="hu-HU" dirty="0" smtClean="0"/>
              <a:t>az egyéni gondozási-nevelési terv, a családgondozási terv elkészítése és a helyzetértékelés;</a:t>
            </a:r>
          </a:p>
          <a:p>
            <a:endParaRPr lang="hu-H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GYVR-Kenyszi</a:t>
            </a:r>
            <a:r>
              <a:rPr lang="hu-HU" dirty="0" smtClean="0"/>
              <a:t> adatátadás</a:t>
            </a:r>
            <a:endParaRPr lang="hu-HU" dirty="0"/>
          </a:p>
        </p:txBody>
      </p:sp>
      <p:sp>
        <p:nvSpPr>
          <p:cNvPr id="3" name="Tartalom helye 2"/>
          <p:cNvSpPr>
            <a:spLocks noGrp="1"/>
          </p:cNvSpPr>
          <p:nvPr>
            <p:ph idx="1"/>
          </p:nvPr>
        </p:nvSpPr>
        <p:spPr/>
        <p:txBody>
          <a:bodyPr>
            <a:normAutofit fontScale="92500"/>
          </a:bodyPr>
          <a:lstStyle/>
          <a:p>
            <a:r>
              <a:rPr lang="hu-HU" b="1" dirty="0" smtClean="0"/>
              <a:t>11/M.§ </a:t>
            </a:r>
            <a:r>
              <a:rPr lang="hu-HU" dirty="0" smtClean="0"/>
              <a:t>(2</a:t>
            </a:r>
            <a:r>
              <a:rPr lang="hu-HU" dirty="0"/>
              <a:t>) A GYVR törzsadat alrendszerében rögzített (1) bekezdés szerinti adatok</a:t>
            </a:r>
          </a:p>
          <a:p>
            <a:r>
              <a:rPr lang="hu-HU" i="1" dirty="0" smtClean="0"/>
              <a:t>a</a:t>
            </a:r>
            <a:r>
              <a:rPr lang="hu-HU" i="1" dirty="0"/>
              <a:t>) </a:t>
            </a:r>
            <a:r>
              <a:rPr lang="hu-HU" dirty="0" err="1"/>
              <a:t>a</a:t>
            </a:r>
            <a:r>
              <a:rPr lang="hu-HU" dirty="0"/>
              <a:t> gyermekjóléti szolgáltatást, a gyermekek átmeneti gondozását biztosító szolgáltató </a:t>
            </a:r>
            <a:r>
              <a:rPr lang="hu-HU" b="1" dirty="0"/>
              <a:t>vezetőjének, a </a:t>
            </a:r>
            <a:r>
              <a:rPr lang="hu-HU" b="1" dirty="0" smtClean="0"/>
              <a:t>család- </a:t>
            </a:r>
            <a:r>
              <a:rPr lang="hu-HU" b="1" dirty="0"/>
              <a:t>és gyermekjóléti központ esetmenedzserének, asszisztensének</a:t>
            </a:r>
            <a:r>
              <a:rPr lang="hu-HU" dirty="0"/>
              <a:t>,</a:t>
            </a:r>
          </a:p>
          <a:p>
            <a:r>
              <a:rPr lang="hu-HU" dirty="0" smtClean="0"/>
              <a:t>jóváhagyásával </a:t>
            </a:r>
            <a:r>
              <a:rPr lang="hu-HU" dirty="0"/>
              <a:t>adhatóak át az igénybevevői nyilvántartás számára</a:t>
            </a:r>
            <a:r>
              <a:rPr lang="hu-HU" dirty="0" smtClean="0"/>
              <a:t>.</a:t>
            </a:r>
          </a:p>
          <a:p>
            <a:r>
              <a:rPr lang="hu-HU" dirty="0" smtClean="0"/>
              <a:t>(2021. 07. 01-től)</a:t>
            </a:r>
            <a:endParaRPr lang="hu-HU" dirty="0"/>
          </a:p>
          <a:p>
            <a:endParaRPr lang="hu-HU" dirty="0"/>
          </a:p>
          <a:p>
            <a:endParaRPr lang="hu-HU" dirty="0"/>
          </a:p>
        </p:txBody>
      </p:sp>
    </p:spTree>
    <p:extLst>
      <p:ext uri="{BB962C8B-B14F-4D97-AF65-F5344CB8AC3E}">
        <p14:creationId xmlns:p14="http://schemas.microsoft.com/office/powerpoint/2010/main" val="3679350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Jelzés</a:t>
            </a:r>
            <a:endParaRPr lang="hu-HU" dirty="0"/>
          </a:p>
        </p:txBody>
      </p:sp>
      <p:sp>
        <p:nvSpPr>
          <p:cNvPr id="3" name="Tartalom helye 2"/>
          <p:cNvSpPr>
            <a:spLocks noGrp="1"/>
          </p:cNvSpPr>
          <p:nvPr>
            <p:ph idx="1"/>
          </p:nvPr>
        </p:nvSpPr>
        <p:spPr/>
        <p:txBody>
          <a:bodyPr>
            <a:normAutofit fontScale="85000" lnSpcReduction="20000"/>
          </a:bodyPr>
          <a:lstStyle/>
          <a:p>
            <a:r>
              <a:rPr lang="hu-HU" b="1" dirty="0" smtClean="0"/>
              <a:t>11/P. § </a:t>
            </a:r>
            <a:r>
              <a:rPr lang="hu-HU" dirty="0" smtClean="0"/>
              <a:t>(9</a:t>
            </a:r>
            <a:r>
              <a:rPr lang="hu-HU" dirty="0"/>
              <a:t>) A család- és gyermekjóléti szolgáltatást nyújtó a jelzés vagy az önkéntes jelentkezés adatait a GYVR tervező és értékelő alrendszerében legkésőbb a jelzést vagy jelentkezést követő </a:t>
            </a:r>
            <a:r>
              <a:rPr lang="hu-HU" b="1" dirty="0"/>
              <a:t>hét napon </a:t>
            </a:r>
            <a:r>
              <a:rPr lang="hu-HU" dirty="0"/>
              <a:t>belül rögzíti, valamint feltölti a jelzésről szóló dokumentumot és az önkéntes jelentkezésről szóló feljegyzést a GYVR dokumentumtárába.</a:t>
            </a:r>
          </a:p>
          <a:p>
            <a:r>
              <a:rPr lang="hu-HU" dirty="0" smtClean="0"/>
              <a:t>(</a:t>
            </a:r>
            <a:r>
              <a:rPr lang="hu-HU" dirty="0"/>
              <a:t>10) A család- és gyermekjóléti szolgáltatást nyújtó a jelzést tevő irányába tett </a:t>
            </a:r>
            <a:r>
              <a:rPr lang="hu-HU" b="1" dirty="0"/>
              <a:t>visszajelzés adatait </a:t>
            </a:r>
            <a:r>
              <a:rPr lang="hu-HU" dirty="0"/>
              <a:t>az első interjútól számított </a:t>
            </a:r>
            <a:r>
              <a:rPr lang="hu-HU" b="1" dirty="0"/>
              <a:t>tizenöt napon belül rögzíti</a:t>
            </a:r>
            <a:r>
              <a:rPr lang="hu-HU" dirty="0"/>
              <a:t>, és a visszajelzést tartalmazó dokumentumot feltölti a GYVR dokumentumtárába.</a:t>
            </a:r>
          </a:p>
          <a:p>
            <a:endParaRPr lang="hu-HU" dirty="0"/>
          </a:p>
          <a:p>
            <a:endParaRPr lang="hu-HU" dirty="0"/>
          </a:p>
        </p:txBody>
      </p:sp>
    </p:spTree>
    <p:extLst>
      <p:ext uri="{BB962C8B-B14F-4D97-AF65-F5344CB8AC3E}">
        <p14:creationId xmlns:p14="http://schemas.microsoft.com/office/powerpoint/2010/main" val="240044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Jelzés esetén 1- szeri intézkedés mi megy a </a:t>
            </a:r>
            <a:r>
              <a:rPr lang="hu-HU" dirty="0" err="1" smtClean="0"/>
              <a:t>kenyszibe</a:t>
            </a:r>
            <a:endParaRPr lang="hu-HU" dirty="0"/>
          </a:p>
        </p:txBody>
      </p:sp>
      <p:sp>
        <p:nvSpPr>
          <p:cNvPr id="3" name="Tartalom helye 2"/>
          <p:cNvSpPr>
            <a:spLocks noGrp="1"/>
          </p:cNvSpPr>
          <p:nvPr>
            <p:ph idx="1"/>
          </p:nvPr>
        </p:nvSpPr>
        <p:spPr/>
        <p:txBody>
          <a:bodyPr>
            <a:normAutofit fontScale="92500"/>
          </a:bodyPr>
          <a:lstStyle/>
          <a:p>
            <a:r>
              <a:rPr lang="hu-HU" dirty="0" err="1" smtClean="0"/>
              <a:t>Ar</a:t>
            </a:r>
            <a:r>
              <a:rPr lang="hu-HU" dirty="0" smtClean="0"/>
              <a:t>. 11./M.§ (1) </a:t>
            </a:r>
            <a:r>
              <a:rPr lang="hu-HU" dirty="0" err="1" smtClean="0"/>
              <a:t>bek</a:t>
            </a:r>
            <a:r>
              <a:rPr lang="hu-HU" dirty="0" smtClean="0"/>
              <a:t>.  h) veszélyeztetett gyermek esetén a jelzésről, önkéntes megkeresés esetén, ha az első találkozást követően tett intézkedéssel lezárható a gyermekjóléti szolgáltatás nyújtása, </a:t>
            </a:r>
            <a:r>
              <a:rPr lang="hu-HU" b="1" dirty="0" smtClean="0"/>
              <a:t>a gyermek és az ellátást igénybe vevő törvényes képviselő </a:t>
            </a:r>
            <a:r>
              <a:rPr lang="hu-HU" dirty="0" smtClean="0"/>
              <a:t>személyazonosító adatairól, </a:t>
            </a:r>
            <a:r>
              <a:rPr lang="hu-HU" dirty="0" err="1" smtClean="0"/>
              <a:t>TAJ-áról</a:t>
            </a:r>
            <a:r>
              <a:rPr lang="hu-HU" dirty="0" smtClean="0"/>
              <a:t>, TAJ hiányában technikai kódjáról, a szolgáltatás igénybevételének és igénylésének napjáról megy adat az igénybevevői nyilvántartás számára.</a:t>
            </a:r>
            <a:endParaRPr lang="hu-H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Megállapodás</a:t>
            </a:r>
            <a:endParaRPr lang="hu-HU" dirty="0"/>
          </a:p>
        </p:txBody>
      </p:sp>
      <p:sp>
        <p:nvSpPr>
          <p:cNvPr id="3" name="Tartalom helye 2"/>
          <p:cNvSpPr>
            <a:spLocks noGrp="1"/>
          </p:cNvSpPr>
          <p:nvPr>
            <p:ph idx="1"/>
          </p:nvPr>
        </p:nvSpPr>
        <p:spPr/>
        <p:txBody>
          <a:bodyPr>
            <a:normAutofit lnSpcReduction="10000"/>
          </a:bodyPr>
          <a:lstStyle/>
          <a:p>
            <a:r>
              <a:rPr lang="hu-HU" b="1" dirty="0" smtClean="0"/>
              <a:t>AR. 11/P</a:t>
            </a:r>
            <a:r>
              <a:rPr lang="hu-HU" b="1" dirty="0"/>
              <a:t>. </a:t>
            </a:r>
            <a:r>
              <a:rPr lang="hu-HU" b="1" dirty="0" smtClean="0"/>
              <a:t>§ </a:t>
            </a:r>
            <a:r>
              <a:rPr lang="hu-HU" dirty="0" smtClean="0"/>
              <a:t>(</a:t>
            </a:r>
            <a:r>
              <a:rPr lang="hu-HU" dirty="0"/>
              <a:t>11) A család- és gyermekjóléti szolgálat családsegítője </a:t>
            </a:r>
            <a:r>
              <a:rPr lang="hu-HU" b="1" dirty="0"/>
              <a:t>a megállapodás adatait</a:t>
            </a:r>
            <a:r>
              <a:rPr lang="hu-HU" dirty="0"/>
              <a:t> a megállapodás megkötésétől számított </a:t>
            </a:r>
            <a:r>
              <a:rPr lang="hu-HU" b="1" dirty="0"/>
              <a:t>öt napon belül rögzíti a </a:t>
            </a:r>
            <a:r>
              <a:rPr lang="hu-HU" b="1" dirty="0" err="1"/>
              <a:t>GYVR-ben</a:t>
            </a:r>
            <a:r>
              <a:rPr lang="hu-HU" dirty="0"/>
              <a:t>, </a:t>
            </a:r>
            <a:r>
              <a:rPr lang="hu-HU" dirty="0" err="1"/>
              <a:t>a</a:t>
            </a:r>
            <a:r>
              <a:rPr lang="hu-HU" dirty="0"/>
              <a:t> család- és gyermekjóléti szolgálat szakmai </a:t>
            </a:r>
            <a:r>
              <a:rPr lang="hu-HU" b="1" dirty="0"/>
              <a:t>vezetője a rögzítéstől számított öt napon belül jóváhagyja azt.</a:t>
            </a:r>
          </a:p>
          <a:p>
            <a:r>
              <a:rPr lang="hu-HU" dirty="0" smtClean="0"/>
              <a:t>Ezzel a jóváhagyással megy át az adat a </a:t>
            </a:r>
            <a:r>
              <a:rPr lang="hu-HU" dirty="0" err="1" smtClean="0"/>
              <a:t>kenyszibe</a:t>
            </a:r>
            <a:r>
              <a:rPr lang="hu-HU" dirty="0" smtClean="0"/>
              <a:t>.</a:t>
            </a:r>
            <a:endParaRPr lang="hu-HU" dirty="0"/>
          </a:p>
          <a:p>
            <a:endParaRPr lang="hu-HU" dirty="0"/>
          </a:p>
          <a:p>
            <a:endParaRPr lang="hu-HU" dirty="0"/>
          </a:p>
        </p:txBody>
      </p:sp>
    </p:spTree>
    <p:extLst>
      <p:ext uri="{BB962C8B-B14F-4D97-AF65-F5344CB8AC3E}">
        <p14:creationId xmlns:p14="http://schemas.microsoft.com/office/powerpoint/2010/main" val="2434936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Megállapodás útján történő ellátásnál mi megy  a </a:t>
            </a:r>
            <a:r>
              <a:rPr lang="hu-HU" dirty="0" err="1" smtClean="0"/>
              <a:t>kenyszibe</a:t>
            </a:r>
            <a:r>
              <a:rPr lang="hu-HU" dirty="0" smtClean="0"/>
              <a:t>?</a:t>
            </a:r>
            <a:endParaRPr lang="hu-HU" dirty="0"/>
          </a:p>
        </p:txBody>
      </p:sp>
      <p:sp>
        <p:nvSpPr>
          <p:cNvPr id="3" name="Tartalom helye 2"/>
          <p:cNvSpPr>
            <a:spLocks noGrp="1"/>
          </p:cNvSpPr>
          <p:nvPr>
            <p:ph idx="1"/>
          </p:nvPr>
        </p:nvSpPr>
        <p:spPr/>
        <p:txBody>
          <a:bodyPr/>
          <a:lstStyle/>
          <a:p>
            <a:r>
              <a:rPr lang="hu-HU" dirty="0" smtClean="0"/>
              <a:t>Ha gyermek veszélyeztetettségének megszüntetése céljából </a:t>
            </a:r>
            <a:r>
              <a:rPr lang="hu-HU" b="1" dirty="0" smtClean="0"/>
              <a:t>megállapodás alapján </a:t>
            </a:r>
            <a:r>
              <a:rPr lang="hu-HU" dirty="0" smtClean="0"/>
              <a:t>történik a gyermekjóléti szolgáltatás nyújtása - </a:t>
            </a:r>
            <a:r>
              <a:rPr lang="hu-HU" b="1" dirty="0" smtClean="0"/>
              <a:t>a gyermek és az ellátást igénylő törvényes képviselő</a:t>
            </a:r>
            <a:r>
              <a:rPr lang="hu-HU" dirty="0" smtClean="0"/>
              <a:t> személyazonosító adatairól, </a:t>
            </a:r>
            <a:r>
              <a:rPr lang="hu-HU" dirty="0" err="1" smtClean="0"/>
              <a:t>TAJ-áról</a:t>
            </a:r>
            <a:r>
              <a:rPr lang="hu-HU" dirty="0" smtClean="0"/>
              <a:t>, TAJ hiányában technikai kódjáról, a szolgáltatás igénybevételének és igénylésének napjáról megy adat az igénybevevői nyilvántartás számára.</a:t>
            </a:r>
            <a:endParaRPr lang="hu-H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Cselekvési terv</a:t>
            </a:r>
            <a:endParaRPr lang="hu-HU" dirty="0"/>
          </a:p>
        </p:txBody>
      </p:sp>
      <p:sp>
        <p:nvSpPr>
          <p:cNvPr id="3" name="Tartalom helye 2"/>
          <p:cNvSpPr>
            <a:spLocks noGrp="1"/>
          </p:cNvSpPr>
          <p:nvPr>
            <p:ph idx="1"/>
          </p:nvPr>
        </p:nvSpPr>
        <p:spPr/>
        <p:txBody>
          <a:bodyPr>
            <a:normAutofit fontScale="77500" lnSpcReduction="20000"/>
          </a:bodyPr>
          <a:lstStyle/>
          <a:p>
            <a:pPr algn="just"/>
            <a:r>
              <a:rPr lang="hu-HU" b="1" dirty="0" smtClean="0"/>
              <a:t>11/P.§ (13</a:t>
            </a:r>
            <a:r>
              <a:rPr lang="hu-HU" b="1" dirty="0"/>
              <a:t>) </a:t>
            </a:r>
            <a:r>
              <a:rPr lang="hu-HU" dirty="0"/>
              <a:t>Ha a család problémája előreláthatólag hosszabb távú esetkezelést igényel, a család- és gyermekjóléti szolgálat a Gyvt. 135. § (2) bekezdés </a:t>
            </a:r>
            <a:r>
              <a:rPr lang="hu-HU" i="1" dirty="0"/>
              <a:t>a)</a:t>
            </a:r>
            <a:r>
              <a:rPr lang="hu-HU" i="1" dirty="0" err="1"/>
              <a:t>-c</a:t>
            </a:r>
            <a:r>
              <a:rPr lang="hu-HU" i="1" dirty="0"/>
              <a:t>) </a:t>
            </a:r>
            <a:r>
              <a:rPr lang="hu-HU" dirty="0"/>
              <a:t>pontja szerinti adatokat és az azokban bekövetkezett változásokat a GYVR törzsadat alrendszerében rögzíti. A családsegítő a környezettanulmányt, valamint </a:t>
            </a:r>
            <a:r>
              <a:rPr lang="hu-HU" b="1" dirty="0"/>
              <a:t>a cselekvési és intézkedési tervet az együttműködési megállapodás megkötésétől számított tizenöt napon belül, a helyzetértékelést pedig ezek alapján félévente vagy szükség </a:t>
            </a:r>
            <a:r>
              <a:rPr lang="hu-HU" dirty="0"/>
              <a:t>szerint a GYVR tervező és értékelő alrendszerében készíti el. Ha a család- és gyermekjóléti szolgáltatást nyújtó gyermekvédelmi gondoskodás alá tartozó hatósági intézkedést kezdeményez, vagy arra javaslatot tesz, azt a szakmai vezető véglegesíti.</a:t>
            </a:r>
          </a:p>
          <a:p>
            <a:endParaRPr lang="hu-HU" dirty="0"/>
          </a:p>
          <a:p>
            <a:endParaRPr lang="hu-HU" dirty="0"/>
          </a:p>
        </p:txBody>
      </p:sp>
    </p:spTree>
    <p:extLst>
      <p:ext uri="{BB962C8B-B14F-4D97-AF65-F5344CB8AC3E}">
        <p14:creationId xmlns:p14="http://schemas.microsoft.com/office/powerpoint/2010/main" val="194993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Cselekvési terv alapján nyújtott speciális szolgáltatás</a:t>
            </a:r>
            <a:endParaRPr lang="hu-HU" dirty="0"/>
          </a:p>
        </p:txBody>
      </p:sp>
      <p:sp>
        <p:nvSpPr>
          <p:cNvPr id="3" name="Tartalom helye 2"/>
          <p:cNvSpPr>
            <a:spLocks noGrp="1"/>
          </p:cNvSpPr>
          <p:nvPr>
            <p:ph idx="1"/>
          </p:nvPr>
        </p:nvSpPr>
        <p:spPr/>
        <p:txBody>
          <a:bodyPr>
            <a:normAutofit fontScale="92500"/>
          </a:bodyPr>
          <a:lstStyle/>
          <a:p>
            <a:r>
              <a:rPr lang="hu-HU" dirty="0" err="1" smtClean="0"/>
              <a:t>Ar</a:t>
            </a:r>
            <a:r>
              <a:rPr lang="hu-HU" dirty="0" smtClean="0"/>
              <a:t>. 11/M. §  Ha a gyermek veszélyeztetettségének megszüntetése céljából megállapodás, valamint cselekvési és intézkedési terv alapján a család- és gyermekjóléti központ speciális szolgáltatást nyújt - a gyermek, illetve az ellátást igénylő törvényes képviselő személyazonosító adatairól, </a:t>
            </a:r>
            <a:r>
              <a:rPr lang="hu-HU" dirty="0" err="1" smtClean="0"/>
              <a:t>TAJ-áról</a:t>
            </a:r>
            <a:r>
              <a:rPr lang="hu-HU" dirty="0" smtClean="0"/>
              <a:t>, TAJ hiányában technikai kódjáról, a szolgáltatás igénybevételének és igénylésének napjáról, megy adat az igénybevevői nyilvántartás számára.</a:t>
            </a:r>
            <a:endParaRPr lang="hu-H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Kezdeményezés, javaslattétel</a:t>
            </a:r>
            <a:endParaRPr lang="hu-HU" dirty="0"/>
          </a:p>
        </p:txBody>
      </p:sp>
      <p:sp>
        <p:nvSpPr>
          <p:cNvPr id="3" name="Tartalom helye 2"/>
          <p:cNvSpPr>
            <a:spLocks noGrp="1"/>
          </p:cNvSpPr>
          <p:nvPr>
            <p:ph idx="1"/>
          </p:nvPr>
        </p:nvSpPr>
        <p:spPr/>
        <p:txBody>
          <a:bodyPr>
            <a:normAutofit fontScale="85000" lnSpcReduction="10000"/>
          </a:bodyPr>
          <a:lstStyle/>
          <a:p>
            <a:r>
              <a:rPr lang="hu-HU" dirty="0" smtClean="0"/>
              <a:t>11/P. § (15</a:t>
            </a:r>
            <a:r>
              <a:rPr lang="hu-HU" dirty="0"/>
              <a:t>) </a:t>
            </a:r>
            <a:r>
              <a:rPr lang="hu-HU" b="1" dirty="0"/>
              <a:t>A család- és gyermekjóléti szolgálat </a:t>
            </a:r>
            <a:r>
              <a:rPr lang="hu-HU" dirty="0"/>
              <a:t>szakmai vezetője a Gyvt. 135. § (2) bekezdés </a:t>
            </a:r>
            <a:r>
              <a:rPr lang="hu-HU" i="1" dirty="0"/>
              <a:t>a)</a:t>
            </a:r>
            <a:r>
              <a:rPr lang="hu-HU" i="1" dirty="0" err="1"/>
              <a:t>-c</a:t>
            </a:r>
            <a:r>
              <a:rPr lang="hu-HU" i="1" dirty="0"/>
              <a:t>) </a:t>
            </a:r>
            <a:r>
              <a:rPr lang="hu-HU" dirty="0"/>
              <a:t>pontja szerinti adatok rögzítésével, valamint a GYVR tervező és értékelő </a:t>
            </a:r>
            <a:r>
              <a:rPr lang="hu-HU" b="1" dirty="0"/>
              <a:t>alrendszerében a környezettanulmány, a cselekvési és intézkedési terv, valamint a helyzetértékelés véglegesítésével</a:t>
            </a:r>
          </a:p>
          <a:p>
            <a:r>
              <a:rPr lang="hu-HU" i="1" dirty="0" smtClean="0"/>
              <a:t>a</a:t>
            </a:r>
            <a:r>
              <a:rPr lang="hu-HU" i="1" dirty="0"/>
              <a:t>) </a:t>
            </a:r>
            <a:r>
              <a:rPr lang="hu-HU" b="1" dirty="0"/>
              <a:t>kezdeménye</a:t>
            </a:r>
            <a:r>
              <a:rPr lang="hu-HU" dirty="0"/>
              <a:t>zi - az ideiglenes hatályú elhelyezés kivételével - a gyermekvédelmi gondoskodás keretébe tartozó hatósági intézkedés megtételét, vagy</a:t>
            </a:r>
          </a:p>
          <a:p>
            <a:r>
              <a:rPr lang="hu-HU" i="1" dirty="0"/>
              <a:t>b) </a:t>
            </a:r>
            <a:r>
              <a:rPr lang="hu-HU" b="1" dirty="0"/>
              <a:t>javaslatot tesz </a:t>
            </a:r>
            <a:r>
              <a:rPr lang="hu-HU" dirty="0"/>
              <a:t>a gyermek ideiglenes hatályú elhelyezésére.</a:t>
            </a:r>
          </a:p>
          <a:p>
            <a:endParaRPr lang="hu-HU" dirty="0"/>
          </a:p>
          <a:p>
            <a:endParaRPr lang="hu-HU" dirty="0"/>
          </a:p>
        </p:txBody>
      </p:sp>
    </p:spTree>
    <p:extLst>
      <p:ext uri="{BB962C8B-B14F-4D97-AF65-F5344CB8AC3E}">
        <p14:creationId xmlns:p14="http://schemas.microsoft.com/office/powerpoint/2010/main" val="1758398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Javaslat</a:t>
            </a:r>
            <a:endParaRPr lang="hu-HU" dirty="0"/>
          </a:p>
        </p:txBody>
      </p:sp>
      <p:sp>
        <p:nvSpPr>
          <p:cNvPr id="3" name="Tartalom helye 2"/>
          <p:cNvSpPr>
            <a:spLocks noGrp="1"/>
          </p:cNvSpPr>
          <p:nvPr>
            <p:ph idx="1"/>
          </p:nvPr>
        </p:nvSpPr>
        <p:spPr/>
        <p:txBody>
          <a:bodyPr>
            <a:normAutofit/>
          </a:bodyPr>
          <a:lstStyle/>
          <a:p>
            <a:r>
              <a:rPr lang="hu-HU" dirty="0" smtClean="0"/>
              <a:t>11/P. § (16) </a:t>
            </a:r>
            <a:r>
              <a:rPr lang="hu-HU" dirty="0" err="1" smtClean="0"/>
              <a:t>bek</a:t>
            </a:r>
            <a:r>
              <a:rPr lang="hu-HU" dirty="0" smtClean="0"/>
              <a:t>. </a:t>
            </a:r>
            <a:r>
              <a:rPr lang="hu-HU" dirty="0"/>
              <a:t>A család- és gyermekjóléti központ esetmenedzsere a GYVR tervező és értékelő alrendszerében a család- és gyermekjóléti szolgálat által rögzített, a gyermekvédelmi gondoskodás keretébe tartozó hatósági intézkedés kezdeményezését </a:t>
            </a:r>
            <a:r>
              <a:rPr lang="hu-HU" b="1" dirty="0"/>
              <a:t>javaslatával kiegészíti, és azt a család- és gyermekjóléti központ szakmai vezetője öt napon belül véglegesíti.</a:t>
            </a:r>
          </a:p>
          <a:p>
            <a:endParaRPr lang="hu-HU" dirty="0"/>
          </a:p>
          <a:p>
            <a:endParaRPr lang="hu-HU" dirty="0"/>
          </a:p>
        </p:txBody>
      </p:sp>
    </p:spTree>
    <p:extLst>
      <p:ext uri="{BB962C8B-B14F-4D97-AF65-F5344CB8AC3E}">
        <p14:creationId xmlns:p14="http://schemas.microsoft.com/office/powerpoint/2010/main" val="3676299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IDM Regisztrációs tapasztalatok</a:t>
            </a:r>
            <a:endParaRPr lang="hu-HU" dirty="0"/>
          </a:p>
        </p:txBody>
      </p:sp>
      <p:sp>
        <p:nvSpPr>
          <p:cNvPr id="3" name="Tartalom helye 2"/>
          <p:cNvSpPr>
            <a:spLocks noGrp="1"/>
          </p:cNvSpPr>
          <p:nvPr>
            <p:ph idx="1"/>
          </p:nvPr>
        </p:nvSpPr>
        <p:spPr/>
        <p:txBody>
          <a:bodyPr>
            <a:normAutofit fontScale="92500" lnSpcReduction="20000"/>
          </a:bodyPr>
          <a:lstStyle/>
          <a:p>
            <a:r>
              <a:rPr lang="hu-HU" dirty="0" smtClean="0"/>
              <a:t>Köszönöm minden szakértő közreműködését!</a:t>
            </a:r>
          </a:p>
          <a:p>
            <a:r>
              <a:rPr lang="hu-HU" dirty="0" smtClean="0"/>
              <a:t>3 fenntartónál hiányzik a </a:t>
            </a:r>
            <a:r>
              <a:rPr lang="hu-HU" dirty="0" err="1" smtClean="0"/>
              <a:t>GYVR-hez</a:t>
            </a:r>
            <a:r>
              <a:rPr lang="hu-HU" dirty="0" smtClean="0"/>
              <a:t> </a:t>
            </a:r>
            <a:r>
              <a:rPr lang="hu-HU" b="1" dirty="0" smtClean="0"/>
              <a:t>IDM képviselő </a:t>
            </a:r>
            <a:r>
              <a:rPr lang="hu-HU" dirty="0" smtClean="0"/>
              <a:t>(Kenyeri, Kesznyéten, Novajidrány)</a:t>
            </a:r>
          </a:p>
          <a:p>
            <a:pPr marL="0" indent="0">
              <a:buNone/>
            </a:pPr>
            <a:r>
              <a:rPr lang="hu-HU" b="1" u="sng" dirty="0" smtClean="0"/>
              <a:t>Vezetők</a:t>
            </a:r>
          </a:p>
          <a:p>
            <a:r>
              <a:rPr lang="hu-HU" b="1" dirty="0" smtClean="0"/>
              <a:t>Szolgálatok: </a:t>
            </a:r>
            <a:r>
              <a:rPr lang="hu-HU" dirty="0" smtClean="0"/>
              <a:t>összesen van, 724 </a:t>
            </a:r>
            <a:r>
              <a:rPr lang="hu-HU" b="1" dirty="0" smtClean="0"/>
              <a:t>hiányzik 178</a:t>
            </a:r>
          </a:p>
          <a:p>
            <a:r>
              <a:rPr lang="hu-HU" b="1" dirty="0" smtClean="0"/>
              <a:t>Központok: </a:t>
            </a:r>
            <a:r>
              <a:rPr lang="hu-HU" dirty="0" smtClean="0"/>
              <a:t>197 van, </a:t>
            </a:r>
            <a:r>
              <a:rPr lang="hu-HU" b="1" dirty="0" smtClean="0"/>
              <a:t>hiányzik 20,</a:t>
            </a:r>
          </a:p>
          <a:p>
            <a:r>
              <a:rPr lang="hu-HU" b="1" dirty="0" smtClean="0"/>
              <a:t>Csáo: hiányzik 7,</a:t>
            </a:r>
          </a:p>
          <a:p>
            <a:r>
              <a:rPr lang="hu-HU" b="1" dirty="0" err="1" smtClean="0"/>
              <a:t>Gyáo</a:t>
            </a:r>
            <a:r>
              <a:rPr lang="hu-HU" b="1" dirty="0" smtClean="0"/>
              <a:t> hiányzik: 5 </a:t>
            </a:r>
            <a:r>
              <a:rPr lang="hu-HU" dirty="0" smtClean="0"/>
              <a:t>(Aranyhíd, </a:t>
            </a:r>
            <a:r>
              <a:rPr lang="hu-HU" dirty="0" err="1" smtClean="0"/>
              <a:t>Burattino</a:t>
            </a:r>
            <a:r>
              <a:rPr lang="hu-HU" dirty="0" smtClean="0"/>
              <a:t>, Kőér)</a:t>
            </a:r>
          </a:p>
          <a:p>
            <a:r>
              <a:rPr lang="hu-HU" b="1" dirty="0" smtClean="0"/>
              <a:t>Helyettes szülő </a:t>
            </a:r>
            <a:r>
              <a:rPr lang="hu-HU" dirty="0" smtClean="0"/>
              <a:t>20 van </a:t>
            </a:r>
            <a:r>
              <a:rPr lang="hu-HU" b="1" dirty="0" smtClean="0"/>
              <a:t>hiányzik 11 </a:t>
            </a:r>
            <a:r>
              <a:rPr lang="hu-HU" dirty="0" smtClean="0"/>
              <a:t>(mindenhol legyen 2 vezető!)</a:t>
            </a:r>
            <a:endParaRPr lang="hu-HU" dirty="0"/>
          </a:p>
        </p:txBody>
      </p:sp>
    </p:spTree>
    <p:extLst>
      <p:ext uri="{BB962C8B-B14F-4D97-AF65-F5344CB8AC3E}">
        <p14:creationId xmlns:p14="http://schemas.microsoft.com/office/powerpoint/2010/main" val="3590697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Hatósági megkeresés esetén</a:t>
            </a:r>
            <a:endParaRPr lang="hu-HU" dirty="0"/>
          </a:p>
        </p:txBody>
      </p:sp>
      <p:sp>
        <p:nvSpPr>
          <p:cNvPr id="3" name="Tartalom helye 2"/>
          <p:cNvSpPr>
            <a:spLocks noGrp="1"/>
          </p:cNvSpPr>
          <p:nvPr>
            <p:ph idx="1"/>
          </p:nvPr>
        </p:nvSpPr>
        <p:spPr/>
        <p:txBody>
          <a:bodyPr>
            <a:normAutofit lnSpcReduction="10000"/>
          </a:bodyPr>
          <a:lstStyle/>
          <a:p>
            <a:r>
              <a:rPr lang="hu-HU" dirty="0" err="1" smtClean="0"/>
              <a:t>Ar</a:t>
            </a:r>
            <a:r>
              <a:rPr lang="hu-HU" dirty="0" smtClean="0"/>
              <a:t>. 11/P. § (17). Hatósági megkeresés esetén a gyermekjóléti szolgáltatást nyújtó vezetője haladéktalanul, de legkésőbb öt napon belül kijelöli a feladat ellátására köteles munkatársat, és a kijelölést rögzíti a </a:t>
            </a:r>
            <a:r>
              <a:rPr lang="hu-HU" dirty="0" err="1" smtClean="0"/>
              <a:t>GYVR-ben</a:t>
            </a:r>
            <a:r>
              <a:rPr lang="hu-HU" dirty="0" smtClean="0"/>
              <a:t>. A család- és gyermekjóléti központ esetmenedzsere ezzel egyidejűleg az adatrögzítés alapjául szolgáló hatósági döntés adatait rögzíti, és a döntést tartalmazó okiratot feltölti a GYVR dokumentumtárába.</a:t>
            </a:r>
            <a:endParaRPr lang="hu-H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Előzmény nélkül</a:t>
            </a:r>
            <a:endParaRPr lang="hu-HU" dirty="0"/>
          </a:p>
        </p:txBody>
      </p:sp>
      <p:sp>
        <p:nvSpPr>
          <p:cNvPr id="3" name="Tartalom helye 2"/>
          <p:cNvSpPr>
            <a:spLocks noGrp="1"/>
          </p:cNvSpPr>
          <p:nvPr>
            <p:ph idx="1"/>
          </p:nvPr>
        </p:nvSpPr>
        <p:spPr/>
        <p:txBody>
          <a:bodyPr/>
          <a:lstStyle/>
          <a:p>
            <a:r>
              <a:rPr lang="hu-HU" dirty="0" smtClean="0"/>
              <a:t> Előzménnyel nem rendelkező ügyek esetében a környezettanulmányt és a gyermekvédelmi gondoskodás keretébe tartozó hatósági intézkedés kezdeményezését tizenöt napon belül - a gyámhivatal vagy a család- és gyermekjóléti központ felkérésére - a család- és gyermekjóléti szolgálat szakmai vezetője vagy a család- és gyermekjóléti központ vezetője véglegesíti.</a:t>
            </a:r>
            <a:endParaRPr lang="hu-H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Gyermekvédelmi hatósági gondoskodás tartozó hatósági döntés</a:t>
            </a:r>
            <a:endParaRPr lang="hu-HU" dirty="0"/>
          </a:p>
        </p:txBody>
      </p:sp>
      <p:sp>
        <p:nvSpPr>
          <p:cNvPr id="3" name="Tartalom helye 2"/>
          <p:cNvSpPr>
            <a:spLocks noGrp="1"/>
          </p:cNvSpPr>
          <p:nvPr>
            <p:ph idx="1"/>
          </p:nvPr>
        </p:nvSpPr>
        <p:spPr/>
        <p:txBody>
          <a:bodyPr>
            <a:normAutofit fontScale="77500" lnSpcReduction="20000"/>
          </a:bodyPr>
          <a:lstStyle/>
          <a:p>
            <a:r>
              <a:rPr lang="hu-HU" dirty="0" err="1" smtClean="0"/>
              <a:t>Ar</a:t>
            </a:r>
            <a:r>
              <a:rPr lang="hu-HU" dirty="0" smtClean="0"/>
              <a:t>. 11/P. §(22)</a:t>
            </a:r>
            <a:r>
              <a:rPr lang="hu-HU" b="1" baseline="30000" dirty="0" smtClean="0">
                <a:hlinkClick r:id="rId2"/>
              </a:rPr>
              <a:t> * </a:t>
            </a:r>
            <a:r>
              <a:rPr lang="hu-HU" dirty="0" smtClean="0"/>
              <a:t> A család- és gyermekjóléti központ a gyermekvédelmi gondoskodás keretébe tartozó hatósági intézkedésről szóló </a:t>
            </a:r>
            <a:r>
              <a:rPr lang="hu-HU" b="1" dirty="0" smtClean="0"/>
              <a:t>döntést - a kézhezvételétől számított legkésőbb öt napon belül</a:t>
            </a:r>
            <a:r>
              <a:rPr lang="hu-HU" dirty="0" smtClean="0"/>
              <a:t> - </a:t>
            </a:r>
            <a:r>
              <a:rPr lang="hu-HU" b="1" dirty="0" smtClean="0"/>
              <a:t>feltölti a </a:t>
            </a:r>
            <a:r>
              <a:rPr lang="hu-HU" dirty="0" smtClean="0"/>
              <a:t>GYVR dokumentumtárába. Az ideiglenes hatállyal elhelyezett és a nevelésbe vett gyermekek esetében a hatósági döntés kézhezvételének dátumát kell rögzíteni.</a:t>
            </a:r>
          </a:p>
          <a:p>
            <a:r>
              <a:rPr lang="hu-HU" dirty="0" smtClean="0"/>
              <a:t>(23)</a:t>
            </a:r>
            <a:r>
              <a:rPr lang="hu-HU" b="1" baseline="30000" dirty="0" smtClean="0">
                <a:hlinkClick r:id="rId2"/>
              </a:rPr>
              <a:t> * </a:t>
            </a:r>
            <a:r>
              <a:rPr lang="hu-HU" dirty="0" smtClean="0"/>
              <a:t> A család- és gyermekjóléti szolgáltatást nyújtó szakmai vezetője a védelembe vételről szóló döntés kézhezvételét követően haladéktalanul, de legkésőbb </a:t>
            </a:r>
            <a:r>
              <a:rPr lang="hu-HU" b="1" dirty="0" smtClean="0"/>
              <a:t>öt napon belül kijelöli a feladat ellátásáért felelős munkatársat, és a kijelölést rögzíti a </a:t>
            </a:r>
            <a:r>
              <a:rPr lang="hu-HU" b="1" dirty="0" err="1" smtClean="0"/>
              <a:t>GYVR-ben</a:t>
            </a:r>
            <a:r>
              <a:rPr lang="hu-HU" b="1" dirty="0" smtClean="0"/>
              <a:t>.</a:t>
            </a:r>
          </a:p>
          <a:p>
            <a:r>
              <a:rPr lang="hu-HU" dirty="0" smtClean="0"/>
              <a:t>(24)</a:t>
            </a:r>
            <a:r>
              <a:rPr lang="hu-HU" b="1" baseline="30000" dirty="0" smtClean="0">
                <a:hlinkClick r:id="rId2"/>
              </a:rPr>
              <a:t> * </a:t>
            </a:r>
            <a:r>
              <a:rPr lang="hu-HU" dirty="0" smtClean="0"/>
              <a:t> Az esetmenedzser a családi, egyéni gondozási-nevelési tervet a GYVR tervező és értékelő alrendszerében.</a:t>
            </a:r>
            <a:endParaRPr lang="hu-HU" b="1" dirty="0" smtClean="0"/>
          </a:p>
          <a:p>
            <a:endParaRPr lang="hu-H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3200" dirty="0" smtClean="0"/>
              <a:t>Gyermekvédelmi hatósági gondoskodás tartozó hatósági döntésnél mi megy a </a:t>
            </a:r>
            <a:r>
              <a:rPr lang="hu-HU" sz="3200" dirty="0" err="1" smtClean="0"/>
              <a:t>kenyszibe</a:t>
            </a:r>
            <a:r>
              <a:rPr lang="hu-HU" sz="3200" dirty="0" smtClean="0"/>
              <a:t>?</a:t>
            </a:r>
            <a:endParaRPr lang="hu-HU" sz="3200" dirty="0"/>
          </a:p>
        </p:txBody>
      </p:sp>
      <p:sp>
        <p:nvSpPr>
          <p:cNvPr id="3" name="Tartalom helye 2"/>
          <p:cNvSpPr>
            <a:spLocks noGrp="1"/>
          </p:cNvSpPr>
          <p:nvPr>
            <p:ph idx="1"/>
          </p:nvPr>
        </p:nvSpPr>
        <p:spPr/>
        <p:txBody>
          <a:bodyPr>
            <a:normAutofit fontScale="92500" lnSpcReduction="20000"/>
          </a:bodyPr>
          <a:lstStyle/>
          <a:p>
            <a:r>
              <a:rPr lang="hu-HU" dirty="0" err="1" smtClean="0"/>
              <a:t>Ar</a:t>
            </a:r>
            <a:r>
              <a:rPr lang="hu-HU" dirty="0" smtClean="0"/>
              <a:t>. 11/M. § (1) </a:t>
            </a:r>
            <a:r>
              <a:rPr lang="hu-HU" dirty="0" err="1" smtClean="0"/>
              <a:t>bek</a:t>
            </a:r>
            <a:r>
              <a:rPr lang="hu-HU" dirty="0" smtClean="0"/>
              <a:t>. k) pontja</a:t>
            </a:r>
          </a:p>
          <a:p>
            <a:r>
              <a:rPr lang="hu-HU" dirty="0" smtClean="0"/>
              <a:t> Az ideiglenes hatályú elhelyezés és a nevelésbe vétel kivételével - a gyermekvédelmi gondoskodás keretébe tartozó hatósági intézkedés esetén a </a:t>
            </a:r>
            <a:r>
              <a:rPr lang="hu-HU" b="1" dirty="0" smtClean="0"/>
              <a:t>gyermekjóléti szolgáltatás nyújtásakor a gyermek</a:t>
            </a:r>
            <a:r>
              <a:rPr lang="hu-HU" dirty="0" smtClean="0"/>
              <a:t> személyazonosító adatairól, </a:t>
            </a:r>
            <a:r>
              <a:rPr lang="hu-HU" dirty="0" err="1" smtClean="0"/>
              <a:t>TAJ-áról</a:t>
            </a:r>
            <a:r>
              <a:rPr lang="hu-HU" dirty="0" smtClean="0"/>
              <a:t>, TAJ hiányában technikai kódjáról, a hatósági döntés véglegessé válásának időpontjáról, a döntés megszüntetéséig a szolgáltatás igénybevételének és igénylésének napjáról,</a:t>
            </a:r>
            <a:endParaRPr lang="hu-H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Nevelésbe vétel</a:t>
            </a:r>
            <a:endParaRPr lang="hu-HU" dirty="0"/>
          </a:p>
        </p:txBody>
      </p:sp>
      <p:sp>
        <p:nvSpPr>
          <p:cNvPr id="3" name="Tartalom helye 2"/>
          <p:cNvSpPr>
            <a:spLocks noGrp="1"/>
          </p:cNvSpPr>
          <p:nvPr>
            <p:ph idx="1"/>
          </p:nvPr>
        </p:nvSpPr>
        <p:spPr/>
        <p:txBody>
          <a:bodyPr>
            <a:normAutofit fontScale="55000" lnSpcReduction="20000"/>
          </a:bodyPr>
          <a:lstStyle/>
          <a:p>
            <a:r>
              <a:rPr lang="hu-HU" sz="3800" dirty="0" err="1" smtClean="0"/>
              <a:t>Ar</a:t>
            </a:r>
            <a:r>
              <a:rPr lang="hu-HU" sz="3800" dirty="0" smtClean="0"/>
              <a:t>. 11/P. § (28)  A család- és gyermekjóléti központ vezetője a családi kapcsolatok ápolását segítő családgondozás tervezése érdekében a nevelésbe vételről szóló döntés kézhezvételét követően haladéktalanul, de legkésőbb három napon belül kijelöli a feladat ellátásáért felelős munkatársat, és a kijelölést rögzíti a </a:t>
            </a:r>
            <a:r>
              <a:rPr lang="hu-HU" sz="3800" dirty="0" err="1" smtClean="0"/>
              <a:t>GYVR-ben</a:t>
            </a:r>
            <a:r>
              <a:rPr lang="hu-HU" sz="3800" dirty="0" smtClean="0"/>
              <a:t>.</a:t>
            </a:r>
          </a:p>
          <a:p>
            <a:r>
              <a:rPr lang="hu-HU" sz="3800" dirty="0" smtClean="0"/>
              <a:t>(29)</a:t>
            </a:r>
            <a:r>
              <a:rPr lang="hu-HU" sz="3800" b="1" baseline="30000" dirty="0" smtClean="0">
                <a:hlinkClick r:id="rId2"/>
              </a:rPr>
              <a:t> * </a:t>
            </a:r>
            <a:r>
              <a:rPr lang="hu-HU" sz="3800" dirty="0" smtClean="0"/>
              <a:t> A család- és gyermekjóléti központ vezetője a GYVR tervező és értékelő alrendszerében</a:t>
            </a:r>
          </a:p>
          <a:p>
            <a:r>
              <a:rPr lang="hu-HU" sz="3800" i="1" dirty="0" smtClean="0"/>
              <a:t>a) </a:t>
            </a:r>
            <a:r>
              <a:rPr lang="hu-HU" sz="3800" dirty="0" err="1" smtClean="0"/>
              <a:t>a</a:t>
            </a:r>
            <a:r>
              <a:rPr lang="hu-HU" sz="3800" dirty="0" smtClean="0"/>
              <a:t> családi kapcsolatok ápolását segítő családgondozás tervezését a nevelésbe vétel tárgyában hozott határozatról való értesítést követő harminc napon belül és</a:t>
            </a:r>
          </a:p>
          <a:p>
            <a:r>
              <a:rPr lang="hu-HU" sz="3800" i="1" dirty="0" smtClean="0"/>
              <a:t>b) </a:t>
            </a:r>
            <a:r>
              <a:rPr lang="hu-HU" sz="3800" dirty="0" smtClean="0"/>
              <a:t>a családi kapcsolatok ápolását segítő családgondozás tervezésének módosítását a nevelésbe vétel felülvizsgálata tárgyában hozott határozat véglegessé válását követő harminc napon belül</a:t>
            </a:r>
          </a:p>
          <a:p>
            <a:r>
              <a:rPr lang="hu-HU" sz="3800" dirty="0" smtClean="0"/>
              <a:t>véglegesíti.</a:t>
            </a:r>
          </a:p>
          <a:p>
            <a:endParaRPr lang="hu-H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Nevelésbe vett gyermek helyzetértékelés</a:t>
            </a:r>
            <a:endParaRPr lang="hu-HU" dirty="0"/>
          </a:p>
        </p:txBody>
      </p:sp>
      <p:sp>
        <p:nvSpPr>
          <p:cNvPr id="3" name="Tartalom helye 2"/>
          <p:cNvSpPr>
            <a:spLocks noGrp="1"/>
          </p:cNvSpPr>
          <p:nvPr>
            <p:ph idx="1"/>
          </p:nvPr>
        </p:nvSpPr>
        <p:spPr/>
        <p:txBody>
          <a:bodyPr>
            <a:normAutofit fontScale="92500" lnSpcReduction="10000"/>
          </a:bodyPr>
          <a:lstStyle/>
          <a:p>
            <a:r>
              <a:rPr lang="hu-HU" dirty="0" err="1" smtClean="0"/>
              <a:t>Ar</a:t>
            </a:r>
            <a:r>
              <a:rPr lang="hu-HU" dirty="0" smtClean="0"/>
              <a:t>. 11/P. §(30)</a:t>
            </a:r>
            <a:r>
              <a:rPr lang="hu-HU" b="1" baseline="30000" dirty="0" smtClean="0">
                <a:hlinkClick r:id="rId2"/>
              </a:rPr>
              <a:t> * </a:t>
            </a:r>
            <a:r>
              <a:rPr lang="hu-HU" dirty="0" smtClean="0"/>
              <a:t> A család- és gyermekjóléti központ szakmai vezetője a GYVR tervező és értékelő alrendszerében a nevelésbe vett gyermek helyzetértékelését</a:t>
            </a:r>
          </a:p>
          <a:p>
            <a:r>
              <a:rPr lang="hu-HU" i="1" dirty="0" smtClean="0"/>
              <a:t>a) </a:t>
            </a:r>
            <a:r>
              <a:rPr lang="hu-HU" dirty="0" smtClean="0"/>
              <a:t>félévente,</a:t>
            </a:r>
          </a:p>
          <a:p>
            <a:r>
              <a:rPr lang="hu-HU" i="1" dirty="0" smtClean="0"/>
              <a:t>b) </a:t>
            </a:r>
            <a:r>
              <a:rPr lang="hu-HU" dirty="0" smtClean="0"/>
              <a:t>a soron kívüli gyámhatósági felülvizsgálat kezdeményezésekor vagy</a:t>
            </a:r>
          </a:p>
          <a:p>
            <a:r>
              <a:rPr lang="hu-HU" i="1" dirty="0" smtClean="0"/>
              <a:t>c) </a:t>
            </a:r>
            <a:r>
              <a:rPr lang="hu-HU" dirty="0" smtClean="0"/>
              <a:t>a gyámhatósági felülvizsgálatot megelőzően, a gyámhivatali felkéréstől számított tizenöt napon belül véglegesíti.</a:t>
            </a:r>
          </a:p>
          <a:p>
            <a:endParaRPr lang="hu-H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00034" y="285728"/>
            <a:ext cx="8229600" cy="1428752"/>
          </a:xfrm>
        </p:spPr>
        <p:txBody>
          <a:bodyPr>
            <a:normAutofit/>
          </a:bodyPr>
          <a:lstStyle/>
          <a:p>
            <a:r>
              <a:rPr lang="hu-HU" sz="3200" dirty="0" smtClean="0"/>
              <a:t>Ideiglenes hatállyal elhelyezett és a nevelésbe vett gyermek esetén mi megy a </a:t>
            </a:r>
            <a:r>
              <a:rPr lang="hu-HU" sz="3200" dirty="0" err="1" smtClean="0"/>
              <a:t>kenyszibe</a:t>
            </a:r>
            <a:endParaRPr lang="hu-HU" sz="3200" dirty="0"/>
          </a:p>
        </p:txBody>
      </p:sp>
      <p:sp>
        <p:nvSpPr>
          <p:cNvPr id="3" name="Tartalom helye 2"/>
          <p:cNvSpPr>
            <a:spLocks noGrp="1"/>
          </p:cNvSpPr>
          <p:nvPr>
            <p:ph idx="1"/>
          </p:nvPr>
        </p:nvSpPr>
        <p:spPr/>
        <p:txBody>
          <a:bodyPr>
            <a:normAutofit fontScale="92500"/>
          </a:bodyPr>
          <a:lstStyle/>
          <a:p>
            <a:endParaRPr lang="hu-HU" dirty="0" smtClean="0"/>
          </a:p>
          <a:p>
            <a:r>
              <a:rPr lang="hu-HU" dirty="0" err="1" smtClean="0"/>
              <a:t>Ar</a:t>
            </a:r>
            <a:r>
              <a:rPr lang="hu-HU" dirty="0" smtClean="0"/>
              <a:t>. 11/M. § (1) </a:t>
            </a:r>
            <a:r>
              <a:rPr lang="hu-HU" dirty="0" err="1" smtClean="0"/>
              <a:t>bek</a:t>
            </a:r>
            <a:r>
              <a:rPr lang="hu-HU" dirty="0" smtClean="0"/>
              <a:t>. m) pontja </a:t>
            </a:r>
          </a:p>
          <a:p>
            <a:pPr>
              <a:buNone/>
            </a:pPr>
            <a:r>
              <a:rPr lang="hu-HU" dirty="0" smtClean="0"/>
              <a:t>Az ideiglenes hatállyal elhelyezett és a nevelésbe vett gyermek esetén a gyermekjóléti szolgáltatás nyújtásakor a gyermek személyazonosító adatairól, </a:t>
            </a:r>
            <a:r>
              <a:rPr lang="hu-HU" dirty="0" err="1" smtClean="0"/>
              <a:t>TAJ-áról</a:t>
            </a:r>
            <a:r>
              <a:rPr lang="hu-HU" dirty="0" smtClean="0"/>
              <a:t>, TAJ hiányában technikai kódjáról, a szolgáltatás igénybevételének és igénylésének napjáról, megy adat az igénybevevői nyilvántartás részére.</a:t>
            </a:r>
            <a:endParaRPr lang="hu-H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Átmeneti gondozás </a:t>
            </a:r>
            <a:endParaRPr lang="hu-HU" dirty="0"/>
          </a:p>
        </p:txBody>
      </p:sp>
      <p:sp>
        <p:nvSpPr>
          <p:cNvPr id="3" name="Tartalom helye 2"/>
          <p:cNvSpPr>
            <a:spLocks noGrp="1"/>
          </p:cNvSpPr>
          <p:nvPr>
            <p:ph idx="1"/>
          </p:nvPr>
        </p:nvSpPr>
        <p:spPr/>
        <p:txBody>
          <a:bodyPr/>
          <a:lstStyle/>
          <a:p>
            <a:pPr algn="just"/>
            <a:r>
              <a:rPr lang="hu-HU" dirty="0" err="1" smtClean="0"/>
              <a:t>Ar</a:t>
            </a:r>
            <a:r>
              <a:rPr lang="hu-HU" dirty="0" smtClean="0"/>
              <a:t>. 11/M. § (1) n) A gyermekek átmeneti gondozása esetén az ellátást igénybe vevő személyazonosító adatairól, </a:t>
            </a:r>
            <a:r>
              <a:rPr lang="hu-HU" dirty="0" err="1" smtClean="0"/>
              <a:t>TAJ-áról</a:t>
            </a:r>
            <a:r>
              <a:rPr lang="hu-HU" dirty="0" smtClean="0"/>
              <a:t>, TAJ hiányában technikai kódjáról, ellátási helyére vonatkozó adatokról, ha az ellátás külső férőhelyen történik, az arra vonatkozó adatról, valamint az ellátás igénybevételének és igénylésének napjáról megy adat az igénybevevői nyilvántartás számára.</a:t>
            </a:r>
            <a:endParaRPr lang="hu-H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Átmeneti gondozás</a:t>
            </a:r>
            <a:endParaRPr lang="hu-HU" dirty="0"/>
          </a:p>
        </p:txBody>
      </p:sp>
      <p:sp>
        <p:nvSpPr>
          <p:cNvPr id="3" name="Tartalom helye 2"/>
          <p:cNvSpPr>
            <a:spLocks noGrp="1"/>
          </p:cNvSpPr>
          <p:nvPr>
            <p:ph idx="1"/>
          </p:nvPr>
        </p:nvSpPr>
        <p:spPr/>
        <p:txBody>
          <a:bodyPr>
            <a:normAutofit fontScale="92500" lnSpcReduction="20000"/>
          </a:bodyPr>
          <a:lstStyle/>
          <a:p>
            <a:pPr algn="just"/>
            <a:r>
              <a:rPr lang="hu-HU" dirty="0" err="1" smtClean="0"/>
              <a:t>Ar</a:t>
            </a:r>
            <a:r>
              <a:rPr lang="hu-HU" dirty="0" smtClean="0"/>
              <a:t>. 11/P. §(31)</a:t>
            </a:r>
            <a:r>
              <a:rPr lang="hu-HU" b="1" baseline="30000" dirty="0" smtClean="0">
                <a:hlinkClick r:id="rId2"/>
              </a:rPr>
              <a:t> * </a:t>
            </a:r>
            <a:r>
              <a:rPr lang="hu-HU" dirty="0" smtClean="0"/>
              <a:t> Az átmeneti gondozást nyújtónak az ellátást újonnan igénybe vevő személyes adatait és az ellátás kezdetének időpontját legkésőbb az ellátás kezdetét követő hét napon belül, az ellátás végének időpontját az ellátás utolsó napját követő három napon belül rögzítenie kell a GYVR törzsadat alrendszerében. Az átmeneti gondozást nyújtó intézmény vezetőjének az ellátás kezdetének időpontját </a:t>
            </a:r>
            <a:r>
              <a:rPr lang="hu-HU" b="1" dirty="0" smtClean="0"/>
              <a:t>tíz napon belül, az ellátás végének időpontját három napon belül kell jóváhagynia.</a:t>
            </a:r>
            <a:endParaRPr lang="hu-HU"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GYVR </a:t>
            </a:r>
            <a:endParaRPr lang="hu-HU" dirty="0"/>
          </a:p>
        </p:txBody>
      </p:sp>
      <p:sp>
        <p:nvSpPr>
          <p:cNvPr id="3" name="Tartalom helye 2"/>
          <p:cNvSpPr>
            <a:spLocks noGrp="1"/>
          </p:cNvSpPr>
          <p:nvPr>
            <p:ph idx="1"/>
          </p:nvPr>
        </p:nvSpPr>
        <p:spPr/>
        <p:txBody>
          <a:bodyPr/>
          <a:lstStyle/>
          <a:p>
            <a:pPr algn="just"/>
            <a:r>
              <a:rPr lang="hu-HU" dirty="0" smtClean="0"/>
              <a:t>Minden szakrendszer bevezetése nagy kihívás.</a:t>
            </a:r>
          </a:p>
          <a:p>
            <a:pPr algn="just"/>
            <a:r>
              <a:rPr lang="hu-HU" dirty="0" smtClean="0"/>
              <a:t>Kérem a folyamatos szakmai támogatást, segítsük egymást, ahogyan eddig is!</a:t>
            </a:r>
          </a:p>
          <a:p>
            <a:pPr algn="just"/>
            <a:r>
              <a:rPr lang="hu-HU" dirty="0" smtClean="0"/>
              <a:t>Kérem, hogy biztassuk a kollégákat a tesztelésre, a videók megnézésére.</a:t>
            </a:r>
          </a:p>
          <a:p>
            <a:pPr algn="just"/>
            <a:r>
              <a:rPr lang="hu-HU" dirty="0" smtClean="0"/>
              <a:t>Erősítsük abban, </a:t>
            </a:r>
            <a:r>
              <a:rPr lang="hu-HU" dirty="0" smtClean="0"/>
              <a:t>a </a:t>
            </a:r>
            <a:r>
              <a:rPr lang="hu-HU" dirty="0" smtClean="0"/>
              <a:t>kollégákat, </a:t>
            </a:r>
            <a:r>
              <a:rPr lang="hu-HU" dirty="0" smtClean="0"/>
              <a:t>hogy </a:t>
            </a:r>
            <a:r>
              <a:rPr lang="hu-HU" dirty="0" smtClean="0"/>
              <a:t>a szakmai munkájuk támogatására van a rendszer!</a:t>
            </a:r>
          </a:p>
          <a:p>
            <a:pPr>
              <a:buNone/>
            </a:pPr>
            <a:endParaRPr lang="hu-H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Migráció</a:t>
            </a:r>
            <a:endParaRPr lang="hu-HU" dirty="0"/>
          </a:p>
        </p:txBody>
      </p:sp>
      <p:sp>
        <p:nvSpPr>
          <p:cNvPr id="3" name="Tartalom helye 2"/>
          <p:cNvSpPr>
            <a:spLocks noGrp="1"/>
          </p:cNvSpPr>
          <p:nvPr>
            <p:ph idx="1"/>
          </p:nvPr>
        </p:nvSpPr>
        <p:spPr/>
        <p:txBody>
          <a:bodyPr>
            <a:normAutofit fontScale="92500"/>
          </a:bodyPr>
          <a:lstStyle/>
          <a:p>
            <a:pPr algn="just"/>
            <a:r>
              <a:rPr lang="hu-HU" b="1" dirty="0" err="1" smtClean="0"/>
              <a:t>Ar</a:t>
            </a:r>
            <a:r>
              <a:rPr lang="hu-HU" b="1" dirty="0" smtClean="0"/>
              <a:t>. 18</a:t>
            </a:r>
            <a:r>
              <a:rPr lang="hu-HU" b="1" dirty="0"/>
              <a:t>. § </a:t>
            </a:r>
            <a:r>
              <a:rPr lang="hu-HU" dirty="0"/>
              <a:t>(1) A Központ 2021. július 1-jén áttölti a </a:t>
            </a:r>
            <a:r>
              <a:rPr lang="hu-HU" dirty="0" err="1"/>
              <a:t>GYVR-be</a:t>
            </a:r>
            <a:r>
              <a:rPr lang="hu-HU" dirty="0"/>
              <a:t> - az időszakos jelentésre vonatkozó adat kivételével - a 2021. június 23-án a gyermekjóléti szolgáltatásban </a:t>
            </a:r>
            <a:r>
              <a:rPr lang="hu-HU" b="1" dirty="0"/>
              <a:t>megállapodás</a:t>
            </a:r>
            <a:r>
              <a:rPr lang="hu-HU" dirty="0"/>
              <a:t> alapján vagy </a:t>
            </a:r>
            <a:r>
              <a:rPr lang="hu-HU" b="1" dirty="0"/>
              <a:t>hatósági határozattal ellátott gyermekeknek</a:t>
            </a:r>
            <a:r>
              <a:rPr lang="hu-HU" dirty="0"/>
              <a:t>, </a:t>
            </a:r>
            <a:endParaRPr lang="hu-HU" dirty="0" smtClean="0"/>
          </a:p>
          <a:p>
            <a:pPr algn="just"/>
            <a:r>
              <a:rPr lang="hu-HU" dirty="0" smtClean="0"/>
              <a:t>valamint </a:t>
            </a:r>
            <a:r>
              <a:rPr lang="hu-HU" dirty="0"/>
              <a:t>a </a:t>
            </a:r>
            <a:r>
              <a:rPr lang="hu-HU" b="1" dirty="0"/>
              <a:t>gyermekek átmeneti gondozását igénybe vevőknek</a:t>
            </a:r>
            <a:r>
              <a:rPr lang="hu-HU" dirty="0"/>
              <a:t> a 2021. június 23-án az igénybevevői nyilvántartásban szereplő adatait.</a:t>
            </a:r>
          </a:p>
          <a:p>
            <a:endParaRPr lang="hu-HU" dirty="0" smtClean="0"/>
          </a:p>
          <a:p>
            <a:endParaRPr lang="hu-HU" dirty="0"/>
          </a:p>
        </p:txBody>
      </p:sp>
    </p:spTree>
    <p:extLst>
      <p:ext uri="{BB962C8B-B14F-4D97-AF65-F5344CB8AC3E}">
        <p14:creationId xmlns:p14="http://schemas.microsoft.com/office/powerpoint/2010/main" val="202135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Feladatok a migrációig</a:t>
            </a:r>
            <a:endParaRPr lang="hu-HU" dirty="0"/>
          </a:p>
        </p:txBody>
      </p:sp>
      <p:sp>
        <p:nvSpPr>
          <p:cNvPr id="3" name="Tartalom helye 2"/>
          <p:cNvSpPr>
            <a:spLocks noGrp="1"/>
          </p:cNvSpPr>
          <p:nvPr>
            <p:ph idx="1"/>
          </p:nvPr>
        </p:nvSpPr>
        <p:spPr>
          <a:xfrm>
            <a:off x="457200" y="1600200"/>
            <a:ext cx="8229600" cy="4853136"/>
          </a:xfrm>
        </p:spPr>
        <p:txBody>
          <a:bodyPr>
            <a:noAutofit/>
          </a:bodyPr>
          <a:lstStyle/>
          <a:p>
            <a:r>
              <a:rPr lang="hu-HU" sz="1600" dirty="0" smtClean="0"/>
              <a:t>Adattisztítás (módosítás, taj </a:t>
            </a:r>
            <a:r>
              <a:rPr lang="hu-HU" sz="1600" dirty="0" smtClean="0"/>
              <a:t>ellenőrzés ehhez külön </a:t>
            </a:r>
            <a:r>
              <a:rPr lang="hu-HU" sz="1600" dirty="0" err="1" smtClean="0"/>
              <a:t>ppt</a:t>
            </a:r>
            <a:r>
              <a:rPr lang="hu-HU" sz="1600" dirty="0" smtClean="0"/>
              <a:t>)</a:t>
            </a:r>
            <a:endParaRPr lang="hu-HU" sz="1600" dirty="0" smtClean="0"/>
          </a:p>
          <a:p>
            <a:r>
              <a:rPr lang="hu-HU" sz="1600" u="sng" dirty="0" err="1" smtClean="0"/>
              <a:t>Szkennelés</a:t>
            </a:r>
            <a:r>
              <a:rPr lang="hu-HU" sz="1600" u="sng" dirty="0" smtClean="0"/>
              <a:t> </a:t>
            </a:r>
          </a:p>
          <a:p>
            <a:pPr>
              <a:buNone/>
            </a:pPr>
            <a:r>
              <a:rPr lang="hu-HU" sz="1600" dirty="0" smtClean="0"/>
              <a:t>1.) aktuális megállapodás, </a:t>
            </a:r>
          </a:p>
          <a:p>
            <a:pPr>
              <a:buNone/>
            </a:pPr>
            <a:r>
              <a:rPr lang="hu-HU" sz="1600" dirty="0" smtClean="0"/>
              <a:t>2.) aktuális aláírt esetnapló tervének </a:t>
            </a:r>
            <a:r>
              <a:rPr lang="hu-HU" sz="1600" b="1" dirty="0" smtClean="0"/>
              <a:t>aláírt oldala,</a:t>
            </a:r>
          </a:p>
          <a:p>
            <a:pPr>
              <a:buNone/>
            </a:pPr>
            <a:r>
              <a:rPr lang="hu-HU" sz="1600" dirty="0" smtClean="0"/>
              <a:t>3.) </a:t>
            </a:r>
            <a:r>
              <a:rPr lang="hu-HU" sz="1600" b="1" dirty="0" smtClean="0"/>
              <a:t>védelembe </a:t>
            </a:r>
            <a:r>
              <a:rPr lang="hu-HU" sz="1600" b="1" dirty="0" smtClean="0"/>
              <a:t>vétele határozata</a:t>
            </a:r>
            <a:endParaRPr lang="hu-HU" sz="1600" b="1" dirty="0" smtClean="0"/>
          </a:p>
          <a:p>
            <a:pPr>
              <a:buNone/>
            </a:pPr>
            <a:r>
              <a:rPr lang="hu-HU" sz="1600" dirty="0" smtClean="0"/>
              <a:t>5.) aktuális GYSZ-6 adatlap </a:t>
            </a:r>
            <a:r>
              <a:rPr lang="hu-HU" sz="1600" b="1" dirty="0" smtClean="0"/>
              <a:t>aláírt oldala</a:t>
            </a:r>
          </a:p>
          <a:p>
            <a:pPr>
              <a:buNone/>
            </a:pPr>
            <a:r>
              <a:rPr lang="hu-HU" sz="1600" dirty="0" smtClean="0"/>
              <a:t>6.) </a:t>
            </a:r>
            <a:r>
              <a:rPr lang="hu-HU" sz="1600" b="1" dirty="0" smtClean="0"/>
              <a:t>megelőző pártfogást elrendelő határozat</a:t>
            </a:r>
          </a:p>
          <a:p>
            <a:pPr>
              <a:buNone/>
            </a:pPr>
            <a:r>
              <a:rPr lang="hu-HU" sz="1600" dirty="0" smtClean="0"/>
              <a:t>7.) aktuális GYSZ-7 </a:t>
            </a:r>
            <a:r>
              <a:rPr lang="hu-HU" sz="1600" b="1" dirty="0" smtClean="0"/>
              <a:t>aláírt oldala</a:t>
            </a:r>
          </a:p>
          <a:p>
            <a:r>
              <a:rPr lang="hu-HU" sz="1600" dirty="0" smtClean="0"/>
              <a:t>Célszerű családi, azon belül gyermek mappákat csinálni, úgy elnevezni a dokumentumokat, hogy azonosítható legyen, hogy onnan gyorsan fel lehessen tölteni</a:t>
            </a:r>
            <a:r>
              <a:rPr lang="hu-HU" sz="1600" dirty="0" smtClean="0"/>
              <a:t>.</a:t>
            </a:r>
          </a:p>
          <a:p>
            <a:pPr marL="0" indent="0">
              <a:buNone/>
            </a:pPr>
            <a:r>
              <a:rPr lang="hu-HU" sz="1600" u="sng" dirty="0" smtClean="0"/>
              <a:t>Munkaszervezés:</a:t>
            </a:r>
          </a:p>
          <a:p>
            <a:pPr marL="0" indent="0">
              <a:buNone/>
            </a:pPr>
            <a:r>
              <a:rPr lang="hu-HU" sz="1600" dirty="0" smtClean="0"/>
              <a:t>8.) Gyermekvédelmi gondoskodás alátartozó hatósági intézkedés esetén az esetmenedzserek ügyeik határidőbe állítása aszerint, hogy mikor lesz felülvizsgálat, vagy féléves tájékoztatás határideje! Legyen erről esetmenedzserenként táblázatban.</a:t>
            </a:r>
          </a:p>
          <a:p>
            <a:pPr marL="0" indent="0">
              <a:buNone/>
            </a:pPr>
            <a:r>
              <a:rPr lang="hu-HU" sz="1600" dirty="0" smtClean="0"/>
              <a:t>9. ) Betekintő jogosultsággal belépni </a:t>
            </a:r>
            <a:r>
              <a:rPr lang="hu-HU" sz="1600" b="1" dirty="0" err="1" smtClean="0"/>
              <a:t>GYVR-be</a:t>
            </a:r>
            <a:r>
              <a:rPr lang="hu-HU" sz="1600" b="1" dirty="0" smtClean="0"/>
              <a:t>, </a:t>
            </a:r>
            <a:r>
              <a:rPr lang="hu-HU" sz="1600" dirty="0" smtClean="0"/>
              <a:t>a nevelésbe vett gyermekek adatait a törzsadatoknál átnézni. </a:t>
            </a:r>
            <a:r>
              <a:rPr lang="hu-HU" sz="1600" b="1" dirty="0" smtClean="0"/>
              <a:t>Külön figyelni arra, hogy a szülők adatai ki vannak-e töltve, a kapcsolattartások fület megnézni, hogy van-e töltve</a:t>
            </a:r>
            <a:r>
              <a:rPr lang="hu-HU" sz="1600" dirty="0" smtClean="0"/>
              <a:t>.</a:t>
            </a:r>
            <a:endParaRPr lang="hu-HU"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45719"/>
          </a:xfrm>
        </p:spPr>
        <p:txBody>
          <a:bodyPr>
            <a:normAutofit fontScale="90000"/>
          </a:bodyPr>
          <a:lstStyle/>
          <a:p>
            <a:endParaRPr lang="hu-HU" dirty="0"/>
          </a:p>
        </p:txBody>
      </p:sp>
      <p:graphicFrame>
        <p:nvGraphicFramePr>
          <p:cNvPr id="4" name="Tartalom helye 3"/>
          <p:cNvGraphicFramePr>
            <a:graphicFrameLocks noGrp="1"/>
          </p:cNvGraphicFramePr>
          <p:nvPr>
            <p:ph idx="1"/>
            <p:extLst>
              <p:ext uri="{D42A27DB-BD31-4B8C-83A1-F6EECF244321}">
                <p14:modId xmlns:p14="http://schemas.microsoft.com/office/powerpoint/2010/main" val="2873004230"/>
              </p:ext>
            </p:extLst>
          </p:nvPr>
        </p:nvGraphicFramePr>
        <p:xfrm>
          <a:off x="500034" y="1"/>
          <a:ext cx="8229600" cy="6572276"/>
        </p:xfrm>
        <a:graphic>
          <a:graphicData uri="http://schemas.openxmlformats.org/drawingml/2006/table">
            <a:tbl>
              <a:tblPr firstRow="1" bandRow="1">
                <a:tableStyleId>{5C22544A-7EE6-4342-B048-85BDC9FD1C3A}</a:tableStyleId>
              </a:tblPr>
              <a:tblGrid>
                <a:gridCol w="4114800"/>
                <a:gridCol w="4114800"/>
              </a:tblGrid>
              <a:tr h="438152">
                <a:tc>
                  <a:txBody>
                    <a:bodyPr/>
                    <a:lstStyle/>
                    <a:p>
                      <a:r>
                        <a:rPr lang="hu-HU" dirty="0" smtClean="0"/>
                        <a:t>Gyermekjóléti alapellátás</a:t>
                      </a:r>
                      <a:r>
                        <a:rPr lang="hu-HU" baseline="0" dirty="0" smtClean="0"/>
                        <a:t> feladat (GYVT)</a:t>
                      </a:r>
                      <a:endParaRPr lang="hu-HU" dirty="0"/>
                    </a:p>
                  </a:txBody>
                  <a:tcPr/>
                </a:tc>
                <a:tc>
                  <a:txBody>
                    <a:bodyPr/>
                    <a:lstStyle/>
                    <a:p>
                      <a:r>
                        <a:rPr lang="hu-HU" dirty="0" smtClean="0"/>
                        <a:t>családsegítés</a:t>
                      </a:r>
                      <a:r>
                        <a:rPr lang="hu-HU" baseline="0" dirty="0" smtClean="0"/>
                        <a:t> feladat (Szt.)</a:t>
                      </a:r>
                      <a:endParaRPr lang="hu-HU" dirty="0"/>
                    </a:p>
                  </a:txBody>
                  <a:tcPr/>
                </a:tc>
              </a:tr>
              <a:tr h="766765">
                <a:tc>
                  <a:txBody>
                    <a:bodyPr/>
                    <a:lstStyle/>
                    <a:p>
                      <a:r>
                        <a:rPr lang="hu-HU" b="1" dirty="0" smtClean="0"/>
                        <a:t>Veszélyeztetett</a:t>
                      </a:r>
                      <a:r>
                        <a:rPr lang="hu-HU" b="1" baseline="0" dirty="0" smtClean="0"/>
                        <a:t> </a:t>
                      </a:r>
                      <a:r>
                        <a:rPr lang="hu-HU" b="1" baseline="0" dirty="0" smtClean="0"/>
                        <a:t>gyermekek ügyei</a:t>
                      </a:r>
                      <a:endParaRPr lang="hu-HU" b="1" dirty="0"/>
                    </a:p>
                  </a:txBody>
                  <a:tcPr/>
                </a:tc>
                <a:tc>
                  <a:txBody>
                    <a:bodyPr/>
                    <a:lstStyle/>
                    <a:p>
                      <a:r>
                        <a:rPr lang="hu-HU" sz="1800" kern="1200" dirty="0" smtClean="0">
                          <a:solidFill>
                            <a:schemeClr val="dk1"/>
                          </a:solidFill>
                          <a:latin typeface="+mn-lt"/>
                          <a:ea typeface="+mn-ea"/>
                          <a:cs typeface="+mn-cs"/>
                        </a:rPr>
                        <a:t>felnőtt, család,- szociális segítő tevékenység</a:t>
                      </a:r>
                      <a:endParaRPr lang="hu-HU" dirty="0"/>
                    </a:p>
                  </a:txBody>
                  <a:tcPr/>
                </a:tc>
              </a:tr>
              <a:tr h="438152">
                <a:tc>
                  <a:txBody>
                    <a:bodyPr/>
                    <a:lstStyle/>
                    <a:p>
                      <a:r>
                        <a:rPr lang="hu-HU" dirty="0" smtClean="0"/>
                        <a:t>Szabadidős</a:t>
                      </a:r>
                      <a:r>
                        <a:rPr lang="hu-HU" baseline="0" dirty="0" smtClean="0"/>
                        <a:t> program, prevenciós program</a:t>
                      </a:r>
                      <a:endParaRPr lang="hu-HU" dirty="0"/>
                    </a:p>
                  </a:txBody>
                  <a:tcPr/>
                </a:tc>
                <a:tc>
                  <a:txBody>
                    <a:bodyPr/>
                    <a:lstStyle/>
                    <a:p>
                      <a:endParaRPr lang="hu-HU"/>
                    </a:p>
                  </a:txBody>
                  <a:tcPr/>
                </a:tc>
              </a:tr>
              <a:tr h="438152">
                <a:tc>
                  <a:txBody>
                    <a:bodyPr/>
                    <a:lstStyle/>
                    <a:p>
                      <a:r>
                        <a:rPr lang="hu-HU" dirty="0" smtClean="0"/>
                        <a:t>jelzőrendszeri</a:t>
                      </a:r>
                      <a:r>
                        <a:rPr lang="hu-HU" baseline="0" dirty="0" smtClean="0"/>
                        <a:t> feladat</a:t>
                      </a:r>
                      <a:endParaRPr lang="hu-HU" dirty="0"/>
                    </a:p>
                  </a:txBody>
                  <a:tcPr/>
                </a:tc>
                <a:tc>
                  <a:txBody>
                    <a:bodyPr/>
                    <a:lstStyle/>
                    <a:p>
                      <a:r>
                        <a:rPr lang="hu-HU" dirty="0" smtClean="0"/>
                        <a:t>Jelzőrendszeri</a:t>
                      </a:r>
                      <a:r>
                        <a:rPr lang="hu-HU" baseline="0" dirty="0" smtClean="0"/>
                        <a:t> feladat</a:t>
                      </a:r>
                      <a:endParaRPr lang="hu-HU" dirty="0"/>
                    </a:p>
                  </a:txBody>
                  <a:tcPr/>
                </a:tc>
              </a:tr>
              <a:tr h="438152">
                <a:tc>
                  <a:txBody>
                    <a:bodyPr/>
                    <a:lstStyle/>
                    <a:p>
                      <a:endParaRPr lang="hu-HU" dirty="0"/>
                    </a:p>
                  </a:txBody>
                  <a:tcPr/>
                </a:tc>
                <a:tc>
                  <a:txBody>
                    <a:bodyPr/>
                    <a:lstStyle/>
                    <a:p>
                      <a:endParaRPr lang="hu-HU" dirty="0"/>
                    </a:p>
                  </a:txBody>
                  <a:tcPr/>
                </a:tc>
              </a:tr>
              <a:tr h="1095378">
                <a:tc>
                  <a:txBody>
                    <a:bodyPr/>
                    <a:lstStyle/>
                    <a:p>
                      <a:r>
                        <a:rPr lang="hu-HU" sz="1800" b="1" kern="1200" dirty="0" smtClean="0">
                          <a:solidFill>
                            <a:schemeClr val="dk1"/>
                          </a:solidFill>
                          <a:latin typeface="+mn-lt"/>
                          <a:ea typeface="+mn-ea"/>
                          <a:cs typeface="+mn-cs"/>
                        </a:rPr>
                        <a:t>gyermekvédelmi gondoskodás keretébe tartozó hatósági intézkedések esetmenedzselése</a:t>
                      </a:r>
                      <a:endParaRPr lang="hu-HU" dirty="0"/>
                    </a:p>
                  </a:txBody>
                  <a:tcPr/>
                </a:tc>
                <a:tc>
                  <a:txBody>
                    <a:bodyPr/>
                    <a:lstStyle/>
                    <a:p>
                      <a:r>
                        <a:rPr lang="hu-HU" dirty="0" smtClean="0"/>
                        <a:t>Szociális diagnózis</a:t>
                      </a:r>
                      <a:endParaRPr lang="hu-HU" dirty="0"/>
                    </a:p>
                  </a:txBody>
                  <a:tcPr/>
                </a:tc>
              </a:tr>
              <a:tr h="438152">
                <a:tc>
                  <a:txBody>
                    <a:bodyPr/>
                    <a:lstStyle/>
                    <a:p>
                      <a:r>
                        <a:rPr lang="hu-HU" dirty="0" smtClean="0"/>
                        <a:t>Speciális szolgáltatás</a:t>
                      </a:r>
                      <a:endParaRPr lang="hu-HU" dirty="0"/>
                    </a:p>
                  </a:txBody>
                  <a:tcPr/>
                </a:tc>
                <a:tc>
                  <a:txBody>
                    <a:bodyPr/>
                    <a:lstStyle/>
                    <a:p>
                      <a:endParaRPr lang="hu-HU"/>
                    </a:p>
                  </a:txBody>
                  <a:tcPr/>
                </a:tc>
              </a:tr>
              <a:tr h="438152">
                <a:tc>
                  <a:txBody>
                    <a:bodyPr/>
                    <a:lstStyle/>
                    <a:p>
                      <a:r>
                        <a:rPr lang="hu-HU" dirty="0" smtClean="0"/>
                        <a:t>Óvodai és iskolai szociális segítés</a:t>
                      </a:r>
                      <a:endParaRPr lang="hu-HU" dirty="0"/>
                    </a:p>
                  </a:txBody>
                  <a:tcPr/>
                </a:tc>
                <a:tc>
                  <a:txBody>
                    <a:bodyPr/>
                    <a:lstStyle/>
                    <a:p>
                      <a:endParaRPr lang="hu-HU" dirty="0"/>
                    </a:p>
                  </a:txBody>
                  <a:tcPr/>
                </a:tc>
              </a:tr>
              <a:tr h="438152">
                <a:tc>
                  <a:txBody>
                    <a:bodyPr/>
                    <a:lstStyle/>
                    <a:p>
                      <a:r>
                        <a:rPr lang="hu-HU" dirty="0" smtClean="0"/>
                        <a:t>Kapcsolattartási ügyelet</a:t>
                      </a:r>
                      <a:endParaRPr lang="hu-HU" dirty="0"/>
                    </a:p>
                  </a:txBody>
                  <a:tcPr/>
                </a:tc>
                <a:tc>
                  <a:txBody>
                    <a:bodyPr/>
                    <a:lstStyle/>
                    <a:p>
                      <a:endParaRPr lang="hu-HU" dirty="0"/>
                    </a:p>
                  </a:txBody>
                  <a:tcPr/>
                </a:tc>
              </a:tr>
              <a:tr h="438152">
                <a:tc>
                  <a:txBody>
                    <a:bodyPr/>
                    <a:lstStyle/>
                    <a:p>
                      <a:r>
                        <a:rPr lang="hu-HU" dirty="0" smtClean="0"/>
                        <a:t>Utcai- és lakótelepi</a:t>
                      </a:r>
                      <a:r>
                        <a:rPr lang="hu-HU" baseline="0" dirty="0" smtClean="0"/>
                        <a:t> szociális munka</a:t>
                      </a:r>
                      <a:endParaRPr lang="hu-HU" dirty="0"/>
                    </a:p>
                  </a:txBody>
                  <a:tcPr/>
                </a:tc>
                <a:tc>
                  <a:txBody>
                    <a:bodyPr/>
                    <a:lstStyle/>
                    <a:p>
                      <a:endParaRPr lang="hu-HU" dirty="0"/>
                    </a:p>
                  </a:txBody>
                  <a:tcPr/>
                </a:tc>
              </a:tr>
              <a:tr h="766765">
                <a:tc>
                  <a:txBody>
                    <a:bodyPr/>
                    <a:lstStyle/>
                    <a:p>
                      <a:r>
                        <a:rPr lang="hu-HU" dirty="0" smtClean="0"/>
                        <a:t>Készenléti szolgálat, kórházi szociális munka</a:t>
                      </a:r>
                      <a:endParaRPr lang="hu-HU" dirty="0"/>
                    </a:p>
                  </a:txBody>
                  <a:tcPr/>
                </a:tc>
                <a:tc>
                  <a:txBody>
                    <a:bodyPr/>
                    <a:lstStyle/>
                    <a:p>
                      <a:endParaRPr lang="hu-HU" dirty="0"/>
                    </a:p>
                  </a:txBody>
                  <a:tcPr/>
                </a:tc>
              </a:tr>
              <a:tr h="438152">
                <a:tc>
                  <a:txBody>
                    <a:bodyPr/>
                    <a:lstStyle/>
                    <a:p>
                      <a:r>
                        <a:rPr lang="hu-HU" dirty="0" smtClean="0"/>
                        <a:t>Jogi, pszichológiai,</a:t>
                      </a:r>
                      <a:r>
                        <a:rPr lang="hu-HU" baseline="0" dirty="0" smtClean="0"/>
                        <a:t> </a:t>
                      </a:r>
                      <a:r>
                        <a:rPr lang="hu-HU" baseline="0" dirty="0" err="1" smtClean="0"/>
                        <a:t>stb</a:t>
                      </a:r>
                      <a:r>
                        <a:rPr lang="hu-HU" baseline="0" dirty="0" smtClean="0"/>
                        <a:t> tanácsadás</a:t>
                      </a:r>
                      <a:endParaRPr lang="hu-HU" dirty="0"/>
                    </a:p>
                  </a:txBody>
                  <a:tcPr/>
                </a:tc>
                <a:tc>
                  <a:txBody>
                    <a:bodyPr/>
                    <a:lstStyle/>
                    <a:p>
                      <a:endParaRPr lang="hu-HU" dirty="0"/>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GYVT - adatkezelés</a:t>
            </a:r>
            <a:endParaRPr lang="hu-HU" dirty="0"/>
          </a:p>
        </p:txBody>
      </p:sp>
      <p:sp>
        <p:nvSpPr>
          <p:cNvPr id="3" name="Tartalom helye 2"/>
          <p:cNvSpPr>
            <a:spLocks noGrp="1"/>
          </p:cNvSpPr>
          <p:nvPr>
            <p:ph idx="1"/>
          </p:nvPr>
        </p:nvSpPr>
        <p:spPr/>
        <p:txBody>
          <a:bodyPr>
            <a:normAutofit fontScale="85000" lnSpcReduction="10000"/>
          </a:bodyPr>
          <a:lstStyle/>
          <a:p>
            <a:r>
              <a:rPr lang="hu-HU" b="1" dirty="0" smtClean="0"/>
              <a:t>Gyvt. 135. § </a:t>
            </a:r>
            <a:r>
              <a:rPr lang="hu-HU" dirty="0" smtClean="0"/>
              <a:t>(1)</a:t>
            </a:r>
            <a:r>
              <a:rPr lang="hu-HU" b="1" baseline="30000" dirty="0" smtClean="0"/>
              <a:t> *</a:t>
            </a:r>
            <a:r>
              <a:rPr lang="hu-HU" dirty="0" smtClean="0"/>
              <a:t> A 15. § (1)-(5) bekezdésében és a 143. § (6) bekezdésében meghatározott ellátások, intézkedések nyújtása és megtétele, mindezek ellenőrzése, valamint biztosítása során az e törvényben meghatározott jogok érvényesülésének elősegítése céljából a (2) </a:t>
            </a:r>
            <a:r>
              <a:rPr lang="hu-HU" b="1" dirty="0" smtClean="0"/>
              <a:t>bekezdésben meghatározott adatok kezelésére jogosult</a:t>
            </a:r>
          </a:p>
          <a:p>
            <a:r>
              <a:rPr lang="hu-HU" i="1" dirty="0" smtClean="0"/>
              <a:t>b) </a:t>
            </a:r>
            <a:r>
              <a:rPr lang="hu-HU" b="1" dirty="0" smtClean="0"/>
              <a:t>a gyermekjóléti alapellátást </a:t>
            </a:r>
            <a:r>
              <a:rPr lang="hu-HU" dirty="0" smtClean="0"/>
              <a:t>és gyermekvédelmi szakellátást nyújtó szolgáltatás, intézmény fenntartója, </a:t>
            </a:r>
            <a:r>
              <a:rPr lang="hu-HU" b="1" dirty="0" smtClean="0"/>
              <a:t>vezetője, szakmai munkakörben foglalkoztatott munkatársa</a:t>
            </a:r>
            <a:r>
              <a:rPr lang="hu-HU" dirty="0" smtClean="0"/>
              <a:t>,</a:t>
            </a:r>
          </a:p>
          <a:p>
            <a:pPr>
              <a:buNone/>
            </a:pPr>
            <a:endParaRPr lang="hu-HU" dirty="0" smtClean="0"/>
          </a:p>
          <a:p>
            <a:endParaRPr lang="hu-HU"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GYVR- vezetés alapja</a:t>
            </a:r>
            <a:endParaRPr lang="hu-HU" dirty="0"/>
          </a:p>
        </p:txBody>
      </p:sp>
      <p:sp>
        <p:nvSpPr>
          <p:cNvPr id="3" name="Tartalom helye 2"/>
          <p:cNvSpPr>
            <a:spLocks noGrp="1"/>
          </p:cNvSpPr>
          <p:nvPr>
            <p:ph idx="1"/>
          </p:nvPr>
        </p:nvSpPr>
        <p:spPr/>
        <p:txBody>
          <a:bodyPr>
            <a:normAutofit fontScale="77500" lnSpcReduction="20000"/>
          </a:bodyPr>
          <a:lstStyle/>
          <a:p>
            <a:r>
              <a:rPr lang="hu-HU" dirty="0" smtClean="0"/>
              <a:t>Gyvt. 135. § (3)</a:t>
            </a:r>
            <a:r>
              <a:rPr lang="hu-HU" b="1" baseline="30000" dirty="0" smtClean="0">
                <a:hlinkClick r:id="rId2"/>
              </a:rPr>
              <a:t> * </a:t>
            </a:r>
            <a:r>
              <a:rPr lang="hu-HU" dirty="0" smtClean="0"/>
              <a:t> A személyes gondoskodást nyújtó (1) bekezdésben meghatározott szervek és személyek </a:t>
            </a:r>
            <a:r>
              <a:rPr lang="hu-HU" b="1" dirty="0" smtClean="0"/>
              <a:t>a gyermek nevelkedésének megtervezését</a:t>
            </a:r>
            <a:r>
              <a:rPr lang="hu-HU" dirty="0" smtClean="0"/>
              <a:t> a (2) bekezdésben meghatározott adattartalmú - jogszabályban meghatározott - </a:t>
            </a:r>
            <a:r>
              <a:rPr lang="hu-HU" b="1" dirty="0" smtClean="0"/>
              <a:t>környezettanulmány, cselekvési és intézkedési terv, családgondozási terv, elhelyezési javaslat, egyéni elhelyezési terv, egyéni gondozási-nevelési terv alapján végzik</a:t>
            </a:r>
            <a:r>
              <a:rPr lang="hu-HU" dirty="0" smtClean="0"/>
              <a:t>. A (2) bekezdésben meghatározott adatkörök rögzítése jogszabályban meghatározottak szerint</a:t>
            </a:r>
          </a:p>
          <a:p>
            <a:r>
              <a:rPr lang="hu-HU" i="1" dirty="0" smtClean="0"/>
              <a:t>a) </a:t>
            </a:r>
            <a:r>
              <a:rPr lang="hu-HU" dirty="0" smtClean="0"/>
              <a:t>a gyermekjóléti szolgáltatás, a gyermekek átmeneti gondozása és a gyermekvédelmi szakellátások tekintetében </a:t>
            </a:r>
            <a:r>
              <a:rPr lang="hu-HU" b="1" dirty="0" smtClean="0"/>
              <a:t>a Gyermekeink védelmében elnevezésű informatikai rendszerben,</a:t>
            </a:r>
          </a:p>
          <a:p>
            <a:pPr>
              <a:buNone/>
            </a:pPr>
            <a:endParaRPr lang="hu-H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15/1998. </a:t>
            </a:r>
            <a:r>
              <a:rPr lang="hu-HU" dirty="0" err="1" smtClean="0"/>
              <a:t>Nmr</a:t>
            </a:r>
            <a:r>
              <a:rPr lang="hu-HU" dirty="0" smtClean="0"/>
              <a:t>.</a:t>
            </a:r>
            <a:endParaRPr lang="hu-HU" dirty="0"/>
          </a:p>
        </p:txBody>
      </p:sp>
      <p:sp>
        <p:nvSpPr>
          <p:cNvPr id="3" name="Tartalom helye 2"/>
          <p:cNvSpPr>
            <a:spLocks noGrp="1"/>
          </p:cNvSpPr>
          <p:nvPr>
            <p:ph idx="1"/>
          </p:nvPr>
        </p:nvSpPr>
        <p:spPr/>
        <p:txBody>
          <a:bodyPr>
            <a:normAutofit fontScale="62500" lnSpcReduction="20000"/>
          </a:bodyPr>
          <a:lstStyle/>
          <a:p>
            <a:r>
              <a:rPr lang="hu-HU" b="1" dirty="0"/>
              <a:t>8. § </a:t>
            </a:r>
            <a:r>
              <a:rPr lang="hu-HU" dirty="0"/>
              <a:t>(1) Ha a szakmai tevékenység az első interjú kapcsán tett intézkedéssel nem zárható le, és esetkezelés szükséges, a szolgáltatást igénybe vevő szülővel vagy más nagykorú személlyel - az (5) bekezdésben meghatározott kivétellel, továbbá a cselekvőképességében a gyermekjóléti, szociális ellátások igénybevételével összefüggő jognyilatkozatok tekintetében részlegesen korlátozott nagykorú személy esetén a gondnoka hozzájárulásával - együttműködési megállapodást kell kötni, és</a:t>
            </a:r>
          </a:p>
          <a:p>
            <a:r>
              <a:rPr lang="hu-HU" i="1" dirty="0" smtClean="0"/>
              <a:t>a</a:t>
            </a:r>
            <a:r>
              <a:rPr lang="hu-HU" i="1" dirty="0"/>
              <a:t>) </a:t>
            </a:r>
            <a:r>
              <a:rPr lang="hu-HU" b="1" dirty="0" err="1"/>
              <a:t>a</a:t>
            </a:r>
            <a:r>
              <a:rPr lang="hu-HU" b="1" dirty="0"/>
              <a:t> gyermek veszélyeztetettsége miatti jelzés, illetve önkéntes jelentkezés esetén a </a:t>
            </a:r>
            <a:r>
              <a:rPr lang="hu-HU" b="1" dirty="0" err="1"/>
              <a:t>GYVR-ben</a:t>
            </a:r>
            <a:r>
              <a:rPr lang="hu-HU" b="1" dirty="0"/>
              <a:t> cselekvési vagy intézkedési tervet kell készíteni, vagy</a:t>
            </a:r>
          </a:p>
          <a:p>
            <a:r>
              <a:rPr lang="hu-HU" i="1" dirty="0"/>
              <a:t>b) </a:t>
            </a:r>
            <a:r>
              <a:rPr lang="hu-HU" dirty="0"/>
              <a:t>a szociális vagy mentálhigiénés problémák vagy egyéb krízishelyzet miatt segítségre szoruló személyek, családok esetében a (4) bekezdés szerinti esetnaplót kell vezetni.</a:t>
            </a:r>
          </a:p>
          <a:p>
            <a:r>
              <a:rPr lang="hu-HU" dirty="0"/>
              <a:t>(1a) </a:t>
            </a:r>
            <a:r>
              <a:rPr lang="hu-HU" b="1" dirty="0"/>
              <a:t>A család- és gyermekjóléti központ esetmenedzserének a gyermekvédelmi gondoskodás keretébe tartozó hatósági intézkedéssel érintett gyermekkel és törvényes képviselőjével kapcsolatosan elvégzett feladatait a hatósági intézkedést követően a </a:t>
            </a:r>
            <a:r>
              <a:rPr lang="hu-HU" b="1" dirty="0" err="1"/>
              <a:t>GYVR-ben</a:t>
            </a:r>
            <a:r>
              <a:rPr lang="hu-HU" b="1" dirty="0"/>
              <a:t> rögzíteni kell.</a:t>
            </a:r>
          </a:p>
          <a:p>
            <a:endParaRPr lang="hu-HU" dirty="0"/>
          </a:p>
          <a:p>
            <a:endParaRPr lang="hu-HU" dirty="0"/>
          </a:p>
        </p:txBody>
      </p:sp>
    </p:spTree>
    <p:extLst>
      <p:ext uri="{BB962C8B-B14F-4D97-AF65-F5344CB8AC3E}">
        <p14:creationId xmlns:p14="http://schemas.microsoft.com/office/powerpoint/2010/main" val="1725510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Együttműködési megállapodás</a:t>
            </a:r>
            <a:endParaRPr lang="hu-HU" dirty="0"/>
          </a:p>
        </p:txBody>
      </p:sp>
      <p:sp>
        <p:nvSpPr>
          <p:cNvPr id="3" name="Tartalom helye 2"/>
          <p:cNvSpPr>
            <a:spLocks noGrp="1"/>
          </p:cNvSpPr>
          <p:nvPr>
            <p:ph idx="1"/>
          </p:nvPr>
        </p:nvSpPr>
        <p:spPr/>
        <p:txBody>
          <a:bodyPr/>
          <a:lstStyle/>
          <a:p>
            <a:pPr lvl="0"/>
            <a:r>
              <a:rPr lang="hu-HU" sz="1400" dirty="0" err="1" smtClean="0">
                <a:solidFill>
                  <a:prstClr val="black"/>
                </a:solidFill>
              </a:rPr>
              <a:t>Nmr</a:t>
            </a:r>
            <a:r>
              <a:rPr lang="hu-HU" sz="1400" dirty="0" smtClean="0">
                <a:solidFill>
                  <a:prstClr val="black"/>
                </a:solidFill>
              </a:rPr>
              <a:t>. 8. §  </a:t>
            </a:r>
            <a:r>
              <a:rPr lang="hu-HU" sz="1400" dirty="0">
                <a:solidFill>
                  <a:prstClr val="black"/>
                </a:solidFill>
              </a:rPr>
              <a:t>(2) Az </a:t>
            </a:r>
            <a:r>
              <a:rPr lang="hu-HU" sz="1400" b="1" dirty="0">
                <a:solidFill>
                  <a:prstClr val="black"/>
                </a:solidFill>
              </a:rPr>
              <a:t>együttműködési megállapodás tartalmazza</a:t>
            </a:r>
          </a:p>
          <a:p>
            <a:pPr lvl="0"/>
            <a:r>
              <a:rPr lang="hu-HU" sz="1400" i="1" dirty="0">
                <a:solidFill>
                  <a:prstClr val="black"/>
                </a:solidFill>
              </a:rPr>
              <a:t>a) </a:t>
            </a:r>
            <a:r>
              <a:rPr lang="hu-HU" sz="1400" dirty="0">
                <a:solidFill>
                  <a:prstClr val="black"/>
                </a:solidFill>
              </a:rPr>
              <a:t>az igénybe vevő és törvényes képviselője nevét, elérhetőségét,</a:t>
            </a:r>
          </a:p>
          <a:p>
            <a:pPr lvl="0"/>
            <a:r>
              <a:rPr lang="hu-HU" sz="1400" i="1" dirty="0">
                <a:solidFill>
                  <a:prstClr val="black"/>
                </a:solidFill>
              </a:rPr>
              <a:t>b) </a:t>
            </a:r>
            <a:r>
              <a:rPr lang="hu-HU" sz="1400" dirty="0">
                <a:solidFill>
                  <a:prstClr val="black"/>
                </a:solidFill>
              </a:rPr>
              <a:t>az esetkezelést végző családsegítő nevét, elérhetőségét,</a:t>
            </a:r>
          </a:p>
          <a:p>
            <a:pPr lvl="0"/>
            <a:r>
              <a:rPr lang="hu-HU" sz="1400" i="1" dirty="0">
                <a:solidFill>
                  <a:prstClr val="black"/>
                </a:solidFill>
              </a:rPr>
              <a:t>c) </a:t>
            </a:r>
            <a:r>
              <a:rPr lang="hu-HU" sz="1400" dirty="0">
                <a:solidFill>
                  <a:prstClr val="black"/>
                </a:solidFill>
              </a:rPr>
              <a:t>az </a:t>
            </a:r>
            <a:r>
              <a:rPr lang="hu-HU" sz="1400" b="1" dirty="0">
                <a:solidFill>
                  <a:prstClr val="black"/>
                </a:solidFill>
              </a:rPr>
              <a:t>igénybe vevő nyilatkozatát az együttműködési szándékáról.</a:t>
            </a:r>
          </a:p>
          <a:p>
            <a:pPr lvl="0"/>
            <a:endParaRPr lang="hu-HU" sz="1400" dirty="0" smtClean="0">
              <a:solidFill>
                <a:prstClr val="black"/>
              </a:solidFill>
            </a:endParaRPr>
          </a:p>
          <a:p>
            <a:pPr lvl="0"/>
            <a:r>
              <a:rPr lang="hu-HU" sz="1400" dirty="0" smtClean="0">
                <a:solidFill>
                  <a:prstClr val="black"/>
                </a:solidFill>
              </a:rPr>
              <a:t>(</a:t>
            </a:r>
            <a:r>
              <a:rPr lang="hu-HU" sz="1400" dirty="0">
                <a:solidFill>
                  <a:prstClr val="black"/>
                </a:solidFill>
              </a:rPr>
              <a:t>3) Az együttműködési megállapodást a családsegítő az intézményvezető jóváhagyásával, írásban köti meg a szolgáltatást igénybe vevővel. A megállapodást az Szt. 122/A. §</a:t>
            </a:r>
            <a:r>
              <a:rPr lang="hu-HU" sz="1400" dirty="0" err="1">
                <a:solidFill>
                  <a:prstClr val="black"/>
                </a:solidFill>
              </a:rPr>
              <a:t>-a</a:t>
            </a:r>
            <a:r>
              <a:rPr lang="hu-HU" sz="1400" dirty="0">
                <a:solidFill>
                  <a:prstClr val="black"/>
                </a:solidFill>
              </a:rPr>
              <a:t> alá tartozó szolgáltatás esetében a szolgáltatást nyújtónak is alá kell írnia. Az </a:t>
            </a:r>
            <a:r>
              <a:rPr lang="hu-HU" sz="1400" b="1" dirty="0">
                <a:solidFill>
                  <a:prstClr val="black"/>
                </a:solidFill>
              </a:rPr>
              <a:t>együttműködési megállapodás adatait a </a:t>
            </a:r>
            <a:r>
              <a:rPr lang="hu-HU" sz="1400" b="1" dirty="0" err="1">
                <a:solidFill>
                  <a:prstClr val="black"/>
                </a:solidFill>
              </a:rPr>
              <a:t>GYVR-ben</a:t>
            </a:r>
            <a:r>
              <a:rPr lang="hu-HU" sz="1400" b="1" dirty="0">
                <a:solidFill>
                  <a:prstClr val="black"/>
                </a:solidFill>
              </a:rPr>
              <a:t> rögzíteni kell, és a megállapodást a </a:t>
            </a:r>
            <a:r>
              <a:rPr lang="hu-HU" sz="1400" b="1" dirty="0" err="1">
                <a:solidFill>
                  <a:prstClr val="black"/>
                </a:solidFill>
              </a:rPr>
              <a:t>GYVR-be</a:t>
            </a:r>
            <a:r>
              <a:rPr lang="hu-HU" sz="1400" b="1" dirty="0">
                <a:solidFill>
                  <a:prstClr val="black"/>
                </a:solidFill>
              </a:rPr>
              <a:t> fel kell tölteni.</a:t>
            </a:r>
          </a:p>
          <a:p>
            <a:pPr lvl="0"/>
            <a:r>
              <a:rPr lang="hu-HU" sz="1400" dirty="0">
                <a:solidFill>
                  <a:prstClr val="black"/>
                </a:solidFill>
              </a:rPr>
              <a:t>(4) Az esetnaplót a miniszter által meghatározott, a Szociális Ágazati Portálon közzétett formában kell vezetni.</a:t>
            </a:r>
          </a:p>
          <a:p>
            <a:pPr lvl="0"/>
            <a:r>
              <a:rPr lang="hu-HU" sz="1400" dirty="0">
                <a:solidFill>
                  <a:prstClr val="black"/>
                </a:solidFill>
              </a:rPr>
              <a:t>(5) </a:t>
            </a:r>
            <a:r>
              <a:rPr lang="hu-HU" sz="1400" b="1" dirty="0">
                <a:solidFill>
                  <a:prstClr val="black"/>
                </a:solidFill>
              </a:rPr>
              <a:t>Nem kell együttműködési megállapodást kötni a gyermekvédelmi gondoskodás keretébe tartozó hatósági intézkedés esetében.</a:t>
            </a:r>
          </a:p>
          <a:p>
            <a:endParaRPr lang="hu-HU" dirty="0"/>
          </a:p>
        </p:txBody>
      </p:sp>
    </p:spTree>
    <p:extLst>
      <p:ext uri="{BB962C8B-B14F-4D97-AF65-F5344CB8AC3E}">
        <p14:creationId xmlns:p14="http://schemas.microsoft.com/office/powerpoint/2010/main" val="1704637370"/>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TotalTime>
  <Words>1526</Words>
  <Application>Microsoft Office PowerPoint</Application>
  <PresentationFormat>Diavetítés a képernyőre (4:3 oldalarány)</PresentationFormat>
  <Paragraphs>129</Paragraphs>
  <Slides>29</Slides>
  <Notes>0</Notes>
  <HiddenSlides>0</HiddenSlides>
  <MMClips>0</MMClips>
  <ScaleCrop>false</ScaleCrop>
  <HeadingPairs>
    <vt:vector size="4" baseType="variant">
      <vt:variant>
        <vt:lpstr>Téma</vt:lpstr>
      </vt:variant>
      <vt:variant>
        <vt:i4>1</vt:i4>
      </vt:variant>
      <vt:variant>
        <vt:lpstr>Diacímek</vt:lpstr>
      </vt:variant>
      <vt:variant>
        <vt:i4>29</vt:i4>
      </vt:variant>
    </vt:vector>
  </HeadingPairs>
  <TitlesOfParts>
    <vt:vector size="30" baseType="lpstr">
      <vt:lpstr>Office-téma</vt:lpstr>
      <vt:lpstr>Gyermekeink védelmében elnevezésű informatikai rendszer</vt:lpstr>
      <vt:lpstr>IDM Regisztrációs tapasztalatok</vt:lpstr>
      <vt:lpstr>Migráció</vt:lpstr>
      <vt:lpstr>Feladatok a migrációig</vt:lpstr>
      <vt:lpstr>PowerPoint bemutató</vt:lpstr>
      <vt:lpstr>GYVT - adatkezelés</vt:lpstr>
      <vt:lpstr>GYVR- vezetés alapja</vt:lpstr>
      <vt:lpstr>15/1998. Nmr.</vt:lpstr>
      <vt:lpstr>Együttműködési megállapodás</vt:lpstr>
      <vt:lpstr>Mit kell elkészíteni a GYVR-ben</vt:lpstr>
      <vt:lpstr>GYVR-Kenyszi adatátadás</vt:lpstr>
      <vt:lpstr>Jelzés</vt:lpstr>
      <vt:lpstr>Jelzés esetén 1- szeri intézkedés mi megy a kenyszibe</vt:lpstr>
      <vt:lpstr>Megállapodás</vt:lpstr>
      <vt:lpstr>Megállapodás útján történő ellátásnál mi megy  a kenyszibe?</vt:lpstr>
      <vt:lpstr>Cselekvési terv</vt:lpstr>
      <vt:lpstr>Cselekvési terv alapján nyújtott speciális szolgáltatás</vt:lpstr>
      <vt:lpstr>Kezdeményezés, javaslattétel</vt:lpstr>
      <vt:lpstr>Javaslat</vt:lpstr>
      <vt:lpstr>Hatósági megkeresés esetén</vt:lpstr>
      <vt:lpstr>Előzmény nélkül</vt:lpstr>
      <vt:lpstr>Gyermekvédelmi hatósági gondoskodás tartozó hatósági döntés</vt:lpstr>
      <vt:lpstr>Gyermekvédelmi hatósági gondoskodás tartozó hatósági döntésnél mi megy a kenyszibe?</vt:lpstr>
      <vt:lpstr>Nevelésbe vétel</vt:lpstr>
      <vt:lpstr>Nevelésbe vett gyermek helyzetértékelés</vt:lpstr>
      <vt:lpstr>Ideiglenes hatállyal elhelyezett és a nevelésbe vett gyermek esetén mi megy a kenyszibe</vt:lpstr>
      <vt:lpstr>Átmeneti gondozás </vt:lpstr>
      <vt:lpstr>Átmeneti gondozás</vt:lpstr>
      <vt:lpstr>GYVR </vt:lpstr>
    </vt:vector>
  </TitlesOfParts>
  <Company>KD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GYVR</dc:title>
  <dc:creator>Szarvák Mónika</dc:creator>
  <cp:lastModifiedBy>Szarvák Mónika</cp:lastModifiedBy>
  <cp:revision>39</cp:revision>
  <dcterms:created xsi:type="dcterms:W3CDTF">2021-05-18T11:53:00Z</dcterms:created>
  <dcterms:modified xsi:type="dcterms:W3CDTF">2021-05-20T08:35:20Z</dcterms:modified>
</cp:coreProperties>
</file>