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3"/>
  </p:notesMasterIdLst>
  <p:sldIdLst>
    <p:sldId id="270" r:id="rId2"/>
    <p:sldId id="310" r:id="rId3"/>
    <p:sldId id="311" r:id="rId4"/>
    <p:sldId id="312" r:id="rId5"/>
    <p:sldId id="313" r:id="rId6"/>
    <p:sldId id="299" r:id="rId7"/>
    <p:sldId id="300" r:id="rId8"/>
    <p:sldId id="314" r:id="rId9"/>
    <p:sldId id="315" r:id="rId10"/>
    <p:sldId id="317" r:id="rId11"/>
    <p:sldId id="301" r:id="rId12"/>
    <p:sldId id="307" r:id="rId13"/>
    <p:sldId id="302" r:id="rId14"/>
    <p:sldId id="308" r:id="rId15"/>
    <p:sldId id="309" r:id="rId16"/>
    <p:sldId id="303" r:id="rId17"/>
    <p:sldId id="276" r:id="rId18"/>
    <p:sldId id="293" r:id="rId19"/>
    <p:sldId id="284" r:id="rId20"/>
    <p:sldId id="285" r:id="rId21"/>
    <p:sldId id="286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5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4" d="100"/>
          <a:sy n="34" d="100"/>
        </p:scale>
        <p:origin x="-166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hu-H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620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 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C68E76-2DA6-42AD-A2C9-68ED15FDA3E0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10235-09FB-4C5F-8AF7-E9A1045BB68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2" name="Téglalap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Téglalap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Téglalap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Téglalap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Téglalap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56" name="Téglalap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Téglalap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Téglalap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Téglalap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FF6B6-8004-4991-96D3-F45833C4C17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15E8A-4C98-4647-93FF-FFBBE78416C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7A1BF3-8EDA-417C-B13A-711D66AF423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zabadkézi sokszög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Szabadkézi sokszög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Szabadkézi sokszög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Szabadkézi sokszög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Szabadkézi sokszög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Szabadkézi sokszög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Szabadkézi sokszög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Szabadkézi sokszög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Szabadkézi sokszög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Szabadkézi sokszög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Szabadkézi sokszög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Szabadkézi sokszög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Szabadkézi sokszög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Szabadkézi sokszög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Szabadkézi sokszög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5EED2F-2442-4095-B8BF-49856B32A254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églalap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Téglalap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Téglalap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7A4E-C592-4E44-8D53-A99557B2029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églalap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7F0B55-24B0-418E-A214-90A7BFA7D67E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Téglalap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Téglalap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Téglalap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Téglalap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églalap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Téglalap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Téglalap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8E955A-6C02-4794-B830-94DB02F26A3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A13DC-CF65-48AF-AFC3-E1FC8A8FF16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EE4AF-43A3-4CE8-B80C-67AC4E3FDF1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Egyenes összekötő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Csoportba foglalás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Egyenes összekötő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grpSp>
        <p:nvGrpSpPr>
          <p:cNvPr id="14" name="Csoportba foglalás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Egyenes összekötő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gyenes összekötő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Csoportba foglalás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Egyenes összekötő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gyenes összekötő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gyenes összekötő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2466D4A-4D24-4F13-A7B7-2AB9ED802A6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Téglalap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Téglalap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Téglalap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Téglalap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80BBC0-8CF9-411C-981C-44DAE4F922A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dit.h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u.wikipedia.org/wiki/Tourette-szindr%C3%B3ma" TargetMode="External"/><Relationship Id="rId3" Type="http://schemas.openxmlformats.org/officeDocument/2006/relationships/hyperlink" Target="https://hu.wikipedia.org/wiki/Diszlexia" TargetMode="External"/><Relationship Id="rId7" Type="http://schemas.openxmlformats.org/officeDocument/2006/relationships/hyperlink" Target="https://hu.wikipedia.org/wiki/Autizmus" TargetMode="External"/><Relationship Id="rId2" Type="http://schemas.openxmlformats.org/officeDocument/2006/relationships/hyperlink" Target="https://hu.wikipedia.org/wiki/Neurol%C3%B3g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Diszkalkulia" TargetMode="External"/><Relationship Id="rId5" Type="http://schemas.openxmlformats.org/officeDocument/2006/relationships/hyperlink" Target="https://hu.wikipedia.org/wiki/Figyelem" TargetMode="External"/><Relationship Id="rId4" Type="http://schemas.openxmlformats.org/officeDocument/2006/relationships/hyperlink" Target="https://hu.wikipedia.org/wiki/Hiperaktivit%C3%A1s" TargetMode="External"/><Relationship Id="rId9" Type="http://schemas.openxmlformats.org/officeDocument/2006/relationships/hyperlink" Target="https://hu.wikipedia.org/wiki/Neurodiverzit%C3%A1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57166"/>
            <a:ext cx="8786842" cy="1500190"/>
          </a:xfrm>
        </p:spPr>
        <p:txBody>
          <a:bodyPr/>
          <a:lstStyle/>
          <a:p>
            <a:pPr algn="ctr"/>
            <a:r>
              <a:rPr lang="hu-HU" sz="3600" dirty="0" smtClean="0"/>
              <a:t/>
            </a:r>
            <a:br>
              <a:rPr lang="hu-HU" sz="3600" dirty="0" smtClean="0"/>
            </a:br>
            <a:r>
              <a:rPr lang="hu-HU" sz="3600" dirty="0" err="1" smtClean="0"/>
              <a:t>Co-morbid</a:t>
            </a:r>
            <a:r>
              <a:rPr lang="hu-HU" sz="3600" dirty="0" smtClean="0"/>
              <a:t> zavarok </a:t>
            </a:r>
            <a:r>
              <a:rPr lang="hu-HU" sz="3600" dirty="0" err="1" smtClean="0"/>
              <a:t>addiktológiai</a:t>
            </a:r>
            <a:r>
              <a:rPr lang="hu-HU" sz="3600" dirty="0" smtClean="0"/>
              <a:t> problémákkal élő klienseknél </a:t>
            </a:r>
            <a:br>
              <a:rPr lang="hu-HU" sz="3600" dirty="0" smtClean="0"/>
            </a:br>
            <a:r>
              <a:rPr lang="hu-HU" sz="3600" dirty="0" smtClean="0"/>
              <a:t>és ezek komplex ellátása</a:t>
            </a:r>
            <a:endParaRPr lang="hu-HU" sz="36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357430"/>
            <a:ext cx="8258204" cy="450057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r>
              <a:rPr lang="hu-HU" sz="2400" dirty="0" smtClean="0"/>
              <a:t>dr</a:t>
            </a:r>
            <a:r>
              <a:rPr lang="hu-HU" sz="2400" dirty="0"/>
              <a:t>. </a:t>
            </a:r>
            <a:r>
              <a:rPr lang="hu-HU" sz="2400" dirty="0" err="1"/>
              <a:t>Szemelyácz</a:t>
            </a:r>
            <a:r>
              <a:rPr lang="hu-HU" sz="2400" dirty="0"/>
              <a:t> János</a:t>
            </a:r>
          </a:p>
          <a:p>
            <a:pPr>
              <a:buFontTx/>
              <a:buNone/>
            </a:pPr>
            <a:r>
              <a:rPr lang="hu-HU" sz="2400" dirty="0"/>
              <a:t>INDIT </a:t>
            </a:r>
            <a:r>
              <a:rPr lang="hu-HU" sz="2400" dirty="0" smtClean="0"/>
              <a:t>Közalapítvány</a:t>
            </a:r>
            <a:endParaRPr lang="hu-HU" sz="2400" dirty="0"/>
          </a:p>
          <a:p>
            <a:pPr>
              <a:buFontTx/>
              <a:buNone/>
            </a:pPr>
            <a:r>
              <a:rPr lang="hu-HU" sz="2400" dirty="0" err="1" smtClean="0">
                <a:hlinkClick r:id="rId2"/>
              </a:rPr>
              <a:t>www.indit.hu</a:t>
            </a:r>
            <a:endParaRPr lang="hu-HU" sz="2400" dirty="0" smtClean="0"/>
          </a:p>
          <a:p>
            <a:pPr>
              <a:buFontTx/>
              <a:buNone/>
            </a:pPr>
            <a:endParaRPr lang="hu-HU" sz="2400" dirty="0"/>
          </a:p>
          <a:p>
            <a:pPr>
              <a:buFontTx/>
              <a:buNone/>
            </a:pPr>
            <a:r>
              <a:rPr lang="hu-HU" sz="2400" dirty="0" smtClean="0"/>
              <a:t>Békéscsaba, 2024.okt.09.</a:t>
            </a:r>
            <a:endParaRPr lang="hu-HU" sz="2400" dirty="0"/>
          </a:p>
          <a:p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Neurodiverzitás</a:t>
            </a:r>
            <a:r>
              <a:rPr lang="hu-HU" dirty="0" smtClean="0"/>
              <a:t>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783560"/>
            <a:ext cx="8786842" cy="45720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hu-HU" dirty="0" smtClean="0"/>
              <a:t>A </a:t>
            </a:r>
            <a:r>
              <a:rPr lang="hu-HU" dirty="0" err="1" smtClean="0"/>
              <a:t>Syracuse</a:t>
            </a:r>
            <a:r>
              <a:rPr lang="hu-HU" dirty="0" smtClean="0"/>
              <a:t> Egyetemen tartott Nemzeti </a:t>
            </a:r>
            <a:r>
              <a:rPr lang="hu-HU" dirty="0" err="1" smtClean="0"/>
              <a:t>Neurodiverzitás</a:t>
            </a:r>
            <a:endParaRPr lang="hu-HU" dirty="0" smtClean="0"/>
          </a:p>
          <a:p>
            <a:pPr algn="just">
              <a:buNone/>
            </a:pPr>
            <a:r>
              <a:rPr lang="hu-HU" dirty="0" smtClean="0"/>
              <a:t>ügyi </a:t>
            </a:r>
            <a:r>
              <a:rPr lang="hu-HU" dirty="0" smtClean="0"/>
              <a:t>Szimpóziumon a </a:t>
            </a:r>
            <a:r>
              <a:rPr lang="hu-HU" dirty="0" err="1" smtClean="0"/>
              <a:t>neurodiverzitást</a:t>
            </a:r>
            <a:r>
              <a:rPr lang="hu-HU" dirty="0" smtClean="0"/>
              <a:t> </a:t>
            </a:r>
            <a:r>
              <a:rPr lang="hu-HU" dirty="0" err="1" smtClean="0"/>
              <a:t>a</a:t>
            </a:r>
            <a:r>
              <a:rPr lang="hu-HU" dirty="0" smtClean="0"/>
              <a:t> </a:t>
            </a:r>
            <a:r>
              <a:rPr lang="hu-HU" dirty="0" smtClean="0"/>
              <a:t>következőképpen</a:t>
            </a:r>
          </a:p>
          <a:p>
            <a:pPr algn="just">
              <a:buNone/>
            </a:pPr>
            <a:r>
              <a:rPr lang="hu-HU" dirty="0" smtClean="0"/>
              <a:t>határozták </a:t>
            </a:r>
            <a:r>
              <a:rPr lang="hu-HU" dirty="0" smtClean="0"/>
              <a:t>meg</a:t>
            </a:r>
            <a:r>
              <a:rPr lang="hu-HU" dirty="0" smtClean="0"/>
              <a:t>:</a:t>
            </a:r>
          </a:p>
          <a:p>
            <a:pPr algn="just">
              <a:buNone/>
            </a:pPr>
            <a:endParaRPr lang="hu-HU" dirty="0" smtClean="0"/>
          </a:p>
          <a:p>
            <a:pPr algn="just">
              <a:buNone/>
            </a:pPr>
            <a:r>
              <a:rPr lang="hu-HU" dirty="0" smtClean="0"/>
              <a:t>	„… </a:t>
            </a:r>
            <a:r>
              <a:rPr lang="hu-HU" dirty="0" smtClean="0"/>
              <a:t>Egy olyan elképzelés, amely szerint a </a:t>
            </a:r>
            <a:r>
              <a:rPr lang="hu-HU" dirty="0" smtClean="0">
                <a:hlinkClick r:id="rId2" tooltip="Neurológia"/>
              </a:rPr>
              <a:t>neurológiai</a:t>
            </a:r>
            <a:r>
              <a:rPr lang="hu-HU" dirty="0" smtClean="0"/>
              <a:t> eltéréseket ugyanúgy kell kezelni, mint bármilyen más jellegű eltérést. Ezek közé az eltérések közé tartozik a </a:t>
            </a:r>
            <a:r>
              <a:rPr lang="hu-HU" dirty="0" err="1" smtClean="0"/>
              <a:t>diszpraxia</a:t>
            </a:r>
            <a:r>
              <a:rPr lang="hu-HU" dirty="0" smtClean="0"/>
              <a:t>, </a:t>
            </a:r>
            <a:r>
              <a:rPr lang="hu-HU" dirty="0" err="1" smtClean="0"/>
              <a:t>a</a:t>
            </a:r>
            <a:r>
              <a:rPr lang="hu-HU" dirty="0" smtClean="0"/>
              <a:t> </a:t>
            </a:r>
            <a:r>
              <a:rPr lang="hu-HU" dirty="0" smtClean="0">
                <a:hlinkClick r:id="rId3" tooltip="Diszlexia"/>
              </a:rPr>
              <a:t>diszlexia</a:t>
            </a:r>
            <a:r>
              <a:rPr lang="hu-HU" dirty="0" smtClean="0"/>
              <a:t>, a </a:t>
            </a:r>
            <a:r>
              <a:rPr lang="hu-HU" dirty="0" smtClean="0">
                <a:hlinkClick r:id="rId4" tooltip="Hiperaktivitás"/>
              </a:rPr>
              <a:t>hiperaktivitás</a:t>
            </a:r>
            <a:r>
              <a:rPr lang="hu-HU" dirty="0" smtClean="0"/>
              <a:t>, a </a:t>
            </a:r>
            <a:r>
              <a:rPr lang="hu-HU" dirty="0" smtClean="0">
                <a:hlinkClick r:id="rId5" tooltip="Figyelem"/>
              </a:rPr>
              <a:t>figyelemzavar</a:t>
            </a:r>
            <a:r>
              <a:rPr lang="hu-HU" dirty="0" smtClean="0"/>
              <a:t>, a </a:t>
            </a:r>
            <a:r>
              <a:rPr lang="hu-HU" dirty="0" err="1" smtClean="0">
                <a:hlinkClick r:id="rId6" tooltip="Diszkalkulia"/>
              </a:rPr>
              <a:t>diszkalkulia</a:t>
            </a:r>
            <a:r>
              <a:rPr lang="hu-HU" dirty="0" smtClean="0"/>
              <a:t>, az </a:t>
            </a:r>
            <a:r>
              <a:rPr lang="hu-HU" dirty="0" smtClean="0">
                <a:hlinkClick r:id="rId7" tooltip="Autizmus"/>
              </a:rPr>
              <a:t>autizmus</a:t>
            </a:r>
            <a:r>
              <a:rPr lang="hu-HU" dirty="0" smtClean="0"/>
              <a:t>-spektrumzavarok, a </a:t>
            </a:r>
            <a:r>
              <a:rPr lang="hu-HU" dirty="0" err="1" smtClean="0">
                <a:hlinkClick r:id="rId8" tooltip="Tourette-szindróma"/>
              </a:rPr>
              <a:t>Tourette-szindróma</a:t>
            </a:r>
            <a:r>
              <a:rPr lang="hu-HU" dirty="0" smtClean="0"/>
              <a:t>, stb.”</a:t>
            </a:r>
            <a:r>
              <a:rPr lang="hu-HU" baseline="30000" dirty="0" smtClean="0">
                <a:hlinkClick r:id="rId9"/>
              </a:rPr>
              <a:t>[2]</a:t>
            </a:r>
            <a:r>
              <a:rPr lang="hu-HU" dirty="0" err="1" smtClean="0"/>
              <a:t>Pier</a:t>
            </a:r>
            <a:r>
              <a:rPr lang="hu-HU" dirty="0" smtClean="0"/>
              <a:t> </a:t>
            </a:r>
            <a:r>
              <a:rPr lang="hu-HU" dirty="0" err="1" smtClean="0"/>
              <a:t>Jaarsma</a:t>
            </a:r>
            <a:r>
              <a:rPr lang="hu-HU" dirty="0" smtClean="0"/>
              <a:t> definíciója szerint a </a:t>
            </a:r>
            <a:r>
              <a:rPr lang="hu-HU" dirty="0" err="1" smtClean="0"/>
              <a:t>neurodiverzitás</a:t>
            </a:r>
            <a:r>
              <a:rPr lang="hu-HU" dirty="0" smtClean="0"/>
              <a:t> egy „sokat vitatott felfogás”, amely „az atipikus agyi fejlődést természetes emberi különbségnek tekinti.”</a:t>
            </a:r>
            <a:r>
              <a:rPr lang="hu-HU" baseline="30000" dirty="0" smtClean="0">
                <a:hlinkClick r:id="rId9"/>
              </a:rPr>
              <a:t>[3]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10</a:t>
            </a:fld>
            <a:endParaRPr lang="hu-H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Intervenciós megfontolások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571612"/>
            <a:ext cx="8715404" cy="5286388"/>
          </a:xfrm>
        </p:spPr>
        <p:txBody>
          <a:bodyPr>
            <a:normAutofit/>
          </a:bodyPr>
          <a:lstStyle/>
          <a:p>
            <a:r>
              <a:rPr lang="hu-HU" sz="1800" dirty="0" smtClean="0"/>
              <a:t>1. A </a:t>
            </a:r>
            <a:r>
              <a:rPr lang="hu-HU" sz="1800" dirty="0" err="1" smtClean="0"/>
              <a:t>komorbid</a:t>
            </a:r>
            <a:r>
              <a:rPr lang="hu-HU" sz="1800" dirty="0" smtClean="0"/>
              <a:t> betegek gyakran küzdenek számos mentális, testi és szociális problémával, melyeket mindenképpen azonosítani kell. </a:t>
            </a:r>
          </a:p>
          <a:p>
            <a:r>
              <a:rPr lang="hu-HU" sz="1800" dirty="0" smtClean="0"/>
              <a:t>2. A kezelés akkor hatásos, ha a tényeken nyugvó gyakorlatnak megfelelően, egyénileg tervezetten és irányítottan kerül megvalósításra. </a:t>
            </a:r>
          </a:p>
          <a:p>
            <a:r>
              <a:rPr lang="hu-HU" sz="1800" dirty="0" smtClean="0"/>
              <a:t>3. A </a:t>
            </a:r>
            <a:r>
              <a:rPr lang="hu-HU" sz="1800" dirty="0" err="1" smtClean="0"/>
              <a:t>komorbid</a:t>
            </a:r>
            <a:r>
              <a:rPr lang="hu-HU" sz="1800" dirty="0" smtClean="0"/>
              <a:t> betegek kezelésének sikere csak megfelelően koordinált és integrált ellátással biztosítható. Az ilyen betegek esetében különösen hatékony az esetmenedzsment/esetmenedzser alkalmazása. </a:t>
            </a:r>
          </a:p>
          <a:p>
            <a:r>
              <a:rPr lang="hu-HU" sz="1800" dirty="0" smtClean="0"/>
              <a:t>4. A kezelés sikerének növelése, a </a:t>
            </a:r>
            <a:r>
              <a:rPr lang="hu-HU" sz="1800" dirty="0" err="1" smtClean="0"/>
              <a:t>komorbid</a:t>
            </a:r>
            <a:r>
              <a:rPr lang="hu-HU" sz="1800" dirty="0" smtClean="0"/>
              <a:t> állapotok holisztikus megközelítése, illetve a személyzet e téren szerzett tudásának és képességeinek javítása. Ennek  érdekében minden érintett szervezet valamennyi szintjén szükség van a megfelelő képzésre. </a:t>
            </a:r>
          </a:p>
          <a:p>
            <a:r>
              <a:rPr lang="hu-HU" sz="1800" dirty="0" smtClean="0"/>
              <a:t>5. A tudományos bizonyítékokra alapozott és rendszeres monitorozott, koordinált, integrált és rugalmas kezelőszolgálatok lecsökkentik a személyzet cserélődését, és költséghatékonyabbak. </a:t>
            </a:r>
          </a:p>
          <a:p>
            <a:r>
              <a:rPr lang="hu-HU" sz="1800" dirty="0" smtClean="0"/>
              <a:t>6. A visszaesések elkerülése érdekében rendkívül fontosak az utókezelés és a társadalmi </a:t>
            </a:r>
            <a:r>
              <a:rPr lang="hu-HU" sz="1800" dirty="0" err="1" smtClean="0"/>
              <a:t>reintegráció</a:t>
            </a:r>
            <a:r>
              <a:rPr lang="hu-HU" sz="1800" dirty="0" smtClean="0"/>
              <a:t> terén tett erőfeszítések.</a:t>
            </a:r>
          </a:p>
          <a:p>
            <a:pPr>
              <a:buNone/>
            </a:pPr>
            <a:endParaRPr lang="hu-HU" sz="16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Kulcsproblémák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783560"/>
            <a:ext cx="8786842" cy="4572000"/>
          </a:xfrm>
        </p:spPr>
        <p:txBody>
          <a:bodyPr>
            <a:normAutofit lnSpcReduction="10000"/>
          </a:bodyPr>
          <a:lstStyle/>
          <a:p>
            <a:r>
              <a:rPr lang="hu-HU" sz="2400" dirty="0" smtClean="0"/>
              <a:t>1. A terapeuták nem ismerik fel a kettős diagnózist</a:t>
            </a:r>
          </a:p>
          <a:p>
            <a:r>
              <a:rPr lang="hu-HU" sz="2400" dirty="0" smtClean="0"/>
              <a:t>2. Nincs egyedül üdvözítő terápiás beavatkozás.</a:t>
            </a:r>
          </a:p>
          <a:p>
            <a:r>
              <a:rPr lang="hu-HU" sz="2400" dirty="0" smtClean="0"/>
              <a:t>3. A </a:t>
            </a:r>
            <a:r>
              <a:rPr lang="hu-HU" sz="2400" dirty="0" err="1" smtClean="0"/>
              <a:t>komorbid</a:t>
            </a:r>
            <a:r>
              <a:rPr lang="hu-HU" sz="2400" dirty="0" smtClean="0"/>
              <a:t> betegek gyakran esnek a kezelőhelyek közötti „</a:t>
            </a:r>
            <a:r>
              <a:rPr lang="hu-HU" sz="2400" dirty="0" err="1" smtClean="0"/>
              <a:t>ping-pongozás</a:t>
            </a:r>
            <a:r>
              <a:rPr lang="hu-HU" sz="2400" dirty="0" smtClean="0"/>
              <a:t>” áldozatául.</a:t>
            </a:r>
          </a:p>
          <a:p>
            <a:r>
              <a:rPr lang="hu-HU" sz="2400" dirty="0" smtClean="0"/>
              <a:t> 4. A kezelőszemélyzet többnyire alulképzett ahhoz, hogy </a:t>
            </a:r>
            <a:r>
              <a:rPr lang="hu-HU" sz="2400" dirty="0" err="1" smtClean="0"/>
              <a:t>komorbid</a:t>
            </a:r>
            <a:r>
              <a:rPr lang="hu-HU" sz="2400" dirty="0" smtClean="0"/>
              <a:t> kliensekkel hatékonyan foglalkozzon. </a:t>
            </a:r>
          </a:p>
          <a:p>
            <a:r>
              <a:rPr lang="hu-HU" sz="2400" dirty="0" smtClean="0"/>
              <a:t>5. A kettős diagnózisú kliensekkel végzett munka gyakran vezet a kezelőszemélyzet </a:t>
            </a:r>
            <a:r>
              <a:rPr lang="hu-HU" sz="2400" dirty="0" err="1" smtClean="0"/>
              <a:t>burn-out-jához</a:t>
            </a:r>
            <a:r>
              <a:rPr lang="hu-HU" sz="2400" dirty="0" smtClean="0"/>
              <a:t>. Ennek </a:t>
            </a:r>
            <a:r>
              <a:rPr lang="hu-HU" sz="2400" dirty="0" err="1" smtClean="0"/>
              <a:t>preventálása</a:t>
            </a:r>
            <a:r>
              <a:rPr lang="hu-HU" sz="2400" dirty="0" smtClean="0"/>
              <a:t> fontos szempont . </a:t>
            </a:r>
          </a:p>
          <a:p>
            <a:r>
              <a:rPr lang="hu-HU" sz="2400" dirty="0" smtClean="0"/>
              <a:t>6. A </a:t>
            </a:r>
            <a:r>
              <a:rPr lang="hu-HU" sz="2400" dirty="0" err="1" smtClean="0"/>
              <a:t>komorbid</a:t>
            </a:r>
            <a:r>
              <a:rPr lang="hu-HU" sz="2400" dirty="0" smtClean="0"/>
              <a:t> betegek hosszan tartó gondozást – intenzív terápiás időszakokkal tarkítva –, igényelnek, sokszor különböző terápiás rendszerek összehangolt működését.</a:t>
            </a:r>
          </a:p>
          <a:p>
            <a:pPr>
              <a:buNone/>
            </a:pPr>
            <a:endParaRPr lang="hu-HU" sz="1800" dirty="0" smtClean="0"/>
          </a:p>
          <a:p>
            <a:pPr>
              <a:buNone/>
            </a:pPr>
            <a:endParaRPr lang="hu-HU" sz="1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összefoglalva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783560"/>
            <a:ext cx="8786842" cy="45720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hu-HU" dirty="0" smtClean="0"/>
              <a:t>	A </a:t>
            </a:r>
            <a:r>
              <a:rPr lang="hu-HU" dirty="0" err="1" smtClean="0"/>
              <a:t>duál</a:t>
            </a:r>
            <a:r>
              <a:rPr lang="hu-HU" dirty="0" smtClean="0"/>
              <a:t> diagnózisú kliensek számára a leghatékonyabb ellátás, ha </a:t>
            </a:r>
          </a:p>
          <a:p>
            <a:pPr algn="just">
              <a:buNone/>
            </a:pPr>
            <a:r>
              <a:rPr lang="hu-HU" dirty="0" smtClean="0"/>
              <a:t>	komplex megközelítésben, </a:t>
            </a:r>
          </a:p>
          <a:p>
            <a:pPr algn="just">
              <a:buNone/>
            </a:pPr>
            <a:r>
              <a:rPr lang="hu-HU" dirty="0" smtClean="0"/>
              <a:t>	integrált rendszerben működő </a:t>
            </a:r>
          </a:p>
          <a:p>
            <a:pPr algn="just">
              <a:buNone/>
            </a:pPr>
            <a:r>
              <a:rPr lang="hu-HU" dirty="0" smtClean="0"/>
              <a:t>	multidiszciplináris szemléletű team kezeli őket. </a:t>
            </a:r>
          </a:p>
          <a:p>
            <a:pPr algn="just">
              <a:buNone/>
            </a:pPr>
            <a:endParaRPr lang="hu-HU" dirty="0" smtClean="0"/>
          </a:p>
          <a:p>
            <a:pPr algn="just">
              <a:buNone/>
            </a:pPr>
            <a:r>
              <a:rPr lang="hu-HU" dirty="0" smtClean="0"/>
              <a:t>	Így egyszerre tudunk összpontosítani a pszichiátriai rendellenességekre és a szerhasználati zavarokra. A célcsoport korai felismerése, az ebből következő korai kezelésbevétel is fokozhatja a terápiás hatékonyságot.</a:t>
            </a:r>
          </a:p>
          <a:p>
            <a:pPr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734096" y="296215"/>
            <a:ext cx="7894363" cy="669701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002060"/>
                </a:solidFill>
                <a:cs typeface="Times New Roman" panose="02020603050405020304" pitchFamily="18" charset="0"/>
              </a:rPr>
              <a:t>Korai kezelésbevétel.. </a:t>
            </a:r>
          </a:p>
        </p:txBody>
      </p:sp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714348" y="1285860"/>
            <a:ext cx="4646054" cy="52149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Lényege: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Speciális intervenciók, beavatkozások gyűjtőfogalma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Ártalmas viselkedés szempontjából érintett rizikócsoport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Szerhasználati életút korai szakaszában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Proaktív megközelítés Pl.: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outreach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Célja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hogy megelőzzük: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Állapot romlást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Függőség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Egyéb mentális betegség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Pszichés és fizikai ártalmak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Életvitel szignifikáns leépülését</a:t>
            </a:r>
          </a:p>
          <a:p>
            <a:pPr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artalom helye 8"/>
          <p:cNvSpPr>
            <a:spLocks noGrp="1"/>
          </p:cNvSpPr>
          <p:nvPr>
            <p:ph sz="half" idx="2"/>
          </p:nvPr>
        </p:nvSpPr>
        <p:spPr>
          <a:xfrm>
            <a:off x="5286380" y="1785926"/>
            <a:ext cx="3594239" cy="20791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Feladatok: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Egészségmagatartás fejlesztése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Információátadás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Bizalom erősítése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Motiváció fokozás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 stratégia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4143380"/>
            <a:ext cx="2717056" cy="24083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70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13148" y="139849"/>
            <a:ext cx="8090807" cy="106500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b="1" dirty="0">
                <a:latin typeface="+mn-lt"/>
                <a:cs typeface="Arial" pitchFamily="34" charset="0"/>
              </a:rPr>
              <a:t>A KORAI KEZELÉSBE KERÜLÉS KULCSMODELLJE</a:t>
            </a:r>
            <a:r>
              <a:rPr lang="hu-HU" sz="2000" b="1" dirty="0">
                <a:latin typeface="+mn-lt"/>
                <a:cs typeface="Arial" pitchFamily="34" charset="0"/>
              </a:rPr>
              <a:t/>
            </a:r>
            <a:br>
              <a:rPr lang="hu-HU" sz="2000" b="1" dirty="0">
                <a:latin typeface="+mn-lt"/>
                <a:cs typeface="Arial" pitchFamily="34" charset="0"/>
              </a:rPr>
            </a:br>
            <a:r>
              <a:rPr lang="hu-HU" sz="2000" b="1" dirty="0">
                <a:latin typeface="+mn-lt"/>
                <a:cs typeface="Arial" pitchFamily="34" charset="0"/>
              </a:rPr>
              <a:t>A viselkedésváltozás transzteoretikus </a:t>
            </a:r>
            <a:r>
              <a:rPr lang="hu-HU" sz="2000" b="1" dirty="0" smtClean="0">
                <a:latin typeface="+mn-lt"/>
                <a:cs typeface="Arial" pitchFamily="34" charset="0"/>
              </a:rPr>
              <a:t> </a:t>
            </a:r>
            <a:r>
              <a:rPr lang="hu-HU" sz="2000" b="1" dirty="0" err="1" smtClean="0">
                <a:latin typeface="+mn-lt"/>
                <a:cs typeface="Arial" pitchFamily="34" charset="0"/>
              </a:rPr>
              <a:t>modellje</a:t>
            </a:r>
            <a:r>
              <a:rPr lang="hu-HU" sz="2000" b="1" dirty="0" err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odellje</a:t>
            </a:r>
            <a:r>
              <a:rPr lang="hu-HU" sz="20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hu-HU" sz="20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hu-HU" sz="2000" b="1" i="1" dirty="0">
                <a:solidFill>
                  <a:schemeClr val="bg1"/>
                </a:solidFill>
                <a:latin typeface="+mn-lt"/>
              </a:rPr>
            </a:br>
            <a:r>
              <a:rPr lang="hu-HU" sz="2000" b="1" i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hu-HU" sz="2000" b="1" dirty="0" err="1">
                <a:solidFill>
                  <a:schemeClr val="bg1"/>
                </a:solidFill>
                <a:latin typeface="+mn-lt"/>
              </a:rPr>
              <a:t>Prochaska</a:t>
            </a:r>
            <a:r>
              <a:rPr lang="hu-HU" sz="2000" b="1" dirty="0">
                <a:solidFill>
                  <a:schemeClr val="bg1"/>
                </a:solidFill>
                <a:latin typeface="+mn-lt"/>
              </a:rPr>
              <a:t> és </a:t>
            </a:r>
            <a:r>
              <a:rPr lang="hu-HU" sz="2000" b="1" dirty="0" err="1">
                <a:solidFill>
                  <a:schemeClr val="bg1"/>
                </a:solidFill>
                <a:latin typeface="+mn-lt"/>
              </a:rPr>
              <a:t>DiClemente</a:t>
            </a:r>
            <a:r>
              <a:rPr lang="hu-HU" sz="2000" b="1" dirty="0">
                <a:solidFill>
                  <a:schemeClr val="bg1"/>
                </a:solidFill>
                <a:latin typeface="+mn-lt"/>
              </a:rPr>
              <a:t> (1982)</a:t>
            </a:r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0" y="1214422"/>
            <a:ext cx="3846790" cy="52193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Jellemzői: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Időben elnyúló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Szakaszok meghatározott sorozata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Nem feltétlenül lineáris 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Dinamikus rendszer 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6 szakasz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A </a:t>
            </a:r>
            <a:r>
              <a:rPr lang="hu-HU" sz="1800" dirty="0" err="1">
                <a:latin typeface="Arial" pitchFamily="34" charset="0"/>
                <a:cs typeface="Arial" pitchFamily="34" charset="0"/>
              </a:rPr>
              <a:t>relapszus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 - természetes velejáró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Visszaesés – újrakezdés - más tudásokkal és tapasztalatokkal</a:t>
            </a:r>
          </a:p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E37E-E051-4F19-AF70-F7350C344567}" type="slidenum">
              <a:rPr lang="hu-HU" smtClean="0"/>
              <a:pPr/>
              <a:t>15</a:t>
            </a:fld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1296" y="1779069"/>
            <a:ext cx="5049218" cy="39618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72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Gondozás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783560"/>
            <a:ext cx="8715404" cy="45720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hu-HU" dirty="0" smtClean="0"/>
              <a:t>A </a:t>
            </a:r>
            <a:r>
              <a:rPr lang="hu-HU" dirty="0" err="1" smtClean="0"/>
              <a:t>komorbid</a:t>
            </a:r>
            <a:r>
              <a:rPr lang="hu-HU" dirty="0" smtClean="0"/>
              <a:t> diagnózisú betegek kezelése elengedhetetlenné teszi az együttműködést és a koordinációt a különböző kezelőhelyek – ezen belül elsősorban a pszichiátriai és az </a:t>
            </a:r>
            <a:r>
              <a:rPr lang="hu-HU" dirty="0" err="1" smtClean="0"/>
              <a:t>addiktológiai</a:t>
            </a:r>
            <a:r>
              <a:rPr lang="hu-HU" dirty="0" smtClean="0"/>
              <a:t> intézmények között (függetlenül attól, hogy ezek szociális vagy egészségügyi intézmények-e). </a:t>
            </a:r>
          </a:p>
          <a:p>
            <a:pPr algn="just"/>
            <a:r>
              <a:rPr lang="hu-HU" dirty="0" smtClean="0"/>
              <a:t>Az esetmenedzsment, a megfelelően strukturált és védett környezet, a </a:t>
            </a:r>
            <a:r>
              <a:rPr lang="hu-HU" dirty="0" err="1" smtClean="0"/>
              <a:t>multiprofesszionális</a:t>
            </a:r>
            <a:r>
              <a:rPr lang="hu-HU" dirty="0" smtClean="0"/>
              <a:t> teamek alkalmazása nagyban hozzájárulhat a beavatkozás sikeréhez.</a:t>
            </a:r>
          </a:p>
          <a:p>
            <a:pPr algn="just"/>
            <a:r>
              <a:rPr lang="hu-HU" dirty="0" smtClean="0"/>
              <a:t>A szociális és egészségügyi rendszerek együttműködése, bevonja a nem professzionális környezetet is (család, barátok, munkahely, szabadidős kapcsolati háló).</a:t>
            </a:r>
          </a:p>
          <a:p>
            <a:pPr algn="just"/>
            <a:r>
              <a:rPr lang="hu-HU" dirty="0" smtClean="0"/>
              <a:t>A felépülés, vagy gondozás kapcsán a professzionális segítői rendszerek mellett egyre fontosabbak az önsegítő-, vagy 12 lépéses csoportok, melyek már a </a:t>
            </a:r>
            <a:r>
              <a:rPr lang="hu-HU" dirty="0" err="1" smtClean="0"/>
              <a:t>duálos</a:t>
            </a:r>
            <a:r>
              <a:rPr lang="hu-HU" dirty="0" smtClean="0"/>
              <a:t> kliensek számára is elérhetőek – a </a:t>
            </a:r>
            <a:r>
              <a:rPr lang="hu-HU" dirty="0" err="1" smtClean="0"/>
              <a:t>Dual</a:t>
            </a:r>
            <a:r>
              <a:rPr lang="hu-HU" dirty="0" smtClean="0"/>
              <a:t> </a:t>
            </a:r>
            <a:r>
              <a:rPr lang="hu-HU" dirty="0" err="1" smtClean="0"/>
              <a:t>Recovery</a:t>
            </a:r>
            <a:r>
              <a:rPr lang="hu-HU" dirty="0" smtClean="0"/>
              <a:t> </a:t>
            </a:r>
            <a:r>
              <a:rPr lang="hu-HU" dirty="0" err="1" smtClean="0"/>
              <a:t>Anonymous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772400" cy="857232"/>
          </a:xfrm>
        </p:spPr>
        <p:txBody>
          <a:bodyPr/>
          <a:lstStyle/>
          <a:p>
            <a:pPr algn="l"/>
            <a:r>
              <a:rPr lang="hu-HU" dirty="0"/>
              <a:t>Integrált terápiás rendszerek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357298"/>
            <a:ext cx="8501090" cy="5500702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000" dirty="0"/>
              <a:t>A</a:t>
            </a:r>
            <a:r>
              <a:rPr lang="hu-HU" sz="2000" dirty="0" smtClean="0"/>
              <a:t>z </a:t>
            </a:r>
            <a:r>
              <a:rPr lang="hu-HU" sz="2000" dirty="0"/>
              <a:t>integrált rendszer nem csak egymásra épülő kezelési formákat és intézményeket jelent, hanem a szenvedélybetegségről való komplex gondolkodást </a:t>
            </a:r>
            <a:r>
              <a:rPr lang="hu-HU" sz="2000" dirty="0" smtClean="0"/>
              <a:t>(</a:t>
            </a:r>
            <a:r>
              <a:rPr lang="hu-HU" sz="2000" dirty="0" err="1" smtClean="0"/>
              <a:t>multikauzalitás</a:t>
            </a:r>
            <a:r>
              <a:rPr lang="hu-HU" sz="2000" dirty="0" smtClean="0"/>
              <a:t>), a kezelést pedig multidiszciplináris szemléletben végzi</a:t>
            </a:r>
            <a:endParaRPr lang="hu-HU" sz="2000" dirty="0"/>
          </a:p>
          <a:p>
            <a:pPr algn="just"/>
            <a:r>
              <a:rPr lang="hu-HU" sz="2000" dirty="0"/>
              <a:t>A legtöbb szolgáltatást közösségi alapon nyújtja</a:t>
            </a:r>
          </a:p>
          <a:p>
            <a:pPr algn="just"/>
            <a:r>
              <a:rPr lang="hu-HU" sz="2000" dirty="0" smtClean="0"/>
              <a:t>Közösségre </a:t>
            </a:r>
            <a:r>
              <a:rPr lang="hu-HU" sz="2000" dirty="0"/>
              <a:t>alapozott krízisintervenció és intenzív </a:t>
            </a:r>
            <a:r>
              <a:rPr lang="hu-HU" sz="2000" dirty="0" smtClean="0"/>
              <a:t>ellátás</a:t>
            </a:r>
          </a:p>
          <a:p>
            <a:pPr algn="just"/>
            <a:r>
              <a:rPr lang="hu-HU" sz="2000" dirty="0"/>
              <a:t>M</a:t>
            </a:r>
            <a:r>
              <a:rPr lang="hu-HU" sz="2000" dirty="0" smtClean="0"/>
              <a:t>obilis közösségi rehabilitáció</a:t>
            </a:r>
          </a:p>
          <a:p>
            <a:pPr algn="just"/>
            <a:r>
              <a:rPr lang="hu-HU" sz="2000" dirty="0"/>
              <a:t>F</a:t>
            </a:r>
            <a:r>
              <a:rPr lang="hu-HU" sz="2000" dirty="0" smtClean="0"/>
              <a:t>olyamatos ellátási ciklus</a:t>
            </a:r>
          </a:p>
          <a:p>
            <a:pPr algn="just"/>
            <a:r>
              <a:rPr lang="hu-HU" sz="2000" dirty="0"/>
              <a:t>K</a:t>
            </a:r>
            <a:r>
              <a:rPr lang="hu-HU" sz="2000" dirty="0" smtClean="0"/>
              <a:t>orai diagnosztizálás és intervenció</a:t>
            </a:r>
          </a:p>
          <a:p>
            <a:pPr algn="just"/>
            <a:r>
              <a:rPr lang="hu-HU" sz="2000" dirty="0"/>
              <a:t>C</a:t>
            </a:r>
            <a:r>
              <a:rPr lang="hu-HU" sz="2000" dirty="0" smtClean="0"/>
              <a:t>élzott kezelés</a:t>
            </a:r>
          </a:p>
          <a:p>
            <a:pPr algn="just"/>
            <a:r>
              <a:rPr lang="hu-HU" sz="2000" dirty="0"/>
              <a:t>H</a:t>
            </a:r>
            <a:r>
              <a:rPr lang="hu-HU" sz="2000" dirty="0" smtClean="0"/>
              <a:t>osszú távú asszertív esetmenedzselés</a:t>
            </a:r>
          </a:p>
          <a:p>
            <a:pPr algn="just"/>
            <a:r>
              <a:rPr lang="hu-HU" sz="2000" dirty="0" smtClean="0"/>
              <a:t>Rendszeres, átfogó visszajelzés („Hogy vagyunk mi egymással?”)</a:t>
            </a:r>
          </a:p>
          <a:p>
            <a:pPr algn="just"/>
            <a:r>
              <a:rPr lang="hu-HU" sz="2000" dirty="0"/>
              <a:t>C</a:t>
            </a:r>
            <a:r>
              <a:rPr lang="hu-HU" sz="2000" dirty="0" smtClean="0"/>
              <a:t>saládtagok bevonása</a:t>
            </a:r>
          </a:p>
          <a:p>
            <a:pPr algn="just"/>
            <a:r>
              <a:rPr lang="hu-HU" sz="2000" dirty="0"/>
              <a:t>S</a:t>
            </a:r>
            <a:r>
              <a:rPr lang="hu-HU" sz="2000" dirty="0" smtClean="0"/>
              <a:t>pecifikus technikák (motivációs tréning, </a:t>
            </a:r>
            <a:r>
              <a:rPr lang="hu-HU" sz="2000" dirty="0" err="1" smtClean="0"/>
              <a:t>relapszus</a:t>
            </a:r>
            <a:r>
              <a:rPr lang="hu-HU" sz="2000" dirty="0" smtClean="0"/>
              <a:t> prevenciós tréning, korai figyelmeztető jelek felismerése, életvezetési-megküzdési </a:t>
            </a:r>
            <a:r>
              <a:rPr lang="hu-HU" sz="2000" dirty="0" err="1" smtClean="0"/>
              <a:t>kézségek</a:t>
            </a:r>
            <a:r>
              <a:rPr lang="hu-HU" sz="2000" dirty="0" smtClean="0"/>
              <a:t> fejlesztése) </a:t>
            </a:r>
          </a:p>
          <a:p>
            <a:pPr algn="just"/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772400" cy="1143000"/>
          </a:xfrm>
        </p:spPr>
        <p:txBody>
          <a:bodyPr/>
          <a:lstStyle/>
          <a:p>
            <a:r>
              <a:rPr lang="hu-HU" sz="3200" dirty="0" smtClean="0"/>
              <a:t>Az egyéni esetkezelések mellett tennünk kell a társadalmi szemléletformálás érdekében is: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2910" y="1857364"/>
            <a:ext cx="8501090" cy="4800622"/>
          </a:xfrm>
        </p:spPr>
        <p:txBody>
          <a:bodyPr>
            <a:normAutofit lnSpcReduction="10000"/>
          </a:bodyPr>
          <a:lstStyle/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 terapeuta attitűdje, empatikus készsége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Növelni a toleráns magatartást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Korszerű ismeretek bővítése és terjesztése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Figyeljünk a kliens és környezete/családja által adott információkra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Aktív és hasznos attitűd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Hagyjuk el professzionális maszkunkat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Aktív társadalmi szerepvállalás/médiák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Tünetek helyett az életminőségre összpontosítani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Figyeljünk a diszkrimináció jeleire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Hálózat- és team-munka/gondolkodás, komplex megközelítés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 rehabilitáció szempontjából alapvető jelentősége van annak, hogy bevonjuk klienseinket a terápiás folyamatba. (edukáció)</a:t>
            </a:r>
          </a:p>
          <a:p>
            <a:pPr>
              <a:buNone/>
            </a:pP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Összefoglalva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357299"/>
            <a:ext cx="8572560" cy="550070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u-HU" dirty="0" smtClean="0"/>
              <a:t>	Napjaink problémáira nincsenek új módszerek,  de hangsúlyosabbak:</a:t>
            </a:r>
          </a:p>
          <a:p>
            <a:pPr algn="just"/>
            <a:r>
              <a:rPr lang="hu-HU" dirty="0" smtClean="0"/>
              <a:t>Ártalomcsökkentés (pl. biztonságos szórakozó-helyek, biztonságos haza jutás)</a:t>
            </a:r>
          </a:p>
          <a:p>
            <a:pPr algn="just"/>
            <a:r>
              <a:rPr lang="hu-HU" dirty="0" smtClean="0"/>
              <a:t>Motiválás – Rövid intervenció (FRAMES)</a:t>
            </a:r>
          </a:p>
          <a:p>
            <a:pPr algn="just"/>
            <a:r>
              <a:rPr lang="hu-HU" dirty="0" err="1" smtClean="0"/>
              <a:t>Hálózatiság</a:t>
            </a:r>
            <a:r>
              <a:rPr lang="hu-HU" dirty="0" smtClean="0"/>
              <a:t> (</a:t>
            </a:r>
            <a:r>
              <a:rPr lang="hu-HU" dirty="0" err="1" smtClean="0"/>
              <a:t>szoc</a:t>
            </a:r>
            <a:r>
              <a:rPr lang="hu-HU" dirty="0" smtClean="0"/>
              <a:t>. és </a:t>
            </a:r>
            <a:r>
              <a:rPr lang="hu-HU" dirty="0" err="1" smtClean="0"/>
              <a:t>eü</a:t>
            </a:r>
            <a:r>
              <a:rPr lang="hu-HU" dirty="0" smtClean="0"/>
              <a:t>., oktatás társszakmák kapcsolódásai)</a:t>
            </a:r>
          </a:p>
          <a:p>
            <a:pPr algn="just"/>
            <a:r>
              <a:rPr lang="hu-HU" dirty="0" smtClean="0"/>
              <a:t>Közösségi szemlélet, közösségi ellátás</a:t>
            </a:r>
          </a:p>
          <a:p>
            <a:pPr algn="just"/>
            <a:r>
              <a:rPr lang="hu-HU" dirty="0" smtClean="0"/>
              <a:t>Család bevonása, rendszerszemlélet</a:t>
            </a:r>
          </a:p>
          <a:p>
            <a:pPr algn="just"/>
            <a:r>
              <a:rPr lang="hu-HU" dirty="0" smtClean="0"/>
              <a:t>Preventív szemlélet , Jelző (cselekvő)</a:t>
            </a:r>
            <a:r>
              <a:rPr lang="hu-HU" dirty="0" err="1" smtClean="0"/>
              <a:t>-rendszerek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96067-F4C8-4B45-A210-C9DB9EF661F0}" type="slidenum">
              <a:rPr lang="hu-HU" smtClean="0"/>
              <a:pPr>
                <a:defRPr/>
              </a:pPr>
              <a:t>19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smtClean="0"/>
              <a:t>Az </a:t>
            </a:r>
            <a:r>
              <a:rPr lang="hu-HU" sz="3600" dirty="0" err="1" smtClean="0"/>
              <a:t>addikció</a:t>
            </a:r>
            <a:endParaRPr lang="hu-HU" sz="3600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D69667-27B9-403F-B281-F7A44A1D3DCC}" type="slidenum">
              <a:rPr lang="hu-HU" smtClean="0"/>
              <a:pPr/>
              <a:t>2</a:t>
            </a:fld>
            <a:endParaRPr lang="hu-HU"/>
          </a:p>
        </p:txBody>
      </p:sp>
      <p:sp>
        <p:nvSpPr>
          <p:cNvPr id="5" name="Téglalap 4"/>
          <p:cNvSpPr/>
          <p:nvPr/>
        </p:nvSpPr>
        <p:spPr>
          <a:xfrm>
            <a:off x="285720" y="2071678"/>
            <a:ext cx="8715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2800" dirty="0" smtClean="0"/>
          </a:p>
          <a:p>
            <a:pPr algn="just"/>
            <a:r>
              <a:rPr lang="hu-HU" sz="2800" dirty="0" smtClean="0"/>
              <a:t>Bár </a:t>
            </a:r>
            <a:r>
              <a:rPr lang="hu-HU" sz="2800" dirty="0"/>
              <a:t>az </a:t>
            </a:r>
            <a:r>
              <a:rPr lang="hu-HU" sz="2800" dirty="0" err="1"/>
              <a:t>addikció</a:t>
            </a:r>
            <a:r>
              <a:rPr lang="hu-HU" sz="2800" dirty="0"/>
              <a:t> destruktív magatartás (számos egyéni- és társas következmény szempontjából), mégis fontos „előnye” (funkciója) van az egyén számára – mivel kialakul és fennmarad. Számos elvárt - a használó szempontjából pozitív - hatással jár</a:t>
            </a:r>
            <a:r>
              <a:rPr lang="hu-HU" sz="2800" dirty="0" smtClean="0"/>
              <a:t>.</a:t>
            </a:r>
          </a:p>
          <a:p>
            <a:pPr algn="just"/>
            <a:endParaRPr lang="hu-HU" sz="2800" dirty="0"/>
          </a:p>
          <a:p>
            <a:pPr algn="just"/>
            <a:r>
              <a:rPr lang="hu-HU" sz="2800" dirty="0"/>
              <a:t>A droghasználat célja a negatív érzések </a:t>
            </a:r>
            <a:r>
              <a:rPr lang="hu-HU" sz="2800" dirty="0" smtClean="0"/>
              <a:t>kivédése</a:t>
            </a:r>
            <a:r>
              <a:rPr lang="hu-HU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err="1" smtClean="0"/>
              <a:t>Összefoglava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500174"/>
            <a:ext cx="8501122" cy="535782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hu-HU" dirty="0" smtClean="0"/>
              <a:t>Szolgáltatásközpontú intézmények</a:t>
            </a:r>
          </a:p>
          <a:p>
            <a:pPr algn="just">
              <a:lnSpc>
                <a:spcPct val="90000"/>
              </a:lnSpc>
              <a:buNone/>
            </a:pPr>
            <a:r>
              <a:rPr lang="hu-HU" dirty="0" smtClean="0"/>
              <a:t>	(ártalomcsökkentés, </a:t>
            </a:r>
            <a:r>
              <a:rPr lang="hu-HU" dirty="0" err="1" smtClean="0"/>
              <a:t>spec</a:t>
            </a:r>
            <a:r>
              <a:rPr lang="hu-HU" dirty="0" smtClean="0"/>
              <a:t>. intézmény kamaszoknak)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Együttműködések, Reflektív kompetenciák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Tudásfrissítés (oktatás! képzések, konferenciák)</a:t>
            </a:r>
          </a:p>
          <a:p>
            <a:pPr algn="just">
              <a:lnSpc>
                <a:spcPct val="90000"/>
              </a:lnSpc>
            </a:pPr>
            <a:r>
              <a:rPr lang="hu-HU" dirty="0" err="1" smtClean="0"/>
              <a:t>Burn</a:t>
            </a:r>
            <a:r>
              <a:rPr lang="hu-HU" dirty="0" smtClean="0"/>
              <a:t> out prevenció (szabadidő, képződés, forgás)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A kamaszkorral kapcsolatos szemlélet változása (kockázatkeresés – kockázatvállalás attitűdje)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Mértékletesség – kontroll, KERETEK!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Indirekt prevenció (offline programok, </a:t>
            </a:r>
            <a:r>
              <a:rPr lang="hu-HU" dirty="0" err="1" smtClean="0"/>
              <a:t>miutcánk.hu</a:t>
            </a:r>
            <a:r>
              <a:rPr lang="hu-HU" dirty="0" smtClean="0"/>
              <a:t>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Időhorizont - tágítása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A társadalmi kommunikáció javítása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Egy józan </a:t>
            </a:r>
            <a:r>
              <a:rPr lang="hu-HU" dirty="0" err="1" smtClean="0"/>
              <a:t>addiktológiai-politika</a:t>
            </a:r>
            <a:r>
              <a:rPr lang="hu-HU" dirty="0" smtClean="0"/>
              <a:t> megalkotása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96067-F4C8-4B45-A210-C9DB9EF661F0}" type="slidenum">
              <a:rPr lang="hu-HU" smtClean="0"/>
              <a:pPr>
                <a:defRPr/>
              </a:pPr>
              <a:t>20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772400" cy="1143000"/>
          </a:xfrm>
        </p:spPr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7435E-CF5E-41E9-AE8B-8C3E40558830}" type="slidenum">
              <a:rPr lang="hu-HU" smtClean="0"/>
              <a:pPr>
                <a:defRPr/>
              </a:pPr>
              <a:t>21</a:t>
            </a:fld>
            <a:endParaRPr lang="hu-HU"/>
          </a:p>
        </p:txBody>
      </p:sp>
      <p:pic>
        <p:nvPicPr>
          <p:cNvPr id="3074" name="Picture 2" descr="C:\Users\János\Desktop\indit 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42984"/>
            <a:ext cx="5572164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F2A7AD-C938-440F-8986-6B366874EDC3}" type="slidenum">
              <a:rPr lang="hu-HU" smtClean="0"/>
              <a:pPr/>
              <a:t>3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0" y="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dirty="0" smtClean="0"/>
          </a:p>
          <a:p>
            <a:endParaRPr lang="hu-HU" sz="3200" dirty="0"/>
          </a:p>
          <a:p>
            <a:endParaRPr lang="hu-HU" sz="3200" dirty="0" smtClean="0"/>
          </a:p>
          <a:p>
            <a:pPr algn="just"/>
            <a:r>
              <a:rPr lang="hu-HU" sz="3200" dirty="0" smtClean="0"/>
              <a:t>A </a:t>
            </a:r>
            <a:r>
              <a:rPr lang="hu-HU" sz="3200" dirty="0"/>
              <a:t>droghasználat, mint megküzdés! &gt;&gt;&gt; öngyógyítás, öngyógyszerelés (</a:t>
            </a:r>
            <a:r>
              <a:rPr lang="hu-HU" sz="3200" dirty="0" err="1"/>
              <a:t>self-medication</a:t>
            </a:r>
            <a:r>
              <a:rPr lang="hu-HU" sz="3200" dirty="0"/>
              <a:t>) /</a:t>
            </a:r>
            <a:r>
              <a:rPr lang="hu-HU" sz="3200" dirty="0" err="1"/>
              <a:t>Khantzian</a:t>
            </a:r>
            <a:r>
              <a:rPr lang="hu-HU" sz="3200" dirty="0"/>
              <a:t>/ &gt;&gt;&gt; tudattalan választás a megoldhatatlan problémák</a:t>
            </a:r>
            <a:r>
              <a:rPr lang="hu-HU" sz="3200" dirty="0" smtClean="0"/>
              <a:t>/ konfliktusok kezelésére: </a:t>
            </a:r>
          </a:p>
          <a:p>
            <a:pPr algn="just"/>
            <a:r>
              <a:rPr lang="hu-HU" sz="3200" dirty="0" smtClean="0"/>
              <a:t>pl</a:t>
            </a:r>
            <a:r>
              <a:rPr lang="hu-HU" sz="3200" dirty="0"/>
              <a:t>. fájdalom, stressz, </a:t>
            </a:r>
            <a:r>
              <a:rPr lang="hu-HU" sz="3200" dirty="0" err="1"/>
              <a:t>diszfória</a:t>
            </a:r>
            <a:r>
              <a:rPr lang="hu-HU" sz="3200" dirty="0"/>
              <a:t>, agresszió-prevenció, önszabályozás – belső pszichológiai dezorganizációtól való félelem, ill. a dezorganizáció </a:t>
            </a:r>
            <a:r>
              <a:rPr lang="hu-HU" sz="3200" dirty="0" smtClean="0"/>
              <a:t>ellensúlyozása. </a:t>
            </a:r>
            <a:r>
              <a:rPr lang="hu-HU" sz="3200" dirty="0"/>
              <a:t>/</a:t>
            </a:r>
            <a:r>
              <a:rPr lang="hu-HU" sz="3200" dirty="0" err="1"/>
              <a:t>Wurmser</a:t>
            </a:r>
            <a:r>
              <a:rPr lang="hu-HU" sz="3200" dirty="0"/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F2A7AD-C938-440F-8986-6B366874EDC3}" type="slidenum">
              <a:rPr lang="hu-HU" smtClean="0"/>
              <a:pPr/>
              <a:t>4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200" dirty="0" smtClean="0"/>
          </a:p>
          <a:p>
            <a:endParaRPr lang="hu-HU" sz="3200" dirty="0"/>
          </a:p>
          <a:p>
            <a:endParaRPr lang="hu-HU" sz="3200" dirty="0" smtClean="0"/>
          </a:p>
          <a:p>
            <a:pPr algn="just"/>
            <a:r>
              <a:rPr lang="hu-HU" sz="3200" dirty="0" smtClean="0"/>
              <a:t>A </a:t>
            </a:r>
            <a:r>
              <a:rPr lang="hu-HU" sz="3200" dirty="0"/>
              <a:t>„</a:t>
            </a:r>
            <a:r>
              <a:rPr lang="hu-HU" sz="3200" dirty="0" err="1"/>
              <a:t>selfmedikációs</a:t>
            </a:r>
            <a:r>
              <a:rPr lang="hu-HU" sz="3200" dirty="0"/>
              <a:t>” megközelítés szerint a droghasználat minden esetben másodlagos jellegű. </a:t>
            </a:r>
            <a:endParaRPr lang="hu-HU" sz="3200" dirty="0" smtClean="0"/>
          </a:p>
          <a:p>
            <a:pPr algn="just"/>
            <a:r>
              <a:rPr lang="hu-HU" sz="3200" dirty="0" err="1" smtClean="0"/>
              <a:t>Maladaptív</a:t>
            </a:r>
            <a:r>
              <a:rPr lang="hu-HU" sz="3200" dirty="0" smtClean="0"/>
              <a:t> </a:t>
            </a:r>
            <a:r>
              <a:rPr lang="hu-HU" sz="3200" dirty="0"/>
              <a:t>ugyan, de hatékony </a:t>
            </a:r>
            <a:r>
              <a:rPr lang="hu-HU" sz="3200" strike="sngStrike" dirty="0"/>
              <a:t>elhárító</a:t>
            </a:r>
            <a:r>
              <a:rPr lang="hu-HU" sz="3200" dirty="0"/>
              <a:t> </a:t>
            </a:r>
            <a:r>
              <a:rPr lang="hu-HU" sz="3200" dirty="0" err="1"/>
              <a:t>énvédő</a:t>
            </a:r>
            <a:r>
              <a:rPr lang="hu-HU" sz="3200" dirty="0"/>
              <a:t> mechanizmusként működik. </a:t>
            </a:r>
            <a:endParaRPr lang="hu-HU" sz="3200" dirty="0" smtClean="0"/>
          </a:p>
          <a:p>
            <a:pPr algn="just"/>
            <a:r>
              <a:rPr lang="hu-HU" sz="3200" dirty="0" smtClean="0"/>
              <a:t>Betöltheti </a:t>
            </a:r>
            <a:r>
              <a:rPr lang="hu-HU" sz="3200" dirty="0"/>
              <a:t>a szerepét a hiányzó </a:t>
            </a:r>
            <a:r>
              <a:rPr lang="hu-HU" sz="3200" dirty="0" err="1"/>
              <a:t>énvédő</a:t>
            </a:r>
            <a:r>
              <a:rPr lang="hu-HU" sz="3200" dirty="0"/>
              <a:t> mechanizmusoknak (ha ezek pl. személyiségfejlődési defektusok miatt nem állnak rendelkezésre).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F2A7AD-C938-440F-8986-6B366874EDC3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3" name="Téglalap 2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u-HU" sz="3200" dirty="0" smtClean="0"/>
          </a:p>
          <a:p>
            <a:pPr algn="just"/>
            <a:r>
              <a:rPr lang="hu-HU" sz="3200" b="1" dirty="0" smtClean="0"/>
              <a:t>Kérdés, hogy a pszichiátriai betegek élnek-e vissza ezekkel a szerekkel, vagy a szerek használatának következménye a pszichés zavar/tünet?</a:t>
            </a:r>
            <a:endParaRPr lang="hu-HU" sz="3200" dirty="0" smtClean="0"/>
          </a:p>
          <a:p>
            <a:pPr algn="just"/>
            <a:endParaRPr lang="hu-HU" sz="3200" dirty="0" smtClean="0"/>
          </a:p>
          <a:p>
            <a:pPr algn="just"/>
            <a:r>
              <a:rPr lang="hu-HU" sz="3200" dirty="0" smtClean="0"/>
              <a:t>„Kábítószer-fogyasztók esetében hajlamosak vagyunk problémáikat a droghasználatnak tulajdonítani, holott többségük </a:t>
            </a:r>
            <a:r>
              <a:rPr lang="hu-HU" sz="3200" dirty="0" err="1" smtClean="0"/>
              <a:t>komorbid</a:t>
            </a:r>
            <a:r>
              <a:rPr lang="hu-HU" sz="3200" dirty="0" smtClean="0"/>
              <a:t> mentális rendellenességben szenved, amit gyakran nem ismerünk fel. Feltétlenül szükség van tehát arra, hogy a kábítószer-fogyasztók kezelésekor a </a:t>
            </a:r>
            <a:r>
              <a:rPr lang="hu-HU" sz="3200" dirty="0" err="1" smtClean="0"/>
              <a:t>komorbiditás</a:t>
            </a:r>
            <a:r>
              <a:rPr lang="hu-HU" sz="3200" dirty="0" smtClean="0"/>
              <a:t> lehetőségét is figyelembe vegyük.” (Marcel </a:t>
            </a:r>
            <a:r>
              <a:rPr lang="hu-HU" sz="3200" dirty="0" err="1" smtClean="0"/>
              <a:t>Reimen</a:t>
            </a:r>
            <a:r>
              <a:rPr lang="hu-HU" sz="3200" dirty="0" smtClean="0"/>
              <a:t>, EMCDDA, 2004)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Elterjedtség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5" name="Téglalap 4"/>
          <p:cNvSpPr/>
          <p:nvPr/>
        </p:nvSpPr>
        <p:spPr>
          <a:xfrm>
            <a:off x="857224" y="1214422"/>
            <a:ext cx="8286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A kettős diagnózisú kliensek aránya 61% és 88% között mozgott, érdekes módon az USA-ban ezt kb. a függők 50%-ra tartják jellemzőnek. </a:t>
            </a:r>
          </a:p>
          <a:p>
            <a:r>
              <a:rPr lang="hu-HU" dirty="0" smtClean="0"/>
              <a:t>(Az önsegítő kultúrának, a 12 lépéses csoportoknak lehet jelentősége, melyek jó hatással vannak számos mentális zavarra.)</a:t>
            </a:r>
          </a:p>
          <a:p>
            <a:endParaRPr lang="hu-HU" dirty="0" smtClean="0"/>
          </a:p>
          <a:p>
            <a:r>
              <a:rPr lang="hu-HU" dirty="0" smtClean="0"/>
              <a:t>Három fő diagnosztikai tünetcsoportjának átfedései: személyiségzavarok 50-90 %, </a:t>
            </a:r>
          </a:p>
          <a:p>
            <a:r>
              <a:rPr lang="hu-HU" dirty="0" smtClean="0"/>
              <a:t>depresszió és szorongás 20-60 %, </a:t>
            </a:r>
          </a:p>
          <a:p>
            <a:r>
              <a:rPr lang="hu-HU" dirty="0" smtClean="0"/>
              <a:t>pszichotikus állapotok 15-20 %. 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Elterjedtség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783560"/>
            <a:ext cx="8786842" cy="5074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dirty="0" smtClean="0"/>
              <a:t>	A serdülők körében:</a:t>
            </a:r>
          </a:p>
          <a:p>
            <a:pPr>
              <a:buNone/>
            </a:pPr>
            <a:r>
              <a:rPr lang="hu-HU" sz="2400" dirty="0" smtClean="0"/>
              <a:t>	24%-ában </a:t>
            </a:r>
            <a:r>
              <a:rPr lang="hu-HU" sz="2400" dirty="0" err="1" smtClean="0"/>
              <a:t>depressziv</a:t>
            </a:r>
            <a:r>
              <a:rPr lang="hu-HU" sz="2400" dirty="0" smtClean="0"/>
              <a:t> panaszokat, </a:t>
            </a:r>
          </a:p>
          <a:p>
            <a:pPr>
              <a:buNone/>
            </a:pPr>
            <a:r>
              <a:rPr lang="hu-HU" sz="2400" dirty="0" smtClean="0"/>
              <a:t>	24%-ban magatartászavart, </a:t>
            </a:r>
          </a:p>
          <a:p>
            <a:pPr>
              <a:buNone/>
            </a:pPr>
            <a:r>
              <a:rPr lang="hu-HU" sz="2400" dirty="0" smtClean="0"/>
              <a:t>	11%-ban </a:t>
            </a:r>
            <a:r>
              <a:rPr lang="hu-HU" sz="2400" dirty="0" err="1" smtClean="0"/>
              <a:t>ADHD-t</a:t>
            </a:r>
            <a:r>
              <a:rPr lang="hu-HU" sz="2400" dirty="0" smtClean="0"/>
              <a:t>, </a:t>
            </a:r>
          </a:p>
          <a:p>
            <a:pPr>
              <a:buNone/>
            </a:pPr>
            <a:r>
              <a:rPr lang="hu-HU" sz="2400" dirty="0" smtClean="0"/>
              <a:t>	7,7%-ban alkalmazkodási zavart és </a:t>
            </a:r>
          </a:p>
          <a:p>
            <a:pPr>
              <a:buNone/>
            </a:pPr>
            <a:r>
              <a:rPr lang="hu-HU" sz="2400" dirty="0" smtClean="0"/>
              <a:t>	3,3%-ban bipoláris affektív zavart jelentettek. </a:t>
            </a:r>
          </a:p>
          <a:p>
            <a:pPr>
              <a:buNone/>
            </a:pPr>
            <a:endParaRPr lang="hu-HU" sz="2400" dirty="0" smtClean="0"/>
          </a:p>
          <a:p>
            <a:pPr>
              <a:buNone/>
            </a:pPr>
            <a:r>
              <a:rPr lang="hu-HU" sz="2400" dirty="0" smtClean="0"/>
              <a:t>	Az USA-ban végzett kutatása alapján a leggyakrabban használt szerek a THC (91,2%), az alkohol (60,8%) és a kokain (29,7%) .</a:t>
            </a:r>
          </a:p>
          <a:p>
            <a:pPr>
              <a:buNone/>
            </a:pPr>
            <a:r>
              <a:rPr lang="hu-HU" sz="2400" dirty="0" smtClean="0"/>
              <a:t>	A többszörös droghasználat nagyon gyakori volt; az esetek 76,9%-ában találták.</a:t>
            </a: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7224" y="228584"/>
            <a:ext cx="7772400" cy="914400"/>
          </a:xfrm>
        </p:spPr>
        <p:txBody>
          <a:bodyPr/>
          <a:lstStyle/>
          <a:p>
            <a:r>
              <a:rPr lang="hu-HU" dirty="0" smtClean="0"/>
              <a:t>Pl.: Impulzuskontroll zavarok és szerhasználat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Impulzivitás, erőszakos cselekedetek: alkohol 90-100%</a:t>
            </a:r>
          </a:p>
          <a:p>
            <a:r>
              <a:rPr lang="hu-HU" dirty="0" err="1" smtClean="0"/>
              <a:t>Intermittáló</a:t>
            </a:r>
            <a:r>
              <a:rPr lang="hu-HU" dirty="0" smtClean="0"/>
              <a:t> explozív zavar: pszichoaktív szerek 48-57%</a:t>
            </a:r>
          </a:p>
          <a:p>
            <a:r>
              <a:rPr lang="hu-HU" dirty="0" smtClean="0"/>
              <a:t>Kleptománia: pszichoaktív szerhasználat 50%</a:t>
            </a:r>
          </a:p>
          <a:p>
            <a:r>
              <a:rPr lang="hu-HU" dirty="0" smtClean="0"/>
              <a:t>Patológiás szerencsejáték: 47% pszichoaktív </a:t>
            </a:r>
            <a:r>
              <a:rPr lang="hu-HU" dirty="0" err="1" smtClean="0"/>
              <a:t>szerhasz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Trichotillománia</a:t>
            </a:r>
            <a:r>
              <a:rPr lang="hu-HU" dirty="0" smtClean="0"/>
              <a:t>: 23% pszichoaktív szerhasználat</a:t>
            </a:r>
          </a:p>
          <a:p>
            <a:r>
              <a:rPr lang="hu-HU" dirty="0" smtClean="0"/>
              <a:t>Kényszeres vásárlás: 37 % pszichoaktív szerhasználat</a:t>
            </a:r>
          </a:p>
          <a:p>
            <a:r>
              <a:rPr lang="hu-HU" dirty="0" err="1" smtClean="0"/>
              <a:t>Parafiliák</a:t>
            </a:r>
            <a:r>
              <a:rPr lang="hu-HU" dirty="0" smtClean="0"/>
              <a:t>: 53-64% pszichoaktív szerhasználat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49793A-5D9F-4AC3-972F-2A68504FB383}" type="slidenum">
              <a:rPr lang="hu-HU" smtClean="0"/>
              <a:pPr/>
              <a:t>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F2A7AD-C938-440F-8986-6B366874EDC3}" type="slidenum">
              <a:rPr lang="hu-HU" smtClean="0"/>
              <a:pPr/>
              <a:t>9</a:t>
            </a:fld>
            <a:endParaRPr lang="hu-HU"/>
          </a:p>
        </p:txBody>
      </p:sp>
      <p:sp>
        <p:nvSpPr>
          <p:cNvPr id="143361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Kóros játékszenvedély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és </a:t>
            </a:r>
            <a:r>
              <a:rPr kumimoji="0" lang="hu-HU" sz="40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komorbiditás</a:t>
            </a:r>
            <a:endParaRPr kumimoji="0" lang="hu-HU" sz="4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73,2% </a:t>
            </a:r>
            <a:r>
              <a:rPr kumimoji="0" lang="hu-H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alkohol-dependencia</a:t>
            </a: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vagy </a:t>
            </a:r>
            <a:r>
              <a:rPr kumimoji="0" lang="hu-H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alkohol-abusus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60,8% személyiségzavar (</a:t>
            </a:r>
            <a:r>
              <a:rPr kumimoji="0" lang="hu-H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obszesszív-kompulzív</a:t>
            </a: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antiszociális, paranoid)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60,4% nikotinfüggőség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49,6% hangulatzavar (elsősorban depresszív epizódok)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41,3% szorongásos zavarok (elsősorban fóbiák és pánik-zavar)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18-43% impulzuskontroll zavar (</a:t>
            </a:r>
            <a:r>
              <a:rPr kumimoji="0" lang="hu-H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kompulzív</a:t>
            </a: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vásárlás, - szexuális viselkedés, </a:t>
            </a:r>
            <a:r>
              <a:rPr kumimoji="0" lang="hu-H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intermittáló</a:t>
            </a: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explozív zavar)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10-20% rögeszmés kényszeres zavar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figyelmi problémák és hiperaktivitás (mint rizikótényezők)</a:t>
            </a:r>
            <a:endParaRPr kumimoji="0" lang="hu-H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ó">
  <a:themeElements>
    <a:clrScheme name="Metró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ó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ó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583</TotalTime>
  <Words>1077</Words>
  <Application>Microsoft PowerPoint</Application>
  <PresentationFormat>Diavetítés a képernyőre (4:3 oldalarány)</PresentationFormat>
  <Paragraphs>194</Paragraphs>
  <Slides>21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2" baseType="lpstr">
      <vt:lpstr>Metró</vt:lpstr>
      <vt:lpstr> Co-morbid zavarok addiktológiai problémákkal élő klienseknél  és ezek komplex ellátása</vt:lpstr>
      <vt:lpstr>Az addikció</vt:lpstr>
      <vt:lpstr>3. dia</vt:lpstr>
      <vt:lpstr>4. dia</vt:lpstr>
      <vt:lpstr>5. dia</vt:lpstr>
      <vt:lpstr>Elterjedtség</vt:lpstr>
      <vt:lpstr>Elterjedtség</vt:lpstr>
      <vt:lpstr>Pl.: Impulzuskontroll zavarok és szerhasználat</vt:lpstr>
      <vt:lpstr>9. dia</vt:lpstr>
      <vt:lpstr>Neurodiverzitás!</vt:lpstr>
      <vt:lpstr>Intervenciós megfontolások</vt:lpstr>
      <vt:lpstr>Kulcsproblémák</vt:lpstr>
      <vt:lpstr>összefoglalva</vt:lpstr>
      <vt:lpstr>Korai kezelésbevétel.. </vt:lpstr>
      <vt:lpstr>A KORAI KEZELÉSBE KERÜLÉS KULCSMODELLJE A viselkedésváltozás transzteoretikus  modelljeodellje  - Prochaska és DiClemente (1982)</vt:lpstr>
      <vt:lpstr>Gondozás</vt:lpstr>
      <vt:lpstr>Integrált terápiás rendszerek</vt:lpstr>
      <vt:lpstr>Az egyéni esetkezelések mellett tennünk kell a társadalmi szemléletformálás érdekében is:</vt:lpstr>
      <vt:lpstr>Összefoglalva</vt:lpstr>
      <vt:lpstr>Összefoglava</vt:lpstr>
      <vt:lpstr>Köszönöm a figyelmet!</vt:lpstr>
    </vt:vector>
  </TitlesOfParts>
  <Company>János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ambulancián dolgozó segítő dilemmái</dc:title>
  <dc:creator>János</dc:creator>
  <cp:lastModifiedBy>Kata</cp:lastModifiedBy>
  <cp:revision>38</cp:revision>
  <dcterms:created xsi:type="dcterms:W3CDTF">2004-05-11T19:28:03Z</dcterms:created>
  <dcterms:modified xsi:type="dcterms:W3CDTF">2024-10-09T04:24:15Z</dcterms:modified>
</cp:coreProperties>
</file>