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7" r:id="rId1"/>
  </p:sldMasterIdLst>
  <p:notesMasterIdLst>
    <p:notesMasterId r:id="rId37"/>
  </p:notesMasterIdLst>
  <p:handoutMasterIdLst>
    <p:handoutMasterId r:id="rId38"/>
  </p:handoutMasterIdLst>
  <p:sldIdLst>
    <p:sldId id="289" r:id="rId2"/>
    <p:sldId id="401" r:id="rId3"/>
    <p:sldId id="404" r:id="rId4"/>
    <p:sldId id="412" r:id="rId5"/>
    <p:sldId id="407" r:id="rId6"/>
    <p:sldId id="408" r:id="rId7"/>
    <p:sldId id="411" r:id="rId8"/>
    <p:sldId id="441" r:id="rId9"/>
    <p:sldId id="402" r:id="rId10"/>
    <p:sldId id="413" r:id="rId11"/>
    <p:sldId id="414" r:id="rId12"/>
    <p:sldId id="446" r:id="rId13"/>
    <p:sldId id="445" r:id="rId14"/>
    <p:sldId id="442" r:id="rId15"/>
    <p:sldId id="426" r:id="rId16"/>
    <p:sldId id="427" r:id="rId17"/>
    <p:sldId id="447" r:id="rId18"/>
    <p:sldId id="448" r:id="rId19"/>
    <p:sldId id="449" r:id="rId20"/>
    <p:sldId id="444" r:id="rId21"/>
    <p:sldId id="450" r:id="rId22"/>
    <p:sldId id="451" r:id="rId23"/>
    <p:sldId id="452" r:id="rId24"/>
    <p:sldId id="453" r:id="rId25"/>
    <p:sldId id="431" r:id="rId26"/>
    <p:sldId id="432" r:id="rId27"/>
    <p:sldId id="433" r:id="rId28"/>
    <p:sldId id="434" r:id="rId29"/>
    <p:sldId id="435" r:id="rId30"/>
    <p:sldId id="436" r:id="rId31"/>
    <p:sldId id="437" r:id="rId32"/>
    <p:sldId id="438" r:id="rId33"/>
    <p:sldId id="439" r:id="rId34"/>
    <p:sldId id="440" r:id="rId35"/>
    <p:sldId id="313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zilárd Alagi" initials="S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14" autoAdjust="0"/>
    <p:restoredTop sz="41915" autoAdjust="0"/>
  </p:normalViewPr>
  <p:slideViewPr>
    <p:cSldViewPr>
      <p:cViewPr varScale="1">
        <p:scale>
          <a:sx n="36" d="100"/>
          <a:sy n="36" d="100"/>
        </p:scale>
        <p:origin x="2885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ilárd Alagi" userId="cc3884d47b8f031d" providerId="LiveId" clId="{996B90F2-EC4A-47B9-9C80-6DD95A558D97}"/>
    <pc:docChg chg="undo custSel addSld modSld sldOrd">
      <pc:chgData name="Szilárd Alagi" userId="cc3884d47b8f031d" providerId="LiveId" clId="{996B90F2-EC4A-47B9-9C80-6DD95A558D97}" dt="2022-09-05T11:55:04.284" v="154" actId="14100"/>
      <pc:docMkLst>
        <pc:docMk/>
      </pc:docMkLst>
      <pc:sldChg chg="modSp mod">
        <pc:chgData name="Szilárd Alagi" userId="cc3884d47b8f031d" providerId="LiveId" clId="{996B90F2-EC4A-47B9-9C80-6DD95A558D97}" dt="2022-09-05T08:13:05.772" v="132" actId="20577"/>
        <pc:sldMkLst>
          <pc:docMk/>
          <pc:sldMk cId="1688122416" sldId="327"/>
        </pc:sldMkLst>
        <pc:graphicFrameChg chg="mod modGraphic">
          <ac:chgData name="Szilárd Alagi" userId="cc3884d47b8f031d" providerId="LiveId" clId="{996B90F2-EC4A-47B9-9C80-6DD95A558D97}" dt="2022-09-05T08:13:05.772" v="132" actId="20577"/>
          <ac:graphicFrameMkLst>
            <pc:docMk/>
            <pc:sldMk cId="1688122416" sldId="327"/>
            <ac:graphicFrameMk id="2" creationId="{6314B92E-2678-CB00-146A-DAEC2E5BB392}"/>
          </ac:graphicFrameMkLst>
        </pc:graphicFrameChg>
      </pc:sldChg>
      <pc:sldChg chg="ord">
        <pc:chgData name="Szilárd Alagi" userId="cc3884d47b8f031d" providerId="LiveId" clId="{996B90F2-EC4A-47B9-9C80-6DD95A558D97}" dt="2022-09-05T08:08:58.263" v="31"/>
        <pc:sldMkLst>
          <pc:docMk/>
          <pc:sldMk cId="3658373032" sldId="328"/>
        </pc:sldMkLst>
      </pc:sldChg>
      <pc:sldChg chg="addSp delSp modSp new mod">
        <pc:chgData name="Szilárd Alagi" userId="cc3884d47b8f031d" providerId="LiveId" clId="{996B90F2-EC4A-47B9-9C80-6DD95A558D97}" dt="2022-09-05T07:51:56.841" v="26" actId="27918"/>
        <pc:sldMkLst>
          <pc:docMk/>
          <pc:sldMk cId="2174623049" sldId="334"/>
        </pc:sldMkLst>
        <pc:spChg chg="del">
          <ac:chgData name="Szilárd Alagi" userId="cc3884d47b8f031d" providerId="LiveId" clId="{996B90F2-EC4A-47B9-9C80-6DD95A558D97}" dt="2022-09-05T07:49:27.045" v="1" actId="478"/>
          <ac:spMkLst>
            <pc:docMk/>
            <pc:sldMk cId="2174623049" sldId="334"/>
            <ac:spMk id="2" creationId="{285A4833-2A34-A4B1-4D0F-5F843F799BE2}"/>
          </ac:spMkLst>
        </pc:spChg>
        <pc:spChg chg="del">
          <ac:chgData name="Szilárd Alagi" userId="cc3884d47b8f031d" providerId="LiveId" clId="{996B90F2-EC4A-47B9-9C80-6DD95A558D97}" dt="2022-09-05T07:49:29.483" v="2" actId="478"/>
          <ac:spMkLst>
            <pc:docMk/>
            <pc:sldMk cId="2174623049" sldId="334"/>
            <ac:spMk id="3" creationId="{6FA66F72-63AD-9E96-E990-022A3DB17A8A}"/>
          </ac:spMkLst>
        </pc:spChg>
        <pc:graphicFrameChg chg="add mod">
          <ac:chgData name="Szilárd Alagi" userId="cc3884d47b8f031d" providerId="LiveId" clId="{996B90F2-EC4A-47B9-9C80-6DD95A558D97}" dt="2022-09-05T07:51:28.985" v="25" actId="2711"/>
          <ac:graphicFrameMkLst>
            <pc:docMk/>
            <pc:sldMk cId="2174623049" sldId="334"/>
            <ac:graphicFrameMk id="5" creationId="{8765DD2F-6D85-7971-4B96-CCB47625B7D1}"/>
          </ac:graphicFrameMkLst>
        </pc:graphicFrameChg>
      </pc:sldChg>
      <pc:sldChg chg="addSp delSp modSp new mod ord modClrScheme chgLayout">
        <pc:chgData name="Szilárd Alagi" userId="cc3884d47b8f031d" providerId="LiveId" clId="{996B90F2-EC4A-47B9-9C80-6DD95A558D97}" dt="2022-09-05T08:22:15.932" v="147" actId="27918"/>
        <pc:sldMkLst>
          <pc:docMk/>
          <pc:sldMk cId="445455175" sldId="335"/>
        </pc:sldMkLst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2" creationId="{AC804EE0-00D4-52FD-0D05-20C320B26407}"/>
          </ac:spMkLst>
        </pc:spChg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3" creationId="{98D08AD9-8E4A-C45C-8C6B-70F0CE18B7A4}"/>
          </ac:spMkLst>
        </pc:spChg>
        <pc:spChg chg="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4" creationId="{8184B5F2-AAFC-4669-53DC-7AC29993AAEF}"/>
          </ac:spMkLst>
        </pc:spChg>
        <pc:spChg chg="add del mod ord">
          <ac:chgData name="Szilárd Alagi" userId="cc3884d47b8f031d" providerId="LiveId" clId="{996B90F2-EC4A-47B9-9C80-6DD95A558D97}" dt="2022-09-05T08:09:19.185" v="33" actId="478"/>
          <ac:spMkLst>
            <pc:docMk/>
            <pc:sldMk cId="445455175" sldId="335"/>
            <ac:spMk id="5" creationId="{E1DCDBBC-B2F8-BA30-DF0C-94DB2BAE88A2}"/>
          </ac:spMkLst>
        </pc:spChg>
        <pc:spChg chg="add del mod ord">
          <ac:chgData name="Szilárd Alagi" userId="cc3884d47b8f031d" providerId="LiveId" clId="{996B90F2-EC4A-47B9-9C80-6DD95A558D97}" dt="2022-09-05T08:09:48.460" v="44"/>
          <ac:spMkLst>
            <pc:docMk/>
            <pc:sldMk cId="445455175" sldId="335"/>
            <ac:spMk id="6" creationId="{A3B18554-C608-641C-CE86-32C7843F525E}"/>
          </ac:spMkLst>
        </pc:spChg>
        <pc:spChg chg="add del mod ord">
          <ac:chgData name="Szilárd Alagi" userId="cc3884d47b8f031d" providerId="LiveId" clId="{996B90F2-EC4A-47B9-9C80-6DD95A558D97}" dt="2022-09-05T08:10:44.670" v="50" actId="478"/>
          <ac:spMkLst>
            <pc:docMk/>
            <pc:sldMk cId="445455175" sldId="335"/>
            <ac:spMk id="7" creationId="{BC7273BA-8663-EDB8-3ADB-6C1555E48E9B}"/>
          </ac:spMkLst>
        </pc:spChg>
        <pc:graphicFrameChg chg="add mod">
          <ac:chgData name="Szilárd Alagi" userId="cc3884d47b8f031d" providerId="LiveId" clId="{996B90F2-EC4A-47B9-9C80-6DD95A558D97}" dt="2022-09-05T08:09:45.155" v="42"/>
          <ac:graphicFrameMkLst>
            <pc:docMk/>
            <pc:sldMk cId="445455175" sldId="335"/>
            <ac:graphicFrameMk id="8" creationId="{FA2F2AC2-69EA-B295-EEEE-180D6FE47D94}"/>
          </ac:graphicFrameMkLst>
        </pc:graphicFrameChg>
        <pc:graphicFrameChg chg="add mod">
          <ac:chgData name="Szilárd Alagi" userId="cc3884d47b8f031d" providerId="LiveId" clId="{996B90F2-EC4A-47B9-9C80-6DD95A558D97}" dt="2022-09-05T08:11:21.940" v="57" actId="255"/>
          <ac:graphicFrameMkLst>
            <pc:docMk/>
            <pc:sldMk cId="445455175" sldId="335"/>
            <ac:graphicFrameMk id="9" creationId="{FA2F2AC2-69EA-B295-EEEE-180D6FE47D94}"/>
          </ac:graphicFrameMkLst>
        </pc:graphicFrameChg>
      </pc:sldChg>
      <pc:sldChg chg="addSp delSp modSp new mod ord">
        <pc:chgData name="Szilárd Alagi" userId="cc3884d47b8f031d" providerId="LiveId" clId="{996B90F2-EC4A-47B9-9C80-6DD95A558D97}" dt="2022-09-05T11:55:04.284" v="154" actId="14100"/>
        <pc:sldMkLst>
          <pc:docMk/>
          <pc:sldMk cId="4294526208" sldId="336"/>
        </pc:sldMkLst>
        <pc:spChg chg="mod">
          <ac:chgData name="Szilárd Alagi" userId="cc3884d47b8f031d" providerId="LiveId" clId="{996B90F2-EC4A-47B9-9C80-6DD95A558D97}" dt="2022-09-05T08:13:22.592" v="134" actId="20577"/>
          <ac:spMkLst>
            <pc:docMk/>
            <pc:sldMk cId="4294526208" sldId="336"/>
            <ac:spMk id="2" creationId="{780F1146-3732-2F2A-D778-2AFBE1375BA5}"/>
          </ac:spMkLst>
        </pc:spChg>
        <pc:spChg chg="del">
          <ac:chgData name="Szilárd Alagi" userId="cc3884d47b8f031d" providerId="LiveId" clId="{996B90F2-EC4A-47B9-9C80-6DD95A558D97}" dt="2022-09-05T08:12:18.082" v="96" actId="478"/>
          <ac:spMkLst>
            <pc:docMk/>
            <pc:sldMk cId="4294526208" sldId="336"/>
            <ac:spMk id="3" creationId="{E31CA704-00DF-C139-BA2C-80CC088EC717}"/>
          </ac:spMkLst>
        </pc:spChg>
        <pc:graphicFrameChg chg="add mod">
          <ac:chgData name="Szilárd Alagi" userId="cc3884d47b8f031d" providerId="LiveId" clId="{996B90F2-EC4A-47B9-9C80-6DD95A558D97}" dt="2022-09-05T11:55:04.284" v="154" actId="14100"/>
          <ac:graphicFrameMkLst>
            <pc:docMk/>
            <pc:sldMk cId="4294526208" sldId="336"/>
            <ac:graphicFrameMk id="3" creationId="{151B5C11-5CC4-78DF-3A9C-F7A8AE432D4B}"/>
          </ac:graphicFrameMkLst>
        </pc:graphicFrameChg>
        <pc:graphicFrameChg chg="add del mod modGraphic">
          <ac:chgData name="Szilárd Alagi" userId="cc3884d47b8f031d" providerId="LiveId" clId="{996B90F2-EC4A-47B9-9C80-6DD95A558D97}" dt="2022-09-05T11:45:44.542" v="150" actId="478"/>
          <ac:graphicFrameMkLst>
            <pc:docMk/>
            <pc:sldMk cId="4294526208" sldId="336"/>
            <ac:graphicFrameMk id="5" creationId="{151B5C11-5CC4-78DF-3A9C-F7A8AE432D4B}"/>
          </ac:graphicFrameMkLst>
        </pc:graphicFrameChg>
        <pc:graphicFrameChg chg="add mod">
          <ac:chgData name="Szilárd Alagi" userId="cc3884d47b8f031d" providerId="LiveId" clId="{996B90F2-EC4A-47B9-9C80-6DD95A558D97}" dt="2022-09-05T11:54:58.368" v="152" actId="1076"/>
          <ac:graphicFrameMkLst>
            <pc:docMk/>
            <pc:sldMk cId="4294526208" sldId="336"/>
            <ac:graphicFrameMk id="7" creationId="{B9BA3526-DBDB-CE26-BAAD-2539BB29ADE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D3AE2-D1A8-4174-8F53-21713D8CC848}" type="doc">
      <dgm:prSet loTypeId="urn:microsoft.com/office/officeart/2005/8/layout/process2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C22FCBF5-39BA-49E7-92A8-145E98F5275A}">
      <dgm:prSet phldrT="[Szöveg]" custT="1"/>
      <dgm:spPr/>
      <dgm:t>
        <a:bodyPr/>
        <a:lstStyle/>
        <a:p>
          <a:r>
            <a:rPr lang="hu-HU" sz="2800" b="1" dirty="0">
              <a:latin typeface="+mj-lt"/>
              <a:cs typeface="Times New Roman" panose="02020603050405020304" pitchFamily="18" charset="0"/>
            </a:rPr>
            <a:t> </a:t>
          </a:r>
          <a:r>
            <a:rPr lang="hu-HU" sz="2400" b="1" dirty="0">
              <a:latin typeface="+mj-lt"/>
              <a:cs typeface="Times New Roman" panose="02020603050405020304" pitchFamily="18" charset="0"/>
            </a:rPr>
            <a:t>5.210 támogatott lakhatás férőhely van</a:t>
          </a:r>
        </a:p>
      </dgm:t>
    </dgm:pt>
    <dgm:pt modelId="{82075980-F79D-4CDF-8CA3-5A5129858E3D}" type="parTrans" cxnId="{57247287-19F6-4A28-AFC0-EE94E193A321}">
      <dgm:prSet/>
      <dgm:spPr/>
      <dgm:t>
        <a:bodyPr/>
        <a:lstStyle/>
        <a:p>
          <a:endParaRPr lang="hu-HU"/>
        </a:p>
      </dgm:t>
    </dgm:pt>
    <dgm:pt modelId="{F5A6202C-CBAE-4AFB-98BC-BDF871085D28}" type="sibTrans" cxnId="{57247287-19F6-4A28-AFC0-EE94E193A321}">
      <dgm:prSet/>
      <dgm:spPr/>
      <dgm:t>
        <a:bodyPr/>
        <a:lstStyle/>
        <a:p>
          <a:endParaRPr lang="hu-HU"/>
        </a:p>
      </dgm:t>
    </dgm:pt>
    <dgm:pt modelId="{560B33F5-335D-44FF-B153-4823252D8529}">
      <dgm:prSet phldrT="[Szöveg]"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</a:gradFill>
      </dgm:spPr>
      <dgm:t>
        <a:bodyPr/>
        <a:lstStyle/>
        <a:p>
          <a:r>
            <a:rPr lang="hu-HU" sz="2400" b="1" dirty="0">
              <a:latin typeface="+mj-lt"/>
              <a:cs typeface="Times New Roman" panose="02020603050405020304" pitchFamily="18" charset="0"/>
            </a:rPr>
            <a:t>56 %-a kiváltással jött létre, 44 %-a kiváltástól függetlenül létrehozott támogatott lakhatás</a:t>
          </a:r>
        </a:p>
        <a:p>
          <a:endParaRPr lang="hu-H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1115AD-DD0B-4557-82EE-EEFF3FD521A0}" type="parTrans" cxnId="{810C7E97-435A-4CED-9CD0-BAABE08DDA42}">
      <dgm:prSet/>
      <dgm:spPr/>
      <dgm:t>
        <a:bodyPr/>
        <a:lstStyle/>
        <a:p>
          <a:endParaRPr lang="hu-HU"/>
        </a:p>
      </dgm:t>
    </dgm:pt>
    <dgm:pt modelId="{9E33BD21-672C-40FF-ACA8-4A062A462B89}" type="sibTrans" cxnId="{810C7E97-435A-4CED-9CD0-BAABE08DDA42}">
      <dgm:prSet/>
      <dgm:spPr/>
      <dgm:t>
        <a:bodyPr/>
        <a:lstStyle/>
        <a:p>
          <a:endParaRPr lang="hu-HU"/>
        </a:p>
      </dgm:t>
    </dgm:pt>
    <dgm:pt modelId="{6BC043D9-7E91-4101-ACDE-E2D1762D8A5C}">
      <dgm:prSet custT="1"/>
      <dgm:spPr/>
      <dgm:t>
        <a:bodyPr/>
        <a:lstStyle/>
        <a:p>
          <a:r>
            <a:rPr lang="hu-HU" sz="2400" dirty="0">
              <a:latin typeface="+mj-lt"/>
              <a:cs typeface="Times New Roman" panose="02020603050405020304" pitchFamily="18" charset="0"/>
            </a:rPr>
            <a:t>2023. december 31-ig EFOP 2.2.25 keretében létrejött </a:t>
          </a:r>
          <a:r>
            <a:rPr lang="hu-HU" sz="2400" dirty="0" smtClean="0">
              <a:latin typeface="+mj-lt"/>
              <a:cs typeface="Times New Roman" panose="02020603050405020304" pitchFamily="18" charset="0"/>
            </a:rPr>
            <a:t>682 </a:t>
          </a:r>
          <a:r>
            <a:rPr lang="hu-HU" sz="2400" dirty="0" err="1">
              <a:latin typeface="+mj-lt"/>
              <a:cs typeface="Times New Roman" panose="02020603050405020304" pitchFamily="18" charset="0"/>
            </a:rPr>
            <a:t>fh</a:t>
          </a:r>
          <a:endParaRPr lang="hu-HU" sz="2400" dirty="0">
            <a:latin typeface="+mj-lt"/>
            <a:cs typeface="Times New Roman" panose="02020603050405020304" pitchFamily="18" charset="0"/>
          </a:endParaRPr>
        </a:p>
      </dgm:t>
    </dgm:pt>
    <dgm:pt modelId="{FB276665-FEF7-490F-9E38-E5223765C3C0}" type="parTrans" cxnId="{C1027150-D182-4B65-A4F8-F5BEE8B6B89C}">
      <dgm:prSet/>
      <dgm:spPr/>
      <dgm:t>
        <a:bodyPr/>
        <a:lstStyle/>
        <a:p>
          <a:endParaRPr lang="hu-HU"/>
        </a:p>
      </dgm:t>
    </dgm:pt>
    <dgm:pt modelId="{53EB75B8-8792-4B10-B4E0-1A111F03B9C9}" type="sibTrans" cxnId="{C1027150-D182-4B65-A4F8-F5BEE8B6B89C}">
      <dgm:prSet/>
      <dgm:spPr/>
      <dgm:t>
        <a:bodyPr/>
        <a:lstStyle/>
        <a:p>
          <a:endParaRPr lang="hu-HU"/>
        </a:p>
      </dgm:t>
    </dgm:pt>
    <dgm:pt modelId="{AA19AC25-70C4-416B-9EE7-20571F1D7C1D}">
      <dgm:prSet phldrT="[Szöveg]" custT="1"/>
      <dgm:spPr>
        <a:gradFill rotWithShape="0">
          <a:gsLst>
            <a:gs pos="100000">
              <a:srgbClr val="C00000"/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</a:gradFill>
      </dgm:spPr>
      <dgm:t>
        <a:bodyPr/>
        <a:lstStyle/>
        <a:p>
          <a:r>
            <a:rPr lang="hu-HU" sz="2400" dirty="0" smtClean="0">
              <a:latin typeface="+mj-lt"/>
              <a:cs typeface="Times New Roman" panose="02020603050405020304" pitchFamily="18" charset="0"/>
            </a:rPr>
            <a:t>2023. október 31-ig </a:t>
          </a:r>
          <a:r>
            <a:rPr lang="hu-HU" sz="2400" dirty="0">
              <a:latin typeface="+mj-lt"/>
              <a:cs typeface="Times New Roman" panose="02020603050405020304" pitchFamily="18" charset="0"/>
            </a:rPr>
            <a:t>folytatódtak a kiköltözések az EFOP 2.2.2. keretében</a:t>
          </a:r>
        </a:p>
      </dgm:t>
    </dgm:pt>
    <dgm:pt modelId="{B9B1C197-8352-4736-9F2E-9C5F798732C6}" type="sibTrans" cxnId="{17873424-CDC6-4A14-BE1B-3DDED68DE6D5}">
      <dgm:prSet/>
      <dgm:spPr/>
      <dgm:t>
        <a:bodyPr/>
        <a:lstStyle/>
        <a:p>
          <a:endParaRPr lang="hu-HU"/>
        </a:p>
      </dgm:t>
    </dgm:pt>
    <dgm:pt modelId="{EE6BC102-2EAC-4668-84B7-1AFDB0A00D93}" type="parTrans" cxnId="{17873424-CDC6-4A14-BE1B-3DDED68DE6D5}">
      <dgm:prSet/>
      <dgm:spPr/>
      <dgm:t>
        <a:bodyPr/>
        <a:lstStyle/>
        <a:p>
          <a:endParaRPr lang="hu-HU"/>
        </a:p>
      </dgm:t>
    </dgm:pt>
    <dgm:pt modelId="{3C445152-AADF-4DB7-AFC7-F0F08387269B}">
      <dgm:prSet custT="1"/>
      <dgm:spPr>
        <a:solidFill>
          <a:srgbClr val="FFC000"/>
        </a:solidFill>
      </dgm:spPr>
      <dgm:t>
        <a:bodyPr/>
        <a:lstStyle/>
        <a:p>
          <a:r>
            <a:rPr lang="hu-HU" sz="2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Kevesebb, mint 15.000 </a:t>
          </a:r>
          <a:r>
            <a:rPr lang="hu-HU" sz="2800" dirty="0" err="1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fh</a:t>
          </a:r>
          <a:r>
            <a:rPr lang="hu-HU" sz="2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 kiváltása van hátra</a:t>
          </a:r>
        </a:p>
      </dgm:t>
    </dgm:pt>
    <dgm:pt modelId="{0F16A460-8416-4F63-A6B9-C82278A97885}" type="parTrans" cxnId="{6BC50A2E-A7CD-4A52-A13E-79494C305F76}">
      <dgm:prSet/>
      <dgm:spPr/>
      <dgm:t>
        <a:bodyPr/>
        <a:lstStyle/>
        <a:p>
          <a:endParaRPr lang="hu-HU"/>
        </a:p>
      </dgm:t>
    </dgm:pt>
    <dgm:pt modelId="{CDA0C5AD-E924-4DA5-9F1C-877769F2E99D}" type="sibTrans" cxnId="{6BC50A2E-A7CD-4A52-A13E-79494C305F76}">
      <dgm:prSet/>
      <dgm:spPr/>
      <dgm:t>
        <a:bodyPr/>
        <a:lstStyle/>
        <a:p>
          <a:endParaRPr lang="hu-HU"/>
        </a:p>
      </dgm:t>
    </dgm:pt>
    <dgm:pt modelId="{0A7544EF-5F16-4987-A5A4-D6471E48B19C}" type="pres">
      <dgm:prSet presAssocID="{498D3AE2-D1A8-4174-8F53-21713D8CC848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CBFDA4F-496B-4E9D-ABD4-79DA26D775D1}" type="pres">
      <dgm:prSet presAssocID="{C22FCBF5-39BA-49E7-92A8-145E98F5275A}" presName="node" presStyleLbl="node1" presStyleIdx="0" presStyleCnt="5" custScaleX="18106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493DEEC-909B-498B-8D68-B0CB79EF86EB}" type="pres">
      <dgm:prSet presAssocID="{F5A6202C-CBAE-4AFB-98BC-BDF871085D28}" presName="sibTrans" presStyleLbl="sibTrans2D1" presStyleIdx="0" presStyleCnt="4"/>
      <dgm:spPr/>
      <dgm:t>
        <a:bodyPr/>
        <a:lstStyle/>
        <a:p>
          <a:endParaRPr lang="hu-HU"/>
        </a:p>
      </dgm:t>
    </dgm:pt>
    <dgm:pt modelId="{E3B513F2-DCA9-4BB0-A1BC-171AF24D3992}" type="pres">
      <dgm:prSet presAssocID="{F5A6202C-CBAE-4AFB-98BC-BDF871085D28}" presName="connectorText" presStyleLbl="sibTrans2D1" presStyleIdx="0" presStyleCnt="4"/>
      <dgm:spPr/>
      <dgm:t>
        <a:bodyPr/>
        <a:lstStyle/>
        <a:p>
          <a:endParaRPr lang="hu-HU"/>
        </a:p>
      </dgm:t>
    </dgm:pt>
    <dgm:pt modelId="{75F7530C-90CA-4F0D-A48E-5640F5783B17}" type="pres">
      <dgm:prSet presAssocID="{560B33F5-335D-44FF-B153-4823252D8529}" presName="node" presStyleLbl="node1" presStyleIdx="1" presStyleCnt="5" custScaleX="222600" custScaleY="113990" custLinFactNeighborX="1134" custLinFactNeighborY="667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B257302-59DD-4927-BA8D-5E28F7DAC171}" type="pres">
      <dgm:prSet presAssocID="{9E33BD21-672C-40FF-ACA8-4A062A462B89}" presName="sibTrans" presStyleLbl="sibTrans2D1" presStyleIdx="1" presStyleCnt="4" custLinFactNeighborX="-13124" custLinFactNeighborY="-2557"/>
      <dgm:spPr/>
      <dgm:t>
        <a:bodyPr/>
        <a:lstStyle/>
        <a:p>
          <a:endParaRPr lang="hu-HU"/>
        </a:p>
      </dgm:t>
    </dgm:pt>
    <dgm:pt modelId="{532DA373-0039-410B-B858-C650E83250E4}" type="pres">
      <dgm:prSet presAssocID="{9E33BD21-672C-40FF-ACA8-4A062A462B89}" presName="connectorText" presStyleLbl="sibTrans2D1" presStyleIdx="1" presStyleCnt="4"/>
      <dgm:spPr/>
      <dgm:t>
        <a:bodyPr/>
        <a:lstStyle/>
        <a:p>
          <a:endParaRPr lang="hu-HU"/>
        </a:p>
      </dgm:t>
    </dgm:pt>
    <dgm:pt modelId="{E6493057-97EB-4949-8CBB-724D7F7C269F}" type="pres">
      <dgm:prSet presAssocID="{AA19AC25-70C4-416B-9EE7-20571F1D7C1D}" presName="node" presStyleLbl="node1" presStyleIdx="2" presStyleCnt="5" custScaleX="18214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898982D-7AD4-44FC-91F2-2F172BC1AEF5}" type="pres">
      <dgm:prSet presAssocID="{B9B1C197-8352-4736-9F2E-9C5F798732C6}" presName="sibTrans" presStyleLbl="sibTrans2D1" presStyleIdx="2" presStyleCnt="4" custAng="259907"/>
      <dgm:spPr/>
      <dgm:t>
        <a:bodyPr/>
        <a:lstStyle/>
        <a:p>
          <a:endParaRPr lang="hu-HU"/>
        </a:p>
      </dgm:t>
    </dgm:pt>
    <dgm:pt modelId="{405C60A9-D098-4641-9893-FFF258E7FAE4}" type="pres">
      <dgm:prSet presAssocID="{B9B1C197-8352-4736-9F2E-9C5F798732C6}" presName="connectorText" presStyleLbl="sibTrans2D1" presStyleIdx="2" presStyleCnt="4"/>
      <dgm:spPr/>
      <dgm:t>
        <a:bodyPr/>
        <a:lstStyle/>
        <a:p>
          <a:endParaRPr lang="hu-HU"/>
        </a:p>
      </dgm:t>
    </dgm:pt>
    <dgm:pt modelId="{C3A1B904-96E1-45D8-A317-EF0E436A844F}" type="pres">
      <dgm:prSet presAssocID="{6BC043D9-7E91-4101-ACDE-E2D1762D8A5C}" presName="node" presStyleLbl="node1" presStyleIdx="3" presStyleCnt="5" custScaleX="196335" custLinFactX="56603" custLinFactNeighborX="100000" custLinFactNeighborY="3033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753B411-F9B5-49F8-8CD3-058AD0C75101}" type="pres">
      <dgm:prSet presAssocID="{53EB75B8-8792-4B10-B4E0-1A111F03B9C9}" presName="sibTrans" presStyleLbl="sibTrans2D1" presStyleIdx="3" presStyleCnt="4"/>
      <dgm:spPr/>
      <dgm:t>
        <a:bodyPr/>
        <a:lstStyle/>
        <a:p>
          <a:endParaRPr lang="hu-HU"/>
        </a:p>
      </dgm:t>
    </dgm:pt>
    <dgm:pt modelId="{54FAE39F-63D0-474C-B3F3-30EAC0A797BE}" type="pres">
      <dgm:prSet presAssocID="{53EB75B8-8792-4B10-B4E0-1A111F03B9C9}" presName="connectorText" presStyleLbl="sibTrans2D1" presStyleIdx="3" presStyleCnt="4"/>
      <dgm:spPr/>
      <dgm:t>
        <a:bodyPr/>
        <a:lstStyle/>
        <a:p>
          <a:endParaRPr lang="hu-HU"/>
        </a:p>
      </dgm:t>
    </dgm:pt>
    <dgm:pt modelId="{642E988A-9BD5-4D92-A191-06391E3ED334}" type="pres">
      <dgm:prSet presAssocID="{3C445152-AADF-4DB7-AFC7-F0F08387269B}" presName="node" presStyleLbl="node1" presStyleIdx="4" presStyleCnt="5" custScaleX="226523" custLinFactNeighborX="-965" custLinFactNeighborY="2912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57247287-19F6-4A28-AFC0-EE94E193A321}" srcId="{498D3AE2-D1A8-4174-8F53-21713D8CC848}" destId="{C22FCBF5-39BA-49E7-92A8-145E98F5275A}" srcOrd="0" destOrd="0" parTransId="{82075980-F79D-4CDF-8CA3-5A5129858E3D}" sibTransId="{F5A6202C-CBAE-4AFB-98BC-BDF871085D28}"/>
    <dgm:cxn modelId="{6BC50A2E-A7CD-4A52-A13E-79494C305F76}" srcId="{498D3AE2-D1A8-4174-8F53-21713D8CC848}" destId="{3C445152-AADF-4DB7-AFC7-F0F08387269B}" srcOrd="4" destOrd="0" parTransId="{0F16A460-8416-4F63-A6B9-C82278A97885}" sibTransId="{CDA0C5AD-E924-4DA5-9F1C-877769F2E99D}"/>
    <dgm:cxn modelId="{AAD27877-1F34-4860-B862-7A543D57041E}" type="presOf" srcId="{AA19AC25-70C4-416B-9EE7-20571F1D7C1D}" destId="{E6493057-97EB-4949-8CBB-724D7F7C269F}" srcOrd="0" destOrd="0" presId="urn:microsoft.com/office/officeart/2005/8/layout/process2"/>
    <dgm:cxn modelId="{80B6E31A-F331-4786-AC57-DF98EB405D99}" type="presOf" srcId="{9E33BD21-672C-40FF-ACA8-4A062A462B89}" destId="{1B257302-59DD-4927-BA8D-5E28F7DAC171}" srcOrd="0" destOrd="0" presId="urn:microsoft.com/office/officeart/2005/8/layout/process2"/>
    <dgm:cxn modelId="{DF6E63DA-0663-4DFD-A517-B1F5A2046776}" type="presOf" srcId="{F5A6202C-CBAE-4AFB-98BC-BDF871085D28}" destId="{E3B513F2-DCA9-4BB0-A1BC-171AF24D3992}" srcOrd="1" destOrd="0" presId="urn:microsoft.com/office/officeart/2005/8/layout/process2"/>
    <dgm:cxn modelId="{4B6900C1-C042-4133-9227-67FCA9C8EBE3}" type="presOf" srcId="{F5A6202C-CBAE-4AFB-98BC-BDF871085D28}" destId="{F493DEEC-909B-498B-8D68-B0CB79EF86EB}" srcOrd="0" destOrd="0" presId="urn:microsoft.com/office/officeart/2005/8/layout/process2"/>
    <dgm:cxn modelId="{75AC3548-795F-4C74-891B-C201E6ECA6A2}" type="presOf" srcId="{B9B1C197-8352-4736-9F2E-9C5F798732C6}" destId="{405C60A9-D098-4641-9893-FFF258E7FAE4}" srcOrd="1" destOrd="0" presId="urn:microsoft.com/office/officeart/2005/8/layout/process2"/>
    <dgm:cxn modelId="{2843D443-1FA6-4D93-B446-B501C913998D}" type="presOf" srcId="{6BC043D9-7E91-4101-ACDE-E2D1762D8A5C}" destId="{C3A1B904-96E1-45D8-A317-EF0E436A844F}" srcOrd="0" destOrd="0" presId="urn:microsoft.com/office/officeart/2005/8/layout/process2"/>
    <dgm:cxn modelId="{DA3E10B0-5AE3-459D-B7A8-E34A5614DB0A}" type="presOf" srcId="{498D3AE2-D1A8-4174-8F53-21713D8CC848}" destId="{0A7544EF-5F16-4987-A5A4-D6471E48B19C}" srcOrd="0" destOrd="0" presId="urn:microsoft.com/office/officeart/2005/8/layout/process2"/>
    <dgm:cxn modelId="{1C56FEF1-4785-485E-B50D-4DA4E65578CB}" type="presOf" srcId="{B9B1C197-8352-4736-9F2E-9C5F798732C6}" destId="{A898982D-7AD4-44FC-91F2-2F172BC1AEF5}" srcOrd="0" destOrd="0" presId="urn:microsoft.com/office/officeart/2005/8/layout/process2"/>
    <dgm:cxn modelId="{34C1491F-B36F-4B65-A0DD-21642DDD8416}" type="presOf" srcId="{560B33F5-335D-44FF-B153-4823252D8529}" destId="{75F7530C-90CA-4F0D-A48E-5640F5783B17}" srcOrd="0" destOrd="0" presId="urn:microsoft.com/office/officeart/2005/8/layout/process2"/>
    <dgm:cxn modelId="{EC9D3795-89DA-46A9-ACB8-84F3548AEB0A}" type="presOf" srcId="{C22FCBF5-39BA-49E7-92A8-145E98F5275A}" destId="{9CBFDA4F-496B-4E9D-ABD4-79DA26D775D1}" srcOrd="0" destOrd="0" presId="urn:microsoft.com/office/officeart/2005/8/layout/process2"/>
    <dgm:cxn modelId="{17873424-CDC6-4A14-BE1B-3DDED68DE6D5}" srcId="{498D3AE2-D1A8-4174-8F53-21713D8CC848}" destId="{AA19AC25-70C4-416B-9EE7-20571F1D7C1D}" srcOrd="2" destOrd="0" parTransId="{EE6BC102-2EAC-4668-84B7-1AFDB0A00D93}" sibTransId="{B9B1C197-8352-4736-9F2E-9C5F798732C6}"/>
    <dgm:cxn modelId="{810C7E97-435A-4CED-9CD0-BAABE08DDA42}" srcId="{498D3AE2-D1A8-4174-8F53-21713D8CC848}" destId="{560B33F5-335D-44FF-B153-4823252D8529}" srcOrd="1" destOrd="0" parTransId="{721115AD-DD0B-4557-82EE-EEFF3FD521A0}" sibTransId="{9E33BD21-672C-40FF-ACA8-4A062A462B89}"/>
    <dgm:cxn modelId="{FED31566-4428-41FC-974F-7A7C7E01167C}" type="presOf" srcId="{53EB75B8-8792-4B10-B4E0-1A111F03B9C9}" destId="{4753B411-F9B5-49F8-8CD3-058AD0C75101}" srcOrd="0" destOrd="0" presId="urn:microsoft.com/office/officeart/2005/8/layout/process2"/>
    <dgm:cxn modelId="{C1027150-D182-4B65-A4F8-F5BEE8B6B89C}" srcId="{498D3AE2-D1A8-4174-8F53-21713D8CC848}" destId="{6BC043D9-7E91-4101-ACDE-E2D1762D8A5C}" srcOrd="3" destOrd="0" parTransId="{FB276665-FEF7-490F-9E38-E5223765C3C0}" sibTransId="{53EB75B8-8792-4B10-B4E0-1A111F03B9C9}"/>
    <dgm:cxn modelId="{95A54A9F-3F3E-4FE2-939F-C68256229BB2}" type="presOf" srcId="{9E33BD21-672C-40FF-ACA8-4A062A462B89}" destId="{532DA373-0039-410B-B858-C650E83250E4}" srcOrd="1" destOrd="0" presId="urn:microsoft.com/office/officeart/2005/8/layout/process2"/>
    <dgm:cxn modelId="{7147EC65-53F6-4AC2-B676-9FD40E270DED}" type="presOf" srcId="{53EB75B8-8792-4B10-B4E0-1A111F03B9C9}" destId="{54FAE39F-63D0-474C-B3F3-30EAC0A797BE}" srcOrd="1" destOrd="0" presId="urn:microsoft.com/office/officeart/2005/8/layout/process2"/>
    <dgm:cxn modelId="{2CDF35D2-F301-4012-80CB-E20EEFFAF695}" type="presOf" srcId="{3C445152-AADF-4DB7-AFC7-F0F08387269B}" destId="{642E988A-9BD5-4D92-A191-06391E3ED334}" srcOrd="0" destOrd="0" presId="urn:microsoft.com/office/officeart/2005/8/layout/process2"/>
    <dgm:cxn modelId="{46DA870F-B3AF-4926-903F-BE50F40984D5}" type="presParOf" srcId="{0A7544EF-5F16-4987-A5A4-D6471E48B19C}" destId="{9CBFDA4F-496B-4E9D-ABD4-79DA26D775D1}" srcOrd="0" destOrd="0" presId="urn:microsoft.com/office/officeart/2005/8/layout/process2"/>
    <dgm:cxn modelId="{F562220B-E0AE-4884-9DF3-73E7BB213B64}" type="presParOf" srcId="{0A7544EF-5F16-4987-A5A4-D6471E48B19C}" destId="{F493DEEC-909B-498B-8D68-B0CB79EF86EB}" srcOrd="1" destOrd="0" presId="urn:microsoft.com/office/officeart/2005/8/layout/process2"/>
    <dgm:cxn modelId="{8AFB7E88-5804-43E6-83CF-B1275D585F85}" type="presParOf" srcId="{F493DEEC-909B-498B-8D68-B0CB79EF86EB}" destId="{E3B513F2-DCA9-4BB0-A1BC-171AF24D3992}" srcOrd="0" destOrd="0" presId="urn:microsoft.com/office/officeart/2005/8/layout/process2"/>
    <dgm:cxn modelId="{EDDB076A-1FFA-497B-90E7-53B23A88F1D7}" type="presParOf" srcId="{0A7544EF-5F16-4987-A5A4-D6471E48B19C}" destId="{75F7530C-90CA-4F0D-A48E-5640F5783B17}" srcOrd="2" destOrd="0" presId="urn:microsoft.com/office/officeart/2005/8/layout/process2"/>
    <dgm:cxn modelId="{BBCB96C7-11CC-4CCD-B041-2B96ACD81957}" type="presParOf" srcId="{0A7544EF-5F16-4987-A5A4-D6471E48B19C}" destId="{1B257302-59DD-4927-BA8D-5E28F7DAC171}" srcOrd="3" destOrd="0" presId="urn:microsoft.com/office/officeart/2005/8/layout/process2"/>
    <dgm:cxn modelId="{56B75EC8-C22E-4D93-B72F-9C2549F03C4E}" type="presParOf" srcId="{1B257302-59DD-4927-BA8D-5E28F7DAC171}" destId="{532DA373-0039-410B-B858-C650E83250E4}" srcOrd="0" destOrd="0" presId="urn:microsoft.com/office/officeart/2005/8/layout/process2"/>
    <dgm:cxn modelId="{3F90CDEE-AD01-4CD8-B684-267843E9DA32}" type="presParOf" srcId="{0A7544EF-5F16-4987-A5A4-D6471E48B19C}" destId="{E6493057-97EB-4949-8CBB-724D7F7C269F}" srcOrd="4" destOrd="0" presId="urn:microsoft.com/office/officeart/2005/8/layout/process2"/>
    <dgm:cxn modelId="{58980705-08D8-4196-A2BA-8899C4C04198}" type="presParOf" srcId="{0A7544EF-5F16-4987-A5A4-D6471E48B19C}" destId="{A898982D-7AD4-44FC-91F2-2F172BC1AEF5}" srcOrd="5" destOrd="0" presId="urn:microsoft.com/office/officeart/2005/8/layout/process2"/>
    <dgm:cxn modelId="{F3165132-2A3D-4C8E-BD5B-3827EF450B7B}" type="presParOf" srcId="{A898982D-7AD4-44FC-91F2-2F172BC1AEF5}" destId="{405C60A9-D098-4641-9893-FFF258E7FAE4}" srcOrd="0" destOrd="0" presId="urn:microsoft.com/office/officeart/2005/8/layout/process2"/>
    <dgm:cxn modelId="{B2788D15-F206-413F-A249-D8E33016B307}" type="presParOf" srcId="{0A7544EF-5F16-4987-A5A4-D6471E48B19C}" destId="{C3A1B904-96E1-45D8-A317-EF0E436A844F}" srcOrd="6" destOrd="0" presId="urn:microsoft.com/office/officeart/2005/8/layout/process2"/>
    <dgm:cxn modelId="{4864AEAE-20A2-46D6-B22C-09F6840D0EF1}" type="presParOf" srcId="{0A7544EF-5F16-4987-A5A4-D6471E48B19C}" destId="{4753B411-F9B5-49F8-8CD3-058AD0C75101}" srcOrd="7" destOrd="0" presId="urn:microsoft.com/office/officeart/2005/8/layout/process2"/>
    <dgm:cxn modelId="{401130B4-38B7-43D8-90D1-B8D76D4F3002}" type="presParOf" srcId="{4753B411-F9B5-49F8-8CD3-058AD0C75101}" destId="{54FAE39F-63D0-474C-B3F3-30EAC0A797BE}" srcOrd="0" destOrd="0" presId="urn:microsoft.com/office/officeart/2005/8/layout/process2"/>
    <dgm:cxn modelId="{F5581DAC-103D-4DB6-A315-0A3EC270C8E4}" type="presParOf" srcId="{0A7544EF-5F16-4987-A5A4-D6471E48B19C}" destId="{642E988A-9BD5-4D92-A191-06391E3ED33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FDA4F-496B-4E9D-ABD4-79DA26D775D1}">
      <dsp:nvSpPr>
        <dsp:cNvPr id="0" name=""/>
        <dsp:cNvSpPr/>
      </dsp:nvSpPr>
      <dsp:spPr>
        <a:xfrm>
          <a:off x="359596" y="6444"/>
          <a:ext cx="6049558" cy="835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b="1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hu-HU" sz="2400" b="1" kern="1200" dirty="0">
              <a:latin typeface="+mj-lt"/>
              <a:cs typeface="Times New Roman" panose="02020603050405020304" pitchFamily="18" charset="0"/>
            </a:rPr>
            <a:t>5.210 támogatott lakhatás férőhely van</a:t>
          </a:r>
        </a:p>
      </dsp:txBody>
      <dsp:txXfrm>
        <a:off x="384060" y="30908"/>
        <a:ext cx="6000630" cy="786346"/>
      </dsp:txXfrm>
    </dsp:sp>
    <dsp:sp modelId="{F493DEEC-909B-498B-8D68-B0CB79EF86EB}">
      <dsp:nvSpPr>
        <dsp:cNvPr id="0" name=""/>
        <dsp:cNvSpPr/>
      </dsp:nvSpPr>
      <dsp:spPr>
        <a:xfrm rot="5400000">
          <a:off x="3217314" y="876530"/>
          <a:ext cx="334123" cy="375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600" kern="1200"/>
        </a:p>
      </dsp:txBody>
      <dsp:txXfrm rot="-5400000">
        <a:off x="3271614" y="897406"/>
        <a:ext cx="225523" cy="233886"/>
      </dsp:txXfrm>
    </dsp:sp>
    <dsp:sp modelId="{75F7530C-90CA-4F0D-A48E-5640F5783B17}">
      <dsp:nvSpPr>
        <dsp:cNvPr id="0" name=""/>
        <dsp:cNvSpPr/>
      </dsp:nvSpPr>
      <dsp:spPr>
        <a:xfrm>
          <a:off x="-334265" y="1287216"/>
          <a:ext cx="7437283" cy="952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b="1" kern="1200" dirty="0">
              <a:latin typeface="+mj-lt"/>
              <a:cs typeface="Times New Roman" panose="02020603050405020304" pitchFamily="18" charset="0"/>
            </a:rPr>
            <a:t>56 %-a kiváltással jött létre, 44 %-a kiváltástól függetlenül létrehozott támogatott lakhatás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306378" y="1315103"/>
        <a:ext cx="7381509" cy="896355"/>
      </dsp:txXfrm>
    </dsp:sp>
    <dsp:sp modelId="{1B257302-59DD-4927-BA8D-5E28F7DAC171}">
      <dsp:nvSpPr>
        <dsp:cNvPr id="0" name=""/>
        <dsp:cNvSpPr/>
      </dsp:nvSpPr>
      <dsp:spPr>
        <a:xfrm rot="5400000">
          <a:off x="3199844" y="2236686"/>
          <a:ext cx="292332" cy="375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400" kern="1200"/>
        </a:p>
      </dsp:txBody>
      <dsp:txXfrm rot="-5400000">
        <a:off x="3233249" y="2278456"/>
        <a:ext cx="225523" cy="204632"/>
      </dsp:txXfrm>
    </dsp:sp>
    <dsp:sp modelId="{E6493057-97EB-4949-8CBB-724D7F7C269F}">
      <dsp:nvSpPr>
        <dsp:cNvPr id="0" name=""/>
        <dsp:cNvSpPr/>
      </dsp:nvSpPr>
      <dsp:spPr>
        <a:xfrm>
          <a:off x="341588" y="2629122"/>
          <a:ext cx="6085575" cy="835274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C00000"/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2023. október 31-ig </a:t>
          </a:r>
          <a:r>
            <a:rPr lang="hu-HU" sz="2400" kern="1200" dirty="0">
              <a:latin typeface="+mj-lt"/>
              <a:cs typeface="Times New Roman" panose="02020603050405020304" pitchFamily="18" charset="0"/>
            </a:rPr>
            <a:t>folytatódtak a kiköltözések az EFOP 2.2.2. keretében</a:t>
          </a:r>
        </a:p>
      </dsp:txBody>
      <dsp:txXfrm>
        <a:off x="366052" y="2653586"/>
        <a:ext cx="6036647" cy="786346"/>
      </dsp:txXfrm>
    </dsp:sp>
    <dsp:sp modelId="{A898982D-7AD4-44FC-91F2-2F172BC1AEF5}">
      <dsp:nvSpPr>
        <dsp:cNvPr id="0" name=""/>
        <dsp:cNvSpPr/>
      </dsp:nvSpPr>
      <dsp:spPr>
        <a:xfrm rot="5400000">
          <a:off x="3231914" y="3548632"/>
          <a:ext cx="409427" cy="375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100" kern="1200"/>
        </a:p>
      </dsp:txBody>
      <dsp:txXfrm rot="-5400000">
        <a:off x="3323866" y="3531855"/>
        <a:ext cx="225523" cy="296665"/>
      </dsp:txXfrm>
    </dsp:sp>
    <dsp:sp modelId="{C3A1B904-96E1-45D8-A317-EF0E436A844F}">
      <dsp:nvSpPr>
        <dsp:cNvPr id="0" name=""/>
        <dsp:cNvSpPr/>
      </dsp:nvSpPr>
      <dsp:spPr>
        <a:xfrm>
          <a:off x="209007" y="4008740"/>
          <a:ext cx="6559744" cy="835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kern="1200" dirty="0">
              <a:latin typeface="+mj-lt"/>
              <a:cs typeface="Times New Roman" panose="02020603050405020304" pitchFamily="18" charset="0"/>
            </a:rPr>
            <a:t>2023. december 31-ig EFOP 2.2.25 keretében létrejött </a:t>
          </a: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682 </a:t>
          </a:r>
          <a:r>
            <a:rPr lang="hu-HU" sz="2400" kern="1200" dirty="0" err="1">
              <a:latin typeface="+mj-lt"/>
              <a:cs typeface="Times New Roman" panose="02020603050405020304" pitchFamily="18" charset="0"/>
            </a:rPr>
            <a:t>fh</a:t>
          </a:r>
          <a:endParaRPr lang="hu-HU" sz="2400" kern="1200" dirty="0">
            <a:latin typeface="+mj-lt"/>
            <a:cs typeface="Times New Roman" panose="02020603050405020304" pitchFamily="18" charset="0"/>
          </a:endParaRPr>
        </a:p>
      </dsp:txBody>
      <dsp:txXfrm>
        <a:off x="233471" y="4033204"/>
        <a:ext cx="6510816" cy="786346"/>
      </dsp:txXfrm>
    </dsp:sp>
    <dsp:sp modelId="{4753B411-F9B5-49F8-8CD3-058AD0C75101}">
      <dsp:nvSpPr>
        <dsp:cNvPr id="0" name=""/>
        <dsp:cNvSpPr/>
      </dsp:nvSpPr>
      <dsp:spPr>
        <a:xfrm rot="5716288">
          <a:off x="3324638" y="4804765"/>
          <a:ext cx="223978" cy="375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100" kern="1200"/>
        </a:p>
      </dsp:txBody>
      <dsp:txXfrm rot="-5400000">
        <a:off x="3326952" y="4880855"/>
        <a:ext cx="225523" cy="156785"/>
      </dsp:txXfrm>
    </dsp:sp>
    <dsp:sp modelId="{642E988A-9BD5-4D92-A191-06391E3ED334}">
      <dsp:nvSpPr>
        <dsp:cNvPr id="0" name=""/>
        <dsp:cNvSpPr/>
      </dsp:nvSpPr>
      <dsp:spPr>
        <a:xfrm>
          <a:off x="-399801" y="5141389"/>
          <a:ext cx="7568354" cy="83527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Kevesebb, mint 15.000 </a:t>
          </a:r>
          <a:r>
            <a:rPr lang="hu-HU" sz="2800" kern="1200" dirty="0" err="1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fh</a:t>
          </a:r>
          <a:r>
            <a:rPr lang="hu-HU" sz="28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 kiváltása van hátra</a:t>
          </a:r>
        </a:p>
      </dsp:txBody>
      <dsp:txXfrm>
        <a:off x="-375337" y="5165853"/>
        <a:ext cx="7519426" cy="786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C5D87A56-ECE6-4918-91E6-4F8F11D14D57}" type="datetimeFigureOut">
              <a:rPr lang="hu-HU" smtClean="0"/>
              <a:t>2024.10.08.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452F13C-B024-4E22-AFC0-5D513C6378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783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C5689A52-F2C4-4608-9668-2331C45A114E}" type="datetimeFigureOut">
              <a:rPr lang="hu-HU" smtClean="0"/>
              <a:t>2024.10.08.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907369DD-9FD4-4AAA-B88A-0282232E00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768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16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6747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3635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795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3019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4210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6335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9DBC4-34E7-4F8B-9CF4-5B99D71E69DB}" type="slidenum">
              <a:rPr lang="hu-HU" smtClean="0">
                <a:solidFill>
                  <a:prstClr val="black"/>
                </a:solidFill>
              </a:rPr>
              <a:pPr/>
              <a:t>16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293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17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629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351" indent="-342351" algn="just">
              <a:lnSpc>
                <a:spcPct val="115000"/>
              </a:lnSpc>
              <a:buFont typeface="Symbol" panose="05050102010706020507" pitchFamily="18" charset="2"/>
              <a:buChar char=""/>
              <a:tabLst>
                <a:tab pos="90026" algn="l"/>
              </a:tabLst>
            </a:pP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8619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1875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81869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1920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8908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4423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6625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24419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6359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5467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3548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92634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29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36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hu-H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89505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30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96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57722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85887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2236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68194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5007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937">
              <a:defRPr/>
            </a:pP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468">
              <a:defRPr/>
            </a:pPr>
            <a:fld id="{907369DD-9FD4-4AAA-B88A-0282232E001B}" type="slidenum">
              <a:rPr lang="hu-HU">
                <a:solidFill>
                  <a:prstClr val="black"/>
                </a:solidFill>
                <a:latin typeface="Calibri" panose="020F0502020204030204"/>
              </a:rPr>
              <a:pPr defTabSz="456468">
                <a:defRPr/>
              </a:pPr>
              <a:t>4</a:t>
            </a:fld>
            <a:endParaRPr lang="hu-H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5928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1189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0513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9759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4908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6957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E5F5F-C166-48FA-B589-977C5C5C8475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63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7503B-50A9-4F86-9837-97E066BCC7B9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328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232A-BA6C-45B0-90B8-83B72F626ABC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199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285884"/>
          </a:xfrm>
        </p:spPr>
        <p:txBody>
          <a:bodyPr anchor="t">
            <a:normAutofit/>
          </a:bodyPr>
          <a:lstStyle>
            <a:lvl1pPr>
              <a:defRPr sz="2250">
                <a:solidFill>
                  <a:srgbClr val="A69765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71438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7" y="3571876"/>
            <a:ext cx="7572428" cy="114300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05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9" name="Content Placeholder 4"/>
          <p:cNvSpPr>
            <a:spLocks noGrp="1"/>
          </p:cNvSpPr>
          <p:nvPr>
            <p:ph idx="14"/>
          </p:nvPr>
        </p:nvSpPr>
        <p:spPr bwMode="auto">
          <a:xfrm>
            <a:off x="785787" y="4786322"/>
            <a:ext cx="7572428" cy="1000132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 algn="l">
              <a:buFont typeface="+mj-lt"/>
              <a:buAutoNum type="arabicPeriod"/>
              <a:defRPr sz="105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EDC62-CFE7-4A42-B238-B5342F5F32A3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2024.10.08.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38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3487F1-9070-5820-60C3-8A9BD823E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659" y="549001"/>
            <a:ext cx="2723791" cy="72000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97DA0652-8F7B-8E2B-2B77-3B8AA899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hu-HU" dirty="0">
                <a:solidFill>
                  <a:prstClr val="black">
                    <a:tint val="75000"/>
                  </a:prstClr>
                </a:solidFill>
              </a:rPr>
              <a:t>&lt;#&gt;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30A4E393-327E-7ACD-F521-54B0322D23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4659" y="1475118"/>
            <a:ext cx="2717321" cy="4516108"/>
          </a:xfrm>
        </p:spPr>
        <p:txBody>
          <a:bodyPr lIns="0" rIns="0"/>
          <a:lstStyle>
            <a:lvl1pPr marL="0" indent="0">
              <a:buNone/>
              <a:defRPr sz="135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rgbClr val="01999A"/>
              </a:buClr>
              <a:defRPr sz="1350">
                <a:solidFill>
                  <a:srgbClr val="01999A"/>
                </a:solidFill>
              </a:defRPr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hu-HU" dirty="0"/>
              <a:t>Szöveg </a:t>
            </a:r>
          </a:p>
          <a:p>
            <a:pPr lvl="1"/>
            <a:r>
              <a:rPr lang="hu-HU" dirty="0"/>
              <a:t>Felsorolás első szint</a:t>
            </a:r>
          </a:p>
          <a:p>
            <a:pPr lvl="1"/>
            <a:r>
              <a:rPr lang="hu-HU" dirty="0"/>
              <a:t>Felsorolás első szint</a:t>
            </a:r>
          </a:p>
          <a:p>
            <a:pPr lvl="2"/>
            <a:endParaRPr lang="hu-HU" dirty="0"/>
          </a:p>
        </p:txBody>
      </p:sp>
      <p:sp>
        <p:nvSpPr>
          <p:cNvPr id="11" name="Szöveg helye 9">
            <a:extLst>
              <a:ext uri="{FF2B5EF4-FFF2-40B4-BE49-F238E27FC236}">
                <a16:creationId xmlns:a16="http://schemas.microsoft.com/office/drawing/2014/main" id="{B5785D89-A9E3-3D8F-E5EE-EE57CEE610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5762" y="102478"/>
            <a:ext cx="2732687" cy="302523"/>
          </a:xfrm>
        </p:spPr>
        <p:txBody>
          <a:bodyPr lIns="0" rIns="0">
            <a:noAutofit/>
          </a:bodyPr>
          <a:lstStyle>
            <a:lvl1pPr marL="0" indent="0">
              <a:buNone/>
              <a:defRPr sz="900" cap="small" baseline="0">
                <a:solidFill>
                  <a:srgbClr val="01999A"/>
                </a:solidFill>
                <a:latin typeface="Nunito" pitchFamily="2" charset="-18"/>
              </a:defRPr>
            </a:lvl1pPr>
          </a:lstStyle>
          <a:p>
            <a:pPr lvl="0"/>
            <a:r>
              <a:rPr lang="hu-HU" dirty="0"/>
              <a:t>Fejezetcím</a:t>
            </a:r>
          </a:p>
        </p:txBody>
      </p:sp>
      <p:sp>
        <p:nvSpPr>
          <p:cNvPr id="13" name="Tartalom helye 12">
            <a:extLst>
              <a:ext uri="{FF2B5EF4-FFF2-40B4-BE49-F238E27FC236}">
                <a16:creationId xmlns:a16="http://schemas.microsoft.com/office/drawing/2014/main" id="{266740D9-A9CB-C06D-4A6F-5FCBEACD5D5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34907" y="0"/>
            <a:ext cx="5909093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CCCCFF"/>
                </a:solidFill>
              </a:defRPr>
            </a:lvl1pPr>
          </a:lstStyle>
          <a:p>
            <a:pPr lvl="0"/>
            <a:r>
              <a:rPr lang="hu-HU" dirty="0"/>
              <a:t>Tartalom helye</a:t>
            </a:r>
          </a:p>
        </p:txBody>
      </p:sp>
    </p:spTree>
    <p:extLst>
      <p:ext uri="{BB962C8B-B14F-4D97-AF65-F5344CB8AC3E}">
        <p14:creationId xmlns:p14="http://schemas.microsoft.com/office/powerpoint/2010/main" val="1541044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F8C1C-D1ED-40E7-A666-C2A3F5294BBA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46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22A9-F9D7-41A1-B90C-8866201AF098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3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2024.10.08.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58552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C164-631B-4726-B71D-BF560E3DC76D}" type="datetime1">
              <a:rPr lang="hu-HU" smtClean="0"/>
              <a:t>2024.10.08.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81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52D-0E5B-4D31-BC85-DD357E91E0CF}" type="datetime1">
              <a:rPr lang="hu-HU" smtClean="0"/>
              <a:t>2024.10.08.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730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EF664-49C8-4A72-AA21-5B0155896258}" type="datetime1">
              <a:rPr lang="hu-HU" smtClean="0"/>
              <a:t>2024.10.08.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4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1F8-A0D4-44C0-A3A2-88D510625AE5}" type="datetime1">
              <a:rPr lang="hu-HU" smtClean="0"/>
              <a:t>2024.10.08.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483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2024.10.08.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20390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6000"/>
                <a:alpha val="87000"/>
              </a:schemeClr>
            </a:gs>
            <a:gs pos="28000">
              <a:schemeClr val="accent1">
                <a:lumMod val="5000"/>
                <a:lumOff val="95000"/>
              </a:schemeClr>
            </a:gs>
            <a:gs pos="47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6521D-2982-4752-938B-75F873C50BE5}" type="datetime1">
              <a:rPr lang="hu-HU" smtClean="0"/>
              <a:t>2024.10.08.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8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63" r:id="rId12"/>
    <p:sldLayoutId id="214748406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zocialisportal.hu/teruleti-szakmatamogatasi-rendszer-letrehozasa-szakmatamogatasi-feladatok-ellatasa-202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api.nfszk.h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A189BD31-D4D2-4941-BA4E-48BA3C3F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446968"/>
            <a:ext cx="7920880" cy="4926248"/>
          </a:xfrm>
        </p:spPr>
        <p:txBody>
          <a:bodyPr>
            <a:normAutofit fontScale="90000"/>
          </a:bodyPr>
          <a:lstStyle/>
          <a:p>
            <a:pPr algn="r"/>
            <a:r>
              <a:rPr lang="hu-HU" sz="4400" dirty="0"/>
              <a:t/>
            </a:r>
            <a:br>
              <a:rPr lang="hu-HU" sz="4400" dirty="0"/>
            </a:br>
            <a:r>
              <a:rPr lang="hu-HU" sz="4400" dirty="0"/>
              <a:t> </a:t>
            </a:r>
            <a:r>
              <a:rPr lang="hu-HU" sz="4400" b="1" dirty="0" smtClean="0"/>
              <a:t>Aktualitások a szociális gondoskodásban</a:t>
            </a:r>
            <a:r>
              <a:rPr kumimoji="0" lang="hu-HU" sz="44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44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lang="hu-HU" sz="2800" dirty="0"/>
              <a:t/>
            </a:r>
            <a:br>
              <a:rPr lang="hu-HU" sz="2800" dirty="0"/>
            </a:br>
            <a:r>
              <a:rPr lang="hu-HU" sz="2800" dirty="0" smtClean="0"/>
              <a:t>Békéscsaba, 2024. 10. 08.</a:t>
            </a: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dr. Andráczi-Tóth Veronika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Belügyminisztérium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lang="hu-HU" sz="2700" cap="none" dirty="0">
                <a:ea typeface="+mn-ea"/>
                <a:cs typeface="Times New Roman" panose="02020603050405020304" pitchFamily="18" charset="0"/>
              </a:rPr>
              <a:t>Szociális és Gyermekjóléti Szolgáltatások Főosztálya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</a:br>
            <a:endParaRPr lang="hu-HU" dirty="0">
              <a:latin typeface="Palatino Linotype" panose="02040502050505030304" pitchFamily="18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50789E7-35E1-A090-8405-CC68DAE3F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581128"/>
            <a:ext cx="2527824" cy="25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9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20380" cy="648072"/>
          </a:xfrm>
        </p:spPr>
        <p:txBody>
          <a:bodyPr>
            <a:normAutofit/>
          </a:bodyPr>
          <a:lstStyle/>
          <a:p>
            <a:r>
              <a:rPr lang="hu-HU" sz="2800" b="1" dirty="0"/>
              <a:t>V</a:t>
            </a:r>
            <a:r>
              <a:rPr lang="hu-HU" sz="2800" b="1" dirty="0" smtClean="0"/>
              <a:t>íziközmű-szolgáltatási díj kedvezmény</a:t>
            </a:r>
            <a:endParaRPr lang="hu-HU" sz="28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424936" cy="532859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hu-HU" sz="7200" b="1" dirty="0" smtClean="0">
                <a:solidFill>
                  <a:schemeClr val="tx1"/>
                </a:solidFill>
                <a:latin typeface="+mj-lt"/>
              </a:rPr>
              <a:t>Jogszabály: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A rezsicsökkentések végrehajtásáról szóló 2013. évi LIV. törvény (a továbbiakban: Rezsitörvény) 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A nem 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lakossági felhasználók víziközmű-szolgáltatási díjának megállapításáról szóló 25/2023. (XII. 13.) EM rendelet </a:t>
            </a:r>
            <a:endParaRPr lang="hu-HU" sz="7200" b="1" dirty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A szociális és gyermekvédelmi intézmények </a:t>
            </a:r>
            <a:r>
              <a:rPr lang="hu-HU" sz="7200" b="1" dirty="0" smtClean="0">
                <a:solidFill>
                  <a:schemeClr val="tx1"/>
                </a:solidFill>
                <a:latin typeface="+mj-lt"/>
              </a:rPr>
              <a:t>nem lakossági felhasználónak minősülnek.</a:t>
            </a:r>
          </a:p>
          <a:p>
            <a:pPr algn="just">
              <a:lnSpc>
                <a:spcPct val="120000"/>
              </a:lnSpc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A víziközmű-szolgáltató 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legfeljebb a Rezsitörvény 4. § (1) bekezdésében meghatározott </a:t>
            </a:r>
            <a:r>
              <a:rPr lang="hu-HU" sz="7200" b="1" dirty="0" smtClean="0">
                <a:solidFill>
                  <a:schemeClr val="tx1"/>
                </a:solidFill>
                <a:latin typeface="+mj-lt"/>
              </a:rPr>
              <a:t>kedvezménes díjat alkalmazhatja </a:t>
            </a: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(nem haladhatja meg a 2013. január 31-én alkalmazott díjtételek 90%-át):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b="1" dirty="0" smtClean="0">
                <a:solidFill>
                  <a:schemeClr val="tx1"/>
                </a:solidFill>
                <a:latin typeface="+mj-lt"/>
              </a:rPr>
              <a:t>személyes </a:t>
            </a:r>
            <a:r>
              <a:rPr lang="hu-HU" sz="7200" b="1" dirty="0">
                <a:solidFill>
                  <a:schemeClr val="tx1"/>
                </a:solidFill>
                <a:latin typeface="+mj-lt"/>
              </a:rPr>
              <a:t>gondoskodást nyújtó bentlakásos szociális </a:t>
            </a:r>
            <a:r>
              <a:rPr lang="hu-HU" sz="7200" b="1" dirty="0" smtClean="0">
                <a:solidFill>
                  <a:schemeClr val="tx1"/>
                </a:solidFill>
                <a:latin typeface="+mj-lt"/>
              </a:rPr>
              <a:t>intézmény,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támogatott 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lakhatás, </a:t>
            </a:r>
            <a:endParaRPr lang="hu-HU" sz="7200" dirty="0" smtClean="0">
              <a:solidFill>
                <a:schemeClr val="tx1"/>
              </a:solidFill>
              <a:latin typeface="+mj-lt"/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gyermekek 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átmeneti otthona, családok átmeneti </a:t>
            </a: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otthona,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gyermekotthon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lakásotthon</a:t>
            </a:r>
            <a:r>
              <a:rPr lang="hu-HU" sz="7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utógondozó otthon,</a:t>
            </a:r>
            <a:endParaRPr lang="hu-HU" sz="7200" dirty="0">
              <a:solidFill>
                <a:schemeClr val="tx1"/>
              </a:solidFill>
              <a:latin typeface="+mj-lt"/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7200" dirty="0" smtClean="0">
                <a:solidFill>
                  <a:schemeClr val="tx1"/>
                </a:solidFill>
                <a:latin typeface="+mj-lt"/>
              </a:rPr>
              <a:t>javítóintézet esetében.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hu-HU" sz="3400" b="1" dirty="0" smtClean="0">
              <a:solidFill>
                <a:schemeClr val="tx1"/>
              </a:solidFill>
            </a:endParaRPr>
          </a:p>
          <a:p>
            <a:pPr algn="just"/>
            <a:endParaRPr lang="hu-HU" sz="3400" b="1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011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764704"/>
            <a:ext cx="871296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1"/>
                </a:solidFill>
                <a:latin typeface="+mj-lt"/>
              </a:rPr>
              <a:t>Feltétel: </a:t>
            </a:r>
            <a:r>
              <a:rPr lang="hu-HU" sz="2000" dirty="0" smtClean="0">
                <a:solidFill>
                  <a:schemeClr val="tx1"/>
                </a:solidFill>
                <a:latin typeface="+mj-lt"/>
              </a:rPr>
              <a:t>a fenntartó a központi költségvetésről szóló törvény szerinti </a:t>
            </a:r>
            <a:r>
              <a:rPr lang="hu-HU" sz="2000" b="1" dirty="0" smtClean="0">
                <a:solidFill>
                  <a:schemeClr val="tx1"/>
                </a:solidFill>
                <a:latin typeface="+mj-lt"/>
              </a:rPr>
              <a:t>támogatásban részesül.</a:t>
            </a:r>
          </a:p>
          <a:p>
            <a:endParaRPr lang="hu-HU" sz="2000" dirty="0" smtClean="0">
              <a:latin typeface="+mj-lt"/>
            </a:endParaRPr>
          </a:p>
          <a:p>
            <a:endParaRPr lang="hu-HU" sz="2000" dirty="0">
              <a:latin typeface="+mj-lt"/>
            </a:endParaRPr>
          </a:p>
          <a:p>
            <a:r>
              <a:rPr lang="hu-HU" sz="2000" dirty="0" smtClean="0">
                <a:latin typeface="+mj-lt"/>
              </a:rPr>
              <a:t>Az intézménynek </a:t>
            </a:r>
            <a:r>
              <a:rPr lang="hu-HU" sz="2000" dirty="0">
                <a:latin typeface="+mj-lt"/>
              </a:rPr>
              <a:t>szükséges bemutatnia </a:t>
            </a:r>
            <a:r>
              <a:rPr lang="hu-HU" sz="2000" b="1" dirty="0">
                <a:latin typeface="+mj-lt"/>
              </a:rPr>
              <a:t>a </a:t>
            </a:r>
            <a:r>
              <a:rPr lang="hu-HU" sz="2000" b="1" dirty="0" smtClean="0">
                <a:latin typeface="+mj-lt"/>
              </a:rPr>
              <a:t>víziközmű-szolgáltatójának:</a:t>
            </a:r>
          </a:p>
          <a:p>
            <a:endParaRPr lang="hu-HU" sz="2000" b="1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 smtClean="0">
                <a:latin typeface="+mj-lt"/>
              </a:rPr>
              <a:t>Magyar </a:t>
            </a:r>
            <a:r>
              <a:rPr lang="hu-HU" sz="2000" dirty="0">
                <a:latin typeface="+mj-lt"/>
              </a:rPr>
              <a:t>Államkincstár által kiadott, a költségvetési támogatás biztosításáról szóló </a:t>
            </a:r>
            <a:r>
              <a:rPr lang="hu-HU" sz="2000" b="1" dirty="0" smtClean="0">
                <a:latin typeface="+mj-lt"/>
              </a:rPr>
              <a:t>határozatot</a:t>
            </a:r>
            <a:r>
              <a:rPr lang="hu-HU" sz="2000" dirty="0">
                <a:latin typeface="+mj-lt"/>
              </a:rPr>
              <a:t> </a:t>
            </a:r>
            <a:r>
              <a:rPr lang="hu-HU" sz="2000" dirty="0" smtClean="0">
                <a:latin typeface="+mj-lt"/>
              </a:rPr>
              <a:t>(</a:t>
            </a:r>
            <a:r>
              <a:rPr lang="hu-HU" sz="2000" dirty="0" smtClean="0">
                <a:solidFill>
                  <a:prstClr val="black"/>
                </a:solidFill>
                <a:latin typeface="+mj-lt"/>
              </a:rPr>
              <a:t>önkormányzati, állami </a:t>
            </a:r>
            <a:r>
              <a:rPr lang="hu-HU" sz="2000" dirty="0">
                <a:solidFill>
                  <a:prstClr val="black"/>
                </a:solidFill>
                <a:latin typeface="+mj-lt"/>
              </a:rPr>
              <a:t>fenntartású intézmények </a:t>
            </a:r>
            <a:r>
              <a:rPr lang="hu-HU" sz="2000" dirty="0" smtClean="0">
                <a:solidFill>
                  <a:prstClr val="black"/>
                </a:solidFill>
                <a:latin typeface="+mj-lt"/>
              </a:rPr>
              <a:t>esetében ilyen határozat nincs)</a:t>
            </a:r>
          </a:p>
          <a:p>
            <a:pPr algn="just"/>
            <a:endParaRPr lang="hu-HU" sz="2000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+mj-lt"/>
              </a:rPr>
              <a:t>K</a:t>
            </a:r>
            <a:r>
              <a:rPr lang="hu-HU" sz="2000" dirty="0" smtClean="0">
                <a:latin typeface="+mj-lt"/>
              </a:rPr>
              <a:t>ormányhivatal </a:t>
            </a:r>
            <a:r>
              <a:rPr lang="hu-HU" sz="2000" dirty="0">
                <a:latin typeface="+mj-lt"/>
              </a:rPr>
              <a:t>által a szolgáltatói nyilvántartásba való bejegyzésről kiállított </a:t>
            </a:r>
            <a:r>
              <a:rPr lang="hu-HU" sz="2000" b="1" dirty="0" smtClean="0">
                <a:latin typeface="+mj-lt"/>
              </a:rPr>
              <a:t>tanúsítványt</a:t>
            </a:r>
            <a:r>
              <a:rPr lang="hu-HU" sz="2000" dirty="0">
                <a:latin typeface="+mj-lt"/>
              </a:rPr>
              <a:t> -</a:t>
            </a:r>
            <a:r>
              <a:rPr lang="hu-HU" sz="20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hu-HU" sz="2000" dirty="0">
                <a:solidFill>
                  <a:prstClr val="black"/>
                </a:solidFill>
                <a:latin typeface="+mj-lt"/>
              </a:rPr>
              <a:t>javítóintézetek esetében a törzskönyvi igazolás</a:t>
            </a:r>
            <a:endParaRPr lang="hu-HU" sz="2000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2000" dirty="0">
              <a:latin typeface="+mj-lt"/>
            </a:endParaRPr>
          </a:p>
          <a:p>
            <a:pPr algn="just"/>
            <a:r>
              <a:rPr lang="hu-HU" sz="2000" dirty="0" smtClean="0">
                <a:latin typeface="+mj-lt"/>
              </a:rPr>
              <a:t>Az átsorolásról a szolgáltató dönt, benyújtásra határidő nincs megjelölve.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11780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III. Jogszabály változások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66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13</a:t>
            </a:fld>
            <a:endParaRPr lang="hu-HU"/>
          </a:p>
        </p:txBody>
      </p:sp>
      <p:sp>
        <p:nvSpPr>
          <p:cNvPr id="3" name="Cím 1"/>
          <p:cNvSpPr txBox="1">
            <a:spLocks/>
          </p:cNvSpPr>
          <p:nvPr/>
        </p:nvSpPr>
        <p:spPr>
          <a:xfrm>
            <a:off x="611560" y="692696"/>
            <a:ext cx="7720380" cy="56636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hu-HU" sz="2800" dirty="0" smtClean="0"/>
              <a:t>Együttműködési megállapodás megkötésére vonatkozó kötelezettség bevezetése a pszichiátriai és a szenvedélybetegek nappali intézményei esetében;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hu-HU" sz="2800" dirty="0" smtClean="0"/>
              <a:t>A falu- és tanyagondnoki szolgálat jogosulttá vált parkolási igazolvány igénylésére;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hu-HU" sz="2800" dirty="0" smtClean="0"/>
              <a:t>Támogatott lakhatás esetében nem kell előgondozást végezni;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hu-HU" sz="2800" dirty="0" smtClean="0"/>
              <a:t>A komplex szükségletfelmérés dokumentációjának egy példányával az igénybe vevő rendelkezik;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hu-HU" sz="2800" dirty="0" smtClean="0"/>
              <a:t>Új képestések beépítése a szakmai rendeletekbe;</a:t>
            </a:r>
          </a:p>
          <a:p>
            <a:pPr marL="514350" indent="-514350" algn="just">
              <a:buAutoNum type="arabicPeriod"/>
            </a:pPr>
            <a:endParaRPr lang="hu-HU" sz="2800" dirty="0" smtClean="0"/>
          </a:p>
          <a:p>
            <a:pPr algn="just"/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982210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IV. Közösségi alapú szolgáltatásokra való áttérés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462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8C1C258-CECE-E8C8-D6A1-A5B31405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15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4E53D9C-F3E9-ED92-36E7-956C18DB0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6673"/>
            <a:ext cx="9144000" cy="6381328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FEB9E338-FE11-03A1-95D6-E4B1AAC53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640"/>
            <a:ext cx="9146763" cy="6805618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EDD7A24D-2571-66D6-C72E-FB8751E47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225" y="126400"/>
            <a:ext cx="9144035" cy="68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54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63688" y="240688"/>
            <a:ext cx="5829300" cy="540060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>
                <a:solidFill>
                  <a:schemeClr val="tx1"/>
                </a:solidFill>
                <a:latin typeface="+mj-lt"/>
              </a:rPr>
              <a:t>Kiváltás - Hol tartunk most?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15406805"/>
              </p:ext>
            </p:extLst>
          </p:nvPr>
        </p:nvGraphicFramePr>
        <p:xfrm>
          <a:off x="971600" y="692696"/>
          <a:ext cx="676875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98735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141730" y="1970838"/>
            <a:ext cx="4800600" cy="1188132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/>
          </p:nvPr>
        </p:nvGraphicFramePr>
        <p:xfrm>
          <a:off x="611559" y="265939"/>
          <a:ext cx="8064897" cy="304823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241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EFOP-2.2.25-22</a:t>
                      </a:r>
                      <a:r>
                        <a:rPr lang="hu-HU" sz="2000" baseline="0" dirty="0">
                          <a:effectLst/>
                        </a:rPr>
                        <a:t> </a:t>
                      </a:r>
                      <a:r>
                        <a:rPr lang="hu-HU" sz="2000" baseline="0" dirty="0" smtClean="0">
                          <a:effectLst/>
                        </a:rPr>
                        <a:t>p</a:t>
                      </a:r>
                      <a:r>
                        <a:rPr lang="hu-HU" sz="2000" dirty="0" smtClean="0">
                          <a:effectLst/>
                        </a:rPr>
                        <a:t>rojektekben </a:t>
                      </a:r>
                      <a:r>
                        <a:rPr lang="hu-HU" sz="2000" dirty="0">
                          <a:effectLst/>
                        </a:rPr>
                        <a:t>tervezett adatok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Célcsoport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TL száma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</a:rPr>
                        <a:t>Férőhelyek száma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Támogatott lakhatás fogyatékos személyek részére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68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585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Támogatott lakhatás pszichiátriai betegek részére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10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97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Összesen: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78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682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>
            <p:extLst/>
          </p:nvPr>
        </p:nvGraphicFramePr>
        <p:xfrm>
          <a:off x="598591" y="3630733"/>
          <a:ext cx="8064896" cy="280830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937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7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Választott fejlesztendő alapszolgáltatások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Fejlesztések száma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Fogyatékos személyek nappali intézménye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23 </a:t>
                      </a:r>
                      <a:r>
                        <a:rPr lang="hu-HU" sz="1800" dirty="0">
                          <a:effectLst/>
                        </a:rPr>
                        <a:t>helyszínen, </a:t>
                      </a:r>
                      <a:r>
                        <a:rPr lang="hu-HU" sz="1800" dirty="0" smtClean="0">
                          <a:effectLst/>
                        </a:rPr>
                        <a:t>502 </a:t>
                      </a:r>
                      <a:r>
                        <a:rPr lang="hu-HU" sz="1800" dirty="0">
                          <a:effectLst/>
                        </a:rPr>
                        <a:t>férőhellyel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Házi segítségnyújtás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9</a:t>
                      </a:r>
                      <a:r>
                        <a:rPr lang="hu-HU" sz="1800" dirty="0" smtClean="0">
                          <a:effectLst/>
                        </a:rPr>
                        <a:t> </a:t>
                      </a:r>
                      <a:r>
                        <a:rPr lang="hu-HU" sz="1800" dirty="0">
                          <a:effectLst/>
                        </a:rPr>
                        <a:t>szolgáltató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Pszichiátriai betegek közösségi ellátása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8 </a:t>
                      </a:r>
                      <a:r>
                        <a:rPr lang="hu-HU" sz="1800" dirty="0">
                          <a:effectLst/>
                        </a:rPr>
                        <a:t>szolgáltató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Pszichiátriai betegek nappali intézménye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1 </a:t>
                      </a:r>
                      <a:r>
                        <a:rPr lang="hu-HU" sz="1800" dirty="0">
                          <a:effectLst/>
                        </a:rPr>
                        <a:t>intézmény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</a:rPr>
                        <a:t>Támogató szolgálat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23 </a:t>
                      </a:r>
                      <a:r>
                        <a:rPr lang="hu-HU" sz="1800" dirty="0">
                          <a:effectLst/>
                        </a:rPr>
                        <a:t>szolgáltató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</a:rPr>
                        <a:t>Összesen: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64 </a:t>
                      </a:r>
                      <a:r>
                        <a:rPr lang="hu-HU" sz="1800" dirty="0">
                          <a:effectLst/>
                        </a:rPr>
                        <a:t>alapszolgáltatás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69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b="2417"/>
          <a:stretch/>
        </p:blipFill>
        <p:spPr>
          <a:xfrm>
            <a:off x="25802" y="1124744"/>
            <a:ext cx="9119888" cy="5256584"/>
          </a:xfrm>
          <a:prstGeom prst="rect">
            <a:avLst/>
          </a:prstGeom>
        </p:spPr>
      </p:pic>
      <p:sp>
        <p:nvSpPr>
          <p:cNvPr id="8" name="Lekerekített téglalap 7"/>
          <p:cNvSpPr/>
          <p:nvPr/>
        </p:nvSpPr>
        <p:spPr>
          <a:xfrm>
            <a:off x="7258197" y="2922021"/>
            <a:ext cx="1008112" cy="144014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/>
              <a:t>DEBRECEN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3275856" y="2276872"/>
            <a:ext cx="1008112" cy="216023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/>
              <a:t>ESZTERGOM</a:t>
            </a:r>
          </a:p>
        </p:txBody>
      </p:sp>
      <p:sp>
        <p:nvSpPr>
          <p:cNvPr id="12" name="Lekerekített téglalap 11"/>
          <p:cNvSpPr/>
          <p:nvPr/>
        </p:nvSpPr>
        <p:spPr>
          <a:xfrm>
            <a:off x="4096189" y="4509119"/>
            <a:ext cx="828092" cy="216021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KISKŐRÖS</a:t>
            </a:r>
            <a:endParaRPr lang="hu-HU" sz="1200" dirty="0"/>
          </a:p>
        </p:txBody>
      </p:sp>
      <p:sp>
        <p:nvSpPr>
          <p:cNvPr id="15" name="Lekerekített téglalap 14"/>
          <p:cNvSpPr/>
          <p:nvPr/>
        </p:nvSpPr>
        <p:spPr>
          <a:xfrm>
            <a:off x="3190967" y="5050592"/>
            <a:ext cx="982351" cy="220353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SZEKSZÁRD</a:t>
            </a:r>
            <a:endParaRPr lang="hu-HU" sz="1200" dirty="0"/>
          </a:p>
        </p:txBody>
      </p:sp>
      <p:sp>
        <p:nvSpPr>
          <p:cNvPr id="16" name="Lekerekített téglalap 15"/>
          <p:cNvSpPr/>
          <p:nvPr/>
        </p:nvSpPr>
        <p:spPr>
          <a:xfrm>
            <a:off x="5905972" y="5036399"/>
            <a:ext cx="931257" cy="25771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OROSHÁZA</a:t>
            </a:r>
            <a:endParaRPr lang="hu-HU" sz="1200" dirty="0"/>
          </a:p>
        </p:txBody>
      </p:sp>
      <p:sp>
        <p:nvSpPr>
          <p:cNvPr id="17" name="Lekerekített téglalap 16"/>
          <p:cNvSpPr/>
          <p:nvPr/>
        </p:nvSpPr>
        <p:spPr>
          <a:xfrm>
            <a:off x="2990427" y="2793934"/>
            <a:ext cx="1027299" cy="180014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TATABÁNYA</a:t>
            </a:r>
            <a:endParaRPr lang="hu-HU" sz="1200" dirty="0"/>
          </a:p>
        </p:txBody>
      </p:sp>
      <p:sp>
        <p:nvSpPr>
          <p:cNvPr id="18" name="Lekerekített téglalap 17"/>
          <p:cNvSpPr/>
          <p:nvPr/>
        </p:nvSpPr>
        <p:spPr>
          <a:xfrm>
            <a:off x="4792871" y="2842123"/>
            <a:ext cx="1008112" cy="24831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JÁSZBERÉNY</a:t>
            </a:r>
            <a:endParaRPr lang="hu-HU" sz="1200" dirty="0"/>
          </a:p>
        </p:txBody>
      </p:sp>
      <p:sp>
        <p:nvSpPr>
          <p:cNvPr id="19" name="Lekerekített téglalap 18"/>
          <p:cNvSpPr/>
          <p:nvPr/>
        </p:nvSpPr>
        <p:spPr>
          <a:xfrm>
            <a:off x="2116424" y="2384884"/>
            <a:ext cx="943407" cy="180020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KOMÁROM</a:t>
            </a:r>
            <a:endParaRPr lang="hu-HU" sz="1200" dirty="0"/>
          </a:p>
        </p:txBody>
      </p:sp>
      <p:sp>
        <p:nvSpPr>
          <p:cNvPr id="20" name="Lekerekített téglalap 19"/>
          <p:cNvSpPr/>
          <p:nvPr/>
        </p:nvSpPr>
        <p:spPr>
          <a:xfrm>
            <a:off x="4386644" y="4901481"/>
            <a:ext cx="1075273" cy="216021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KISKUNHALAS</a:t>
            </a:r>
            <a:endParaRPr lang="hu-HU" sz="1200" dirty="0"/>
          </a:p>
        </p:txBody>
      </p:sp>
      <p:sp>
        <p:nvSpPr>
          <p:cNvPr id="21" name="Lekerekített téglalap 20"/>
          <p:cNvSpPr/>
          <p:nvPr/>
        </p:nvSpPr>
        <p:spPr>
          <a:xfrm>
            <a:off x="2807803" y="5596603"/>
            <a:ext cx="504056" cy="180022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PÉCS</a:t>
            </a:r>
            <a:endParaRPr lang="hu-HU" sz="1200" dirty="0"/>
          </a:p>
        </p:txBody>
      </p:sp>
      <p:sp>
        <p:nvSpPr>
          <p:cNvPr id="22" name="Lekerekített téglalap 21"/>
          <p:cNvSpPr/>
          <p:nvPr/>
        </p:nvSpPr>
        <p:spPr>
          <a:xfrm>
            <a:off x="3824250" y="5407835"/>
            <a:ext cx="601825" cy="18876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BAJA</a:t>
            </a:r>
            <a:endParaRPr lang="hu-HU" sz="1200" dirty="0"/>
          </a:p>
        </p:txBody>
      </p:sp>
      <p:sp>
        <p:nvSpPr>
          <p:cNvPr id="23" name="Lekerekített téglalap 22"/>
          <p:cNvSpPr/>
          <p:nvPr/>
        </p:nvSpPr>
        <p:spPr>
          <a:xfrm>
            <a:off x="6558301" y="4393588"/>
            <a:ext cx="1051190" cy="266766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BÉKÉSCSABA</a:t>
            </a:r>
            <a:endParaRPr lang="hu-HU" sz="1200" dirty="0"/>
          </a:p>
        </p:txBody>
      </p:sp>
      <p:sp>
        <p:nvSpPr>
          <p:cNvPr id="24" name="Lekerekített téglalap 23"/>
          <p:cNvSpPr/>
          <p:nvPr/>
        </p:nvSpPr>
        <p:spPr>
          <a:xfrm>
            <a:off x="6863101" y="4837754"/>
            <a:ext cx="746390" cy="171737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GYULA</a:t>
            </a:r>
            <a:endParaRPr lang="hu-HU" sz="1200" dirty="0"/>
          </a:p>
        </p:txBody>
      </p:sp>
      <p:sp>
        <p:nvSpPr>
          <p:cNvPr id="25" name="Lekerekített téglalap 24"/>
          <p:cNvSpPr/>
          <p:nvPr/>
        </p:nvSpPr>
        <p:spPr>
          <a:xfrm>
            <a:off x="3073576" y="3451377"/>
            <a:ext cx="1471399" cy="18001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SZÉKESFEHÉRVÁR</a:t>
            </a:r>
            <a:endParaRPr lang="hu-HU" sz="1200" dirty="0"/>
          </a:p>
        </p:txBody>
      </p:sp>
      <p:sp>
        <p:nvSpPr>
          <p:cNvPr id="26" name="Lekerekített téglalap 25"/>
          <p:cNvSpPr/>
          <p:nvPr/>
        </p:nvSpPr>
        <p:spPr>
          <a:xfrm>
            <a:off x="6185106" y="4126822"/>
            <a:ext cx="1123198" cy="266766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MEZŐBERÉNY</a:t>
            </a:r>
            <a:endParaRPr lang="hu-HU" sz="1200" dirty="0"/>
          </a:p>
        </p:txBody>
      </p:sp>
      <p:sp>
        <p:nvSpPr>
          <p:cNvPr id="27" name="Lekerekített téglalap 26"/>
          <p:cNvSpPr/>
          <p:nvPr/>
        </p:nvSpPr>
        <p:spPr>
          <a:xfrm>
            <a:off x="7092280" y="2596130"/>
            <a:ext cx="1520552" cy="193327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/>
              <a:t>HAJDÚBÖSZÖRMÉNY</a:t>
            </a:r>
          </a:p>
        </p:txBody>
      </p:sp>
      <p:sp>
        <p:nvSpPr>
          <p:cNvPr id="28" name="Lekerekített téglalap 27"/>
          <p:cNvSpPr/>
          <p:nvPr/>
        </p:nvSpPr>
        <p:spPr>
          <a:xfrm>
            <a:off x="6178143" y="1819142"/>
            <a:ext cx="842129" cy="150751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MISKOLC</a:t>
            </a:r>
            <a:endParaRPr lang="hu-HU" sz="1200" dirty="0"/>
          </a:p>
        </p:txBody>
      </p:sp>
      <p:sp>
        <p:nvSpPr>
          <p:cNvPr id="29" name="Lekerekített téglalap 28"/>
          <p:cNvSpPr/>
          <p:nvPr/>
        </p:nvSpPr>
        <p:spPr>
          <a:xfrm>
            <a:off x="6800997" y="3391926"/>
            <a:ext cx="1426120" cy="215586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HAJDÚSZOBOSZLÓ</a:t>
            </a:r>
            <a:endParaRPr lang="hu-HU" sz="1200" dirty="0"/>
          </a:p>
        </p:txBody>
      </p:sp>
      <p:sp>
        <p:nvSpPr>
          <p:cNvPr id="30" name="Lekerekített téglalap 29"/>
          <p:cNvSpPr/>
          <p:nvPr/>
        </p:nvSpPr>
        <p:spPr>
          <a:xfrm>
            <a:off x="7956376" y="1382642"/>
            <a:ext cx="792088" cy="174150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MÁNDOK</a:t>
            </a:r>
            <a:endParaRPr lang="hu-HU" sz="1200" dirty="0"/>
          </a:p>
        </p:txBody>
      </p:sp>
      <p:sp>
        <p:nvSpPr>
          <p:cNvPr id="31" name="Lekerekített téglalap 30"/>
          <p:cNvSpPr/>
          <p:nvPr/>
        </p:nvSpPr>
        <p:spPr>
          <a:xfrm>
            <a:off x="5583271" y="2174726"/>
            <a:ext cx="601835" cy="171212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EGER</a:t>
            </a:r>
            <a:endParaRPr lang="hu-HU" sz="1200" dirty="0"/>
          </a:p>
        </p:txBody>
      </p:sp>
      <p:sp>
        <p:nvSpPr>
          <p:cNvPr id="32" name="Lekerekített téglalap 31"/>
          <p:cNvSpPr/>
          <p:nvPr/>
        </p:nvSpPr>
        <p:spPr>
          <a:xfrm>
            <a:off x="6203682" y="2304715"/>
            <a:ext cx="1104622" cy="18448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HAJDÚNÁNÁS</a:t>
            </a:r>
            <a:endParaRPr lang="hu-HU" sz="1200" dirty="0"/>
          </a:p>
        </p:txBody>
      </p:sp>
      <p:sp>
        <p:nvSpPr>
          <p:cNvPr id="33" name="Lekerekített téglalap 32"/>
          <p:cNvSpPr/>
          <p:nvPr/>
        </p:nvSpPr>
        <p:spPr>
          <a:xfrm>
            <a:off x="5938628" y="1484320"/>
            <a:ext cx="1297667" cy="218808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SAJÓSZENTPÉTER</a:t>
            </a:r>
            <a:endParaRPr lang="hu-HU" sz="1200" dirty="0"/>
          </a:p>
        </p:txBody>
      </p:sp>
      <p:sp>
        <p:nvSpPr>
          <p:cNvPr id="34" name="Lekerekített téglalap 33"/>
          <p:cNvSpPr/>
          <p:nvPr/>
        </p:nvSpPr>
        <p:spPr>
          <a:xfrm>
            <a:off x="7466721" y="2228729"/>
            <a:ext cx="1146111" cy="213482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NYÍREGYHÁZA</a:t>
            </a:r>
            <a:endParaRPr lang="hu-HU" sz="1200" dirty="0"/>
          </a:p>
        </p:txBody>
      </p:sp>
      <p:sp>
        <p:nvSpPr>
          <p:cNvPr id="35" name="Lekerekített téglalap 34"/>
          <p:cNvSpPr/>
          <p:nvPr/>
        </p:nvSpPr>
        <p:spPr>
          <a:xfrm>
            <a:off x="7134136" y="1902838"/>
            <a:ext cx="966256" cy="218964"/>
          </a:xfrm>
          <a:prstGeom prst="roundRect">
            <a:avLst/>
          </a:prstGeom>
          <a:solidFill>
            <a:srgbClr val="F5E0B5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u-HU" sz="1200" dirty="0" smtClean="0"/>
              <a:t>NYÍRTELEK</a:t>
            </a:r>
            <a:endParaRPr lang="hu-HU" sz="1200" dirty="0"/>
          </a:p>
        </p:txBody>
      </p:sp>
      <p:sp>
        <p:nvSpPr>
          <p:cNvPr id="36" name="Téglalap 35"/>
          <p:cNvSpPr/>
          <p:nvPr/>
        </p:nvSpPr>
        <p:spPr>
          <a:xfrm>
            <a:off x="2701663" y="214763"/>
            <a:ext cx="36171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/>
              <a:t>EFOP-2.2.25 </a:t>
            </a:r>
            <a:r>
              <a:rPr lang="hu-HU" sz="2800" b="1" dirty="0"/>
              <a:t>helyszínek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39399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95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I. Pályázati lehetőségek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3756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743406"/>
              </p:ext>
            </p:extLst>
          </p:nvPr>
        </p:nvGraphicFramePr>
        <p:xfrm>
          <a:off x="539552" y="1376956"/>
          <a:ext cx="8496943" cy="5015032"/>
        </p:xfrm>
        <a:graphic>
          <a:graphicData uri="http://schemas.openxmlformats.org/drawingml/2006/table">
            <a:tbl>
              <a:tblPr firstRow="1" firstCol="1" bandRow="1"/>
              <a:tblGrid>
                <a:gridCol w="3384376">
                  <a:extLst>
                    <a:ext uri="{9D8B030D-6E8A-4147-A177-3AD203B41FA5}">
                      <a16:colId xmlns:a16="http://schemas.microsoft.com/office/drawing/2014/main" val="729727563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656794916"/>
                    </a:ext>
                  </a:extLst>
                </a:gridCol>
                <a:gridCol w="1092509">
                  <a:extLst>
                    <a:ext uri="{9D8B030D-6E8A-4147-A177-3AD203B41FA5}">
                      <a16:colId xmlns:a16="http://schemas.microsoft.com/office/drawing/2014/main" val="2837358518"/>
                    </a:ext>
                  </a:extLst>
                </a:gridCol>
                <a:gridCol w="1931826">
                  <a:extLst>
                    <a:ext uri="{9D8B030D-6E8A-4147-A177-3AD203B41FA5}">
                      <a16:colId xmlns:a16="http://schemas.microsoft.com/office/drawing/2014/main" val="114639051"/>
                    </a:ext>
                  </a:extLst>
                </a:gridCol>
              </a:tblGrid>
              <a:tr h="864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Kapcsolódó intézmény neve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TL szolgáltatás keretében bevont ingatlanok települései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Létrejött férőhelyek száma</a:t>
                      </a:r>
                      <a:endParaRPr lang="hu-H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Célcsoport</a:t>
                      </a:r>
                      <a:endParaRPr lang="hu-H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73927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Új</a:t>
                      </a:r>
                      <a:r>
                        <a:rPr lang="hu-HU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Jövő Alapítvány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Békéscsaba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fogyatékos személyek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053637"/>
                  </a:ext>
                </a:extLst>
              </a:tr>
              <a:tr h="777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Mécses</a:t>
                      </a:r>
                      <a:r>
                        <a:rPr lang="hu-HU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Szolgáló Közösség Egyesülete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Mezőberény,</a:t>
                      </a:r>
                      <a:r>
                        <a:rPr lang="hu-HU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Békéscsaba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fogyatékos </a:t>
                      </a: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személyek,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pszichiátriai betegek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757264"/>
                  </a:ext>
                </a:extLst>
              </a:tr>
              <a:tr h="663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Jószolgálati</a:t>
                      </a:r>
                      <a:r>
                        <a:rPr lang="hu-HU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Központ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Gyula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fogyatékos személyek</a:t>
                      </a:r>
                      <a:endParaRPr lang="hu-H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45352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Mezőkovácsházi</a:t>
                      </a:r>
                      <a:r>
                        <a:rPr lang="hu-HU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Református Egyházközség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Orosháza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hu-HU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fogyatékos személyek</a:t>
                      </a:r>
                      <a:endParaRPr lang="hu-H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735609"/>
                  </a:ext>
                </a:extLst>
              </a:tr>
              <a:tr h="1126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Összesen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 </a:t>
                      </a:r>
                      <a:r>
                        <a:rPr lang="hu-HU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férőhely</a:t>
                      </a:r>
                      <a:endParaRPr lang="hu-H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78" marR="33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408644"/>
                  </a:ext>
                </a:extLst>
              </a:tr>
            </a:tbl>
          </a:graphicData>
        </a:graphic>
      </p:graphicFrame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190737"/>
              </p:ext>
            </p:extLst>
          </p:nvPr>
        </p:nvGraphicFramePr>
        <p:xfrm>
          <a:off x="539552" y="5922881"/>
          <a:ext cx="8496943" cy="450233"/>
        </p:xfrm>
        <a:graphic>
          <a:graphicData uri="http://schemas.openxmlformats.org/drawingml/2006/table">
            <a:tbl>
              <a:tblPr firstRow="1" firstCol="1" bandRow="1"/>
              <a:tblGrid>
                <a:gridCol w="3384376">
                  <a:extLst>
                    <a:ext uri="{9D8B030D-6E8A-4147-A177-3AD203B41FA5}">
                      <a16:colId xmlns:a16="http://schemas.microsoft.com/office/drawing/2014/main" val="4272255490"/>
                    </a:ext>
                  </a:extLst>
                </a:gridCol>
                <a:gridCol w="5112567">
                  <a:extLst>
                    <a:ext uri="{9D8B030D-6E8A-4147-A177-3AD203B41FA5}">
                      <a16:colId xmlns:a16="http://schemas.microsoft.com/office/drawing/2014/main" val="1026892087"/>
                    </a:ext>
                  </a:extLst>
                </a:gridCol>
              </a:tblGrid>
              <a:tr h="450233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marL="44450" marR="444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marL="44450" marR="444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215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678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21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2829366" y="84193"/>
            <a:ext cx="3148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/>
              <a:t>Kedvezményezettek</a:t>
            </a:r>
            <a:endParaRPr lang="hu-HU" sz="2800" dirty="0"/>
          </a:p>
        </p:txBody>
      </p:sp>
      <p:graphicFrame>
        <p:nvGraphicFramePr>
          <p:cNvPr id="11" name="Táblázat 10"/>
          <p:cNvGraphicFramePr>
            <a:graphicFrameLocks noGrp="1"/>
          </p:cNvGraphicFramePr>
          <p:nvPr>
            <p:extLst/>
          </p:nvPr>
        </p:nvGraphicFramePr>
        <p:xfrm>
          <a:off x="467544" y="980729"/>
          <a:ext cx="8047806" cy="28800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2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Kedvezményezett neve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Új Jövő Alapítvány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Projektazonosító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EFOP-2.2.25-22-2022-00018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5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Célcsoport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Fogyatékos személyek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(Elsősorban az értelmi fogyatékos személyek csoportja. Az igénybevevők a 18 - 50 év közötti korcsoport, azon belül nők, férfiak és házaspárok elhelyezésére is lehetőség nyílik.) 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TL ház megvalósítási helyszíne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Békés vármegye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Település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Békéscsaba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9" name="Kép 18" descr="\\gvvrcommon12\gvvrcommon12\LUN02\EMMI_CSF\2024\Noémi\EFOP_2225\Helyszíni látogatások_2024_FÉNYKÉPEK\2024.02.27\Békéscsaba_Új Jövő Alapítvány\20240227_1232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3728" y="4170891"/>
            <a:ext cx="2549454" cy="2361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Kép 19" descr="\\gvvrcommon12\gvvrcommon12\LUN02\EMMI_CSF\2024\Noémi\EFOP_2225\Helyszíni látogatások_2024_FÉNYKÉPEK\2024.02.27\Békéscsaba_Új Jövő Alapítvány\20240227_1352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53600" y="4094642"/>
            <a:ext cx="2554803" cy="251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Kép 20" descr="\\gvvrcommon12\gvvrcommon12\LUN02\EMMI_CSF\2024\Noémi\EFOP_2225\Helyszíni látogatások_2024_FÉNYKÉPEK\2024.02.27\Békéscsaba_Új Jövő Alapítvány\20240227_1356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59399" y="4083988"/>
            <a:ext cx="2560929" cy="2524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5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22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2829366" y="84193"/>
            <a:ext cx="3148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/>
              <a:t>Kedvezményezettek</a:t>
            </a:r>
            <a:endParaRPr lang="hu-HU" sz="28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/>
          </p:nvPr>
        </p:nvGraphicFramePr>
        <p:xfrm>
          <a:off x="683568" y="607415"/>
          <a:ext cx="7831782" cy="4337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5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6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3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Kedvezményezett neve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Mécses Szolgáló Közösség Egyesülete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Projektazonosító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EFOP-2.2.25-22-2022-00034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11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Célcsoport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Fogyatékos személyek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(Olyan fogyatékossággal élő személyek, akik értelmi sérült vagy autista személyek, halmozottan fogyatékos és kerekes székes, illetve </a:t>
                      </a:r>
                      <a:r>
                        <a:rPr lang="hu-HU" sz="1800" dirty="0" err="1">
                          <a:effectLst/>
                        </a:rPr>
                        <a:t>pszichoszociális</a:t>
                      </a:r>
                      <a:r>
                        <a:rPr lang="hu-HU" sz="1800" dirty="0">
                          <a:effectLst/>
                        </a:rPr>
                        <a:t> fogyatékos emberek, 16 és 45 év közöttiek, alapvetően fiatalok.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Pszichiátriai betegek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(A pszichiátriai betegek a rehabilitációs lakóotthonból érkeznek, ahol az önálló életre már évek óta készülnek, 20 és 50 év közöttiek, itt is a fiatalok aránya a domináns.)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TL ház megvalósítási helyszíne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Békés vármegye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4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Mezőberény és Békéscsaba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Kép 8" descr="C:\Users\MezoN\AppData\Local\Microsoft\Windows\INetCache\Content.Outlook\ALKKTK0X\172250794677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45263"/>
            <a:ext cx="2232248" cy="167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 descr="C:\Users\MezoN\AppData\Local\Microsoft\Windows\INetCache\Content.Outlook\ALKKTK0X\17225079467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981" y="5114160"/>
            <a:ext cx="2629645" cy="1607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C:\Users\MezoN\AppData\Local\Microsoft\Windows\INetCache\Content.Outlook\ALKKTK0X\17225078659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792" y="5114160"/>
            <a:ext cx="2537558" cy="1607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46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23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2829366" y="84193"/>
            <a:ext cx="3148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/>
              <a:t>Kedvezményezettek</a:t>
            </a:r>
            <a:endParaRPr lang="hu-HU" sz="28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/>
          </p:nvPr>
        </p:nvGraphicFramePr>
        <p:xfrm>
          <a:off x="611561" y="692696"/>
          <a:ext cx="8208911" cy="3376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5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3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Kedvezményezett neve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Jószolgálati Központ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Projektazonosító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EFOP-2.2.25-22-2022-00049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68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Célcsoport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Fogyatékos személyek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(Olyan fogyatékossággal élő személyek, akik értelmi fogyatékossággal élők. A támogatott lakhatás szolgáltatást az igénybe vevők önállóan, élettársi vagy házastársi kapcsolatban is igénybe tudják venni. Jellemzően aktív korú ellátottakat fogadnak.)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8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 TL ház megvalósítási helyszíne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Békés vármegye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Gyula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Kép 4" descr="\\gvvrcommon12\gvvrcommon12\LUN02\EMMI_CSF\2024\Noémi\EFOP_2225\Helyszíni látogatások_2024_FÉNYKÉPEK\2024.02.27\Gyula_Jószolgálati Kp\20240227_1153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153" y="4286696"/>
            <a:ext cx="2405382" cy="2088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\\gvvrcommon12\gvvrcommon12\LUN02\EMMI_CSF\2024\Noémi\EFOP_2225\Helyszíni látogatások_2024_FÉNYKÉPEK\2024.02.27\Gyula_Jószolgálati Kp\20240227_11292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17063" y="4263689"/>
            <a:ext cx="2378034" cy="2172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\\gvvrcommon12\gvvrcommon12\LUN02\EMMI_CSF\2024\Noémi\EFOP_2225\Helyszíni látogatások_2024_FÉNYKÉPEK\2024.02.27\Gyula_Jószolgálati Kp\20240227_1131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99307" y="4233773"/>
            <a:ext cx="2378034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7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24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2829366" y="84193"/>
            <a:ext cx="3148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/>
              <a:t>Kedvezményezettek</a:t>
            </a:r>
            <a:endParaRPr lang="hu-HU" sz="28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/>
          </p:nvPr>
        </p:nvGraphicFramePr>
        <p:xfrm>
          <a:off x="395536" y="692696"/>
          <a:ext cx="8119814" cy="3401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1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8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0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Kedvezményezett neve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Mezőkovácsházi Református Egyházközség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0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Projektazonosító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EFOP-2.2.25-22-2022-00058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42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Célcsoport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Fogyatékos személyek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(Olyan fogyatékossággal élő személyek, akik értelmi fogyatékossággal élők. Az igénybevevők önállóan, </a:t>
                      </a:r>
                      <a:br>
                        <a:rPr lang="hu-HU" sz="1800" dirty="0">
                          <a:effectLst/>
                        </a:rPr>
                      </a:br>
                      <a:r>
                        <a:rPr lang="hu-HU" sz="1800" dirty="0">
                          <a:effectLst/>
                        </a:rPr>
                        <a:t>élet-, vagy házastársi kapcsolatban is igénybe tudják venni. Jellemzően aktív korú ellátottakat fogadnak.)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8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TL ház megvalósítási helyszíne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Békés vármegye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0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Település</a:t>
                      </a:r>
                      <a:endParaRPr lang="hu-H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Orosháza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Kép 4" descr="\\gvvrcommon12\gvvrcommon12\LUN02\EMMI_CSF\2024\Noémi\EFOP_2225\Helyszíni látogatások_2024_FÉNYKÉPEK\2024.06.17\Mezőkovácsházi Református Egyházközség_Orosháza\20240617_1050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6821" y="4242354"/>
            <a:ext cx="2241454" cy="228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\\gvvrcommon12\gvvrcommon12\LUN02\EMMI_CSF\2024\Noémi\EFOP_2225\Helyszíni látogatások_2024_FÉNYKÉPEK\2024.06.17\Mezőkovácsházi Református Egyházközség_Orosháza\20240617_1108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6638" y="4416001"/>
            <a:ext cx="2309101" cy="188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\\gvvrcommon12\gvvrcommon12\LUN02\EMMI_CSF\2024\Noémi\EFOP_2225\Helyszíni látogatások_2024_FÉNYKÉPEK\2024.06.17\Mezőkovácsházi Református Egyházközség_Orosháza\20240617_1110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99019" y="4296802"/>
            <a:ext cx="2359181" cy="2057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34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/>
              <a:t>V. A szakápolás átalakítása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93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86E1B9AB-D230-498C-9849-307DD98A1E3B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8" y="548680"/>
            <a:ext cx="8704037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577A7A06-2F73-4847-AE5F-1C3096F6177C}"/>
              </a:ext>
            </a:extLst>
          </p:cNvPr>
          <p:cNvSpPr txBox="1"/>
          <p:nvPr/>
        </p:nvSpPr>
        <p:spPr>
          <a:xfrm>
            <a:off x="1093127" y="2614267"/>
            <a:ext cx="15348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Celldömölk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53AA1339-3E82-40F5-AAFD-9DCA155AF75C}"/>
              </a:ext>
            </a:extLst>
          </p:cNvPr>
          <p:cNvSpPr txBox="1"/>
          <p:nvPr/>
        </p:nvSpPr>
        <p:spPr>
          <a:xfrm>
            <a:off x="2181468" y="2275713"/>
            <a:ext cx="128421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Oroszlány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9F66371E-871F-489E-A2A4-87F5873F559B}"/>
              </a:ext>
            </a:extLst>
          </p:cNvPr>
          <p:cNvSpPr txBox="1"/>
          <p:nvPr/>
        </p:nvSpPr>
        <p:spPr>
          <a:xfrm>
            <a:off x="2628001" y="3717032"/>
            <a:ext cx="123769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Pincehely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7670F1A-6BAC-4C94-9BFB-21EDEFCBB5E8}"/>
              </a:ext>
            </a:extLst>
          </p:cNvPr>
          <p:cNvSpPr txBox="1"/>
          <p:nvPr/>
        </p:nvSpPr>
        <p:spPr>
          <a:xfrm>
            <a:off x="3757692" y="2132857"/>
            <a:ext cx="110234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Budapest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B957BD9C-96F4-4367-9291-AAB3726D7A63}"/>
              </a:ext>
            </a:extLst>
          </p:cNvPr>
          <p:cNvSpPr txBox="1"/>
          <p:nvPr/>
        </p:nvSpPr>
        <p:spPr>
          <a:xfrm>
            <a:off x="5292080" y="3140968"/>
            <a:ext cx="151034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Kunhegyes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D801D6CE-2966-4FA7-925D-284DA01DD16D}"/>
              </a:ext>
            </a:extLst>
          </p:cNvPr>
          <p:cNvSpPr txBox="1"/>
          <p:nvPr/>
        </p:nvSpPr>
        <p:spPr>
          <a:xfrm>
            <a:off x="6300192" y="1412776"/>
            <a:ext cx="163270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hu-HU" sz="1600" dirty="0">
                <a:solidFill>
                  <a:prstClr val="black"/>
                </a:solidFill>
                <a:latin typeface="Nunito" pitchFamily="2" charset="-18"/>
              </a:rPr>
              <a:t>Vásárosnamény</a:t>
            </a:r>
          </a:p>
        </p:txBody>
      </p:sp>
    </p:spTree>
    <p:extLst>
      <p:ext uri="{BB962C8B-B14F-4D97-AF65-F5344CB8AC3E}">
        <p14:creationId xmlns:p14="http://schemas.microsoft.com/office/powerpoint/2010/main" val="256651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2335" y="463963"/>
            <a:ext cx="7902179" cy="994172"/>
          </a:xfrm>
        </p:spPr>
        <p:txBody>
          <a:bodyPr>
            <a:normAutofit/>
          </a:bodyPr>
          <a:lstStyle/>
          <a:p>
            <a:pPr algn="ctr"/>
            <a:r>
              <a:rPr lang="hu-HU" sz="2700" b="1" dirty="0"/>
              <a:t>Szakápolást nyújtó idősek otthona = Szakápolási központ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68779" y="1532931"/>
            <a:ext cx="7885508" cy="478035"/>
          </a:xfrm>
        </p:spPr>
        <p:txBody>
          <a:bodyPr>
            <a:normAutofit/>
          </a:bodyPr>
          <a:lstStyle/>
          <a:p>
            <a:r>
              <a:rPr lang="hu-HU" sz="2400" b="0" dirty="0">
                <a:latin typeface="+mj-lt"/>
              </a:rPr>
              <a:t>Az igénybevételt megalapozó jogosultsági feltételek: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435078" y="2245914"/>
            <a:ext cx="4466628" cy="4110439"/>
          </a:xfrm>
        </p:spPr>
        <p:txBody>
          <a:bodyPr>
            <a:noAutofit/>
          </a:bodyPr>
          <a:lstStyle/>
          <a:p>
            <a:r>
              <a:rPr lang="hu-HU" sz="2000" dirty="0">
                <a:latin typeface="+mj-lt"/>
              </a:rPr>
              <a:t>18. életévet betöltött, betegsége vagy fogyatékossága miatt 	önmagáról gondoskodni nem képes személy, ha </a:t>
            </a:r>
          </a:p>
          <a:p>
            <a:r>
              <a:rPr lang="hu-HU" sz="2000" dirty="0">
                <a:latin typeface="+mj-lt"/>
              </a:rPr>
              <a:t> gondozási szükséglete alapján teljes ellátásra, folyamatos gondozásra, ápolásra szorul,  állapota intenzív odafigyelést és 	gyakori beavatkozást igényel /III. fokozatú gondozási 	szükséglet/, és</a:t>
            </a:r>
          </a:p>
          <a:p>
            <a:r>
              <a:rPr lang="hu-HU" sz="2000" dirty="0">
                <a:latin typeface="+mj-lt"/>
              </a:rPr>
              <a:t>- betegségéből adódóan szakápolást igényel, de akut fekvőbeteg-gyógyintézeti ellátásra és állandó orvosi felügyeletre nem szorul.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Bal oldali kapcsos zárójel 10"/>
          <p:cNvSpPr/>
          <p:nvPr/>
        </p:nvSpPr>
        <p:spPr>
          <a:xfrm>
            <a:off x="3864769" y="2611039"/>
            <a:ext cx="461963" cy="2153842"/>
          </a:xfrm>
          <a:prstGeom prst="leftBrac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sz="1350">
              <a:solidFill>
                <a:prstClr val="black"/>
              </a:solidFill>
            </a:endParaRPr>
          </a:p>
        </p:txBody>
      </p:sp>
      <p:sp>
        <p:nvSpPr>
          <p:cNvPr id="13" name="Bal oldali kapcsos zárójel 12"/>
          <p:cNvSpPr/>
          <p:nvPr/>
        </p:nvSpPr>
        <p:spPr>
          <a:xfrm>
            <a:off x="1843088" y="2611039"/>
            <a:ext cx="657225" cy="3082531"/>
          </a:xfrm>
          <a:prstGeom prst="leftBrac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sz="1350">
              <a:solidFill>
                <a:prstClr val="black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2361011" y="3333151"/>
            <a:ext cx="1395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black"/>
                </a:solidFill>
                <a:latin typeface="Cambria" panose="02040503050406030204"/>
              </a:rPr>
              <a:t>Idősek</a:t>
            </a:r>
            <a:r>
              <a:rPr lang="hu-HU" sz="1350" dirty="0">
                <a:solidFill>
                  <a:prstClr val="black"/>
                </a:solidFill>
                <a:latin typeface="Cambria" panose="02040503050406030204"/>
              </a:rPr>
              <a:t> </a:t>
            </a:r>
            <a:r>
              <a:rPr lang="hu-HU" sz="2400" dirty="0">
                <a:solidFill>
                  <a:prstClr val="black"/>
                </a:solidFill>
                <a:latin typeface="Cambria" panose="02040503050406030204"/>
              </a:rPr>
              <a:t>otthona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107505" y="3713820"/>
            <a:ext cx="1735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black"/>
                </a:solidFill>
                <a:latin typeface="Cambria" panose="02040503050406030204"/>
              </a:rPr>
              <a:t>Szakápolási központ</a:t>
            </a:r>
          </a:p>
        </p:txBody>
      </p:sp>
    </p:spTree>
    <p:extLst>
      <p:ext uri="{BB962C8B-B14F-4D97-AF65-F5344CB8AC3E}">
        <p14:creationId xmlns:p14="http://schemas.microsoft.com/office/powerpoint/2010/main" val="3254792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2700" b="1" dirty="0"/>
              <a:t>Szakápolási központ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1340768"/>
            <a:ext cx="8515350" cy="46615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b="1" dirty="0">
                <a:latin typeface="+mj-lt"/>
              </a:rPr>
              <a:t>Tárgyi feltételek</a:t>
            </a:r>
          </a:p>
          <a:p>
            <a:r>
              <a:rPr lang="hu-HU" dirty="0">
                <a:latin typeface="+mj-lt"/>
              </a:rPr>
              <a:t>Az egészségügyi szabályozásnál szélesebb körű követelményrendszer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legfeljebb 4 ágyas szobák, 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- 6m2/fő nagyságú lakószoba, 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orvosi szoba, nővérszoba, 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étkezőhelyiség,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látogatói szoba, közösségi helyiség, foglalkoztató </a:t>
            </a:r>
            <a:r>
              <a:rPr lang="hu-HU" dirty="0" smtClean="0">
                <a:latin typeface="+mj-lt"/>
              </a:rPr>
              <a:t>	helyiség </a:t>
            </a:r>
            <a:r>
              <a:rPr lang="hu-HU" dirty="0">
                <a:latin typeface="+mj-lt"/>
              </a:rPr>
              <a:t>stb.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	- személyes használati tárgyak elhelyezési </a:t>
            </a:r>
            <a:r>
              <a:rPr lang="hu-HU" dirty="0" smtClean="0">
                <a:latin typeface="+mj-lt"/>
              </a:rPr>
              <a:t>	lehetősége</a:t>
            </a:r>
            <a:r>
              <a:rPr lang="hu-HU" dirty="0">
                <a:latin typeface="+mj-lt"/>
              </a:rPr>
              <a:t>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91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63688" y="124406"/>
            <a:ext cx="5915025" cy="994172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/>
              <a:t>Szakápolási központ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1" y="1118578"/>
            <a:ext cx="8188811" cy="5406766"/>
          </a:xfrm>
        </p:spPr>
        <p:txBody>
          <a:bodyPr>
            <a:normAutofit fontScale="55000" lnSpcReduction="20000"/>
          </a:bodyPr>
          <a:lstStyle/>
          <a:p>
            <a:pPr lvl="1" algn="just">
              <a:lnSpc>
                <a:spcPct val="120000"/>
              </a:lnSpc>
            </a:pPr>
            <a:r>
              <a:rPr lang="hu-HU" sz="3150" b="1" dirty="0">
                <a:latin typeface="+mj-lt"/>
                <a:cs typeface="Times New Roman" panose="02020603050405020304" pitchFamily="18" charset="0"/>
              </a:rPr>
              <a:t>Szakápolási tevékenység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et (pl. infúziós kezelés, sebellátás, sebkezelés, szondán keresztül történő táplálás, gyógytorna, stb.) ellátó idősek otthona.</a:t>
            </a:r>
          </a:p>
          <a:p>
            <a:pPr lvl="1" algn="just">
              <a:lnSpc>
                <a:spcPct val="120000"/>
              </a:lnSpc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Az idősotthonnál </a:t>
            </a:r>
            <a:r>
              <a:rPr lang="hu-HU" sz="3150" b="1" dirty="0">
                <a:latin typeface="+mj-lt"/>
                <a:cs typeface="Times New Roman" panose="02020603050405020304" pitchFamily="18" charset="0"/>
              </a:rPr>
              <a:t>erősebb egészségügyi szolgáltatáskészség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gel, és az egészségügyi ápolási ágyakkal megegyező egészségügyi, azonban </a:t>
            </a:r>
            <a:r>
              <a:rPr lang="hu-HU" sz="3150" b="1" dirty="0">
                <a:latin typeface="+mj-lt"/>
                <a:cs typeface="Times New Roman" panose="02020603050405020304" pitchFamily="18" charset="0"/>
              </a:rPr>
              <a:t>magasabb szociális szolgáltatáskészség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gel bír. </a:t>
            </a:r>
          </a:p>
          <a:p>
            <a:pPr lvl="1" algn="just">
              <a:lnSpc>
                <a:spcPct val="120000"/>
              </a:lnSpc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Elhelyezés időtartama </a:t>
            </a:r>
            <a:r>
              <a:rPr lang="hu-HU" sz="3150" b="1" dirty="0">
                <a:latin typeface="+mj-lt"/>
                <a:cs typeface="Times New Roman" panose="02020603050405020304" pitchFamily="18" charset="0"/>
              </a:rPr>
              <a:t>határozott idejű 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/6 hónap/, indokoltság fennállása esetén /szakorvosi javaslatra/ több alkalommal </a:t>
            </a:r>
            <a:r>
              <a:rPr lang="hu-HU" sz="3150" b="1" dirty="0">
                <a:latin typeface="+mj-lt"/>
                <a:cs typeface="Times New Roman" panose="02020603050405020304" pitchFamily="18" charset="0"/>
              </a:rPr>
              <a:t>meghosszabbítható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20000"/>
              </a:lnSpc>
            </a:pPr>
            <a:r>
              <a:rPr lang="hu-HU" sz="3150" b="1" dirty="0">
                <a:latin typeface="+mj-lt"/>
                <a:cs typeface="Times New Roman" panose="02020603050405020304" pitchFamily="18" charset="0"/>
              </a:rPr>
              <a:t>Térítési díjat kell fizetni 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(az ápolási ágyon is fizetni kell!), de a jövedelemmel nem rendelkező személy ellátása is biztosított.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3150" b="1" dirty="0">
                <a:latin typeface="+mj-lt"/>
                <a:cs typeface="Times New Roman" panose="02020603050405020304" pitchFamily="18" charset="0"/>
              </a:rPr>
              <a:t>Személyi feltételek:</a:t>
            </a:r>
          </a:p>
          <a:p>
            <a:pPr marL="0" indent="0" algn="just">
              <a:lnSpc>
                <a:spcPct val="120000"/>
              </a:lnSpc>
              <a:spcBef>
                <a:spcPts val="450"/>
              </a:spcBef>
              <a:buNone/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	- 1 fő intézményvezető</a:t>
            </a:r>
          </a:p>
          <a:p>
            <a:pPr marL="0" indent="0" algn="just">
              <a:lnSpc>
                <a:spcPct val="120000"/>
              </a:lnSpc>
              <a:spcBef>
                <a:spcPts val="450"/>
              </a:spcBef>
              <a:buNone/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	- 1 fő vezető szakápoló</a:t>
            </a:r>
          </a:p>
          <a:p>
            <a:pPr marL="0" indent="0" algn="just">
              <a:lnSpc>
                <a:spcPct val="120000"/>
              </a:lnSpc>
              <a:spcBef>
                <a:spcPts val="450"/>
              </a:spcBef>
              <a:buNone/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	- 100 </a:t>
            </a:r>
            <a:r>
              <a:rPr lang="hu-HU" sz="3150" dirty="0" err="1">
                <a:latin typeface="+mj-lt"/>
                <a:cs typeface="Times New Roman" panose="02020603050405020304" pitchFamily="18" charset="0"/>
              </a:rPr>
              <a:t>fh-re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 vetítve 24 ápoló, gondozó kolléga és 15 fő szakápoló a minimum 	feltétel. /Az ápolók egészségügyi kiegészítő pótlékban részesülnek./</a:t>
            </a:r>
          </a:p>
          <a:p>
            <a:pPr marL="0" indent="0" algn="just">
              <a:lnSpc>
                <a:spcPct val="120000"/>
              </a:lnSpc>
              <a:spcBef>
                <a:spcPts val="450"/>
              </a:spcBef>
              <a:buNone/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	- 100 </a:t>
            </a:r>
            <a:r>
              <a:rPr lang="hu-HU" sz="3150" dirty="0" err="1">
                <a:latin typeface="+mj-lt"/>
                <a:cs typeface="Times New Roman" panose="02020603050405020304" pitchFamily="18" charset="0"/>
              </a:rPr>
              <a:t>fh-re</a:t>
            </a:r>
            <a:r>
              <a:rPr lang="hu-HU" sz="3150" dirty="0">
                <a:latin typeface="+mj-lt"/>
                <a:cs typeface="Times New Roman" panose="02020603050405020304" pitchFamily="18" charset="0"/>
              </a:rPr>
              <a:t> vetítve 2 fő szociális vagy terápiás munkatárs.</a:t>
            </a:r>
          </a:p>
          <a:p>
            <a:pPr marL="0" indent="0">
              <a:lnSpc>
                <a:spcPct val="120000"/>
              </a:lnSpc>
              <a:spcBef>
                <a:spcPts val="450"/>
              </a:spcBef>
              <a:buNone/>
            </a:pPr>
            <a:r>
              <a:rPr lang="hu-HU" sz="3150" dirty="0">
                <a:latin typeface="+mj-lt"/>
                <a:cs typeface="Times New Roman" panose="02020603050405020304" pitchFamily="18" charset="0"/>
              </a:rPr>
              <a:t>	- Biztosítani kell a rendszeres orvosi, szakorvosi konzultációt dietetikus, 	gyógytornász, klinikai és mentálhigiéniai szakpszichológus vagy 	mentálhigiénikus elérhetőségét.</a:t>
            </a:r>
          </a:p>
          <a:p>
            <a:pPr algn="just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1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6665" y="269526"/>
            <a:ext cx="8553797" cy="994172"/>
          </a:xfrm>
        </p:spPr>
        <p:txBody>
          <a:bodyPr>
            <a:normAutofit/>
          </a:bodyPr>
          <a:lstStyle/>
          <a:p>
            <a:pPr algn="ctr"/>
            <a:r>
              <a:rPr lang="hu-HU" sz="3000" dirty="0"/>
              <a:t>Előzmények: </a:t>
            </a:r>
            <a:r>
              <a:rPr lang="hu-HU" sz="3000" i="1" dirty="0"/>
              <a:t>„Területi Szakmatámogatási Rendszer (TSZR 2021)”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36664" y="1340768"/>
            <a:ext cx="8411799" cy="5184575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dirty="0">
                <a:latin typeface="+mj-lt"/>
              </a:rPr>
              <a:t>Pályázati úton életre hívott szakmatámogató rendszer 2021. szeptember 1-től működik</a:t>
            </a:r>
            <a:r>
              <a:rPr lang="hu-HU" dirty="0" smtClean="0">
                <a:latin typeface="+mj-lt"/>
              </a:rPr>
              <a:t>, </a:t>
            </a:r>
            <a:r>
              <a:rPr lang="hu-HU" dirty="0">
                <a:latin typeface="+mj-lt"/>
              </a:rPr>
              <a:t>záró időpontja 2024. december 31.</a:t>
            </a:r>
          </a:p>
          <a:p>
            <a:pPr algn="just"/>
            <a:r>
              <a:rPr lang="hu-HU" dirty="0">
                <a:latin typeface="+mj-lt"/>
              </a:rPr>
              <a:t>Az ország 11 területi egységében kialakított </a:t>
            </a:r>
            <a:r>
              <a:rPr lang="hu-HU" dirty="0" smtClean="0">
                <a:latin typeface="+mj-lt"/>
              </a:rPr>
              <a:t>konzorcium, 9 országos munkacsoport</a:t>
            </a:r>
            <a:endParaRPr lang="hu-HU" dirty="0">
              <a:latin typeface="+mj-lt"/>
            </a:endParaRPr>
          </a:p>
          <a:p>
            <a:pPr algn="just"/>
            <a:r>
              <a:rPr lang="hu-HU" dirty="0">
                <a:latin typeface="+mj-lt"/>
              </a:rPr>
              <a:t>Évente több mint 400 rendezvényt szerveztek, a rendezvényeken </a:t>
            </a:r>
            <a:r>
              <a:rPr lang="hu-HU" dirty="0" smtClean="0">
                <a:latin typeface="+mj-lt"/>
              </a:rPr>
              <a:t>több, </a:t>
            </a:r>
            <a:r>
              <a:rPr lang="hu-HU" dirty="0">
                <a:latin typeface="+mj-lt"/>
              </a:rPr>
              <a:t>mint 11000 szakember elérését biztosították</a:t>
            </a:r>
            <a:r>
              <a:rPr lang="hu-HU" dirty="0" smtClean="0">
                <a:latin typeface="+mj-lt"/>
              </a:rPr>
              <a:t>.</a:t>
            </a:r>
          </a:p>
          <a:p>
            <a:pPr algn="just"/>
            <a:r>
              <a:rPr lang="hu-HU" b="1" dirty="0" smtClean="0">
                <a:latin typeface="+mj-lt"/>
              </a:rPr>
              <a:t>Szakmai ajánlások, módszertani útmutatók </a:t>
            </a:r>
            <a:endParaRPr lang="hu-HU" b="1" dirty="0">
              <a:latin typeface="+mj-lt"/>
            </a:endParaRPr>
          </a:p>
          <a:p>
            <a:pPr algn="just"/>
            <a:r>
              <a:rPr lang="hu-HU" dirty="0">
                <a:latin typeface="+mj-lt"/>
              </a:rPr>
              <a:t>A TSZR működéséhez szükséges pályázati finanszírozásra évente 257 168 000,</a:t>
            </a:r>
            <a:r>
              <a:rPr lang="hu-HU" dirty="0" err="1">
                <a:latin typeface="+mj-lt"/>
              </a:rPr>
              <a:t>-Ft</a:t>
            </a:r>
            <a:r>
              <a:rPr lang="hu-HU" dirty="0">
                <a:latin typeface="+mj-lt"/>
              </a:rPr>
              <a:t> keretösszeget biztosított az Államtitkárság</a:t>
            </a:r>
            <a:r>
              <a:rPr lang="hu-HU" dirty="0" smtClean="0">
                <a:latin typeface="+mj-lt"/>
              </a:rPr>
              <a:t>.</a:t>
            </a:r>
            <a:endParaRPr lang="hu-HU" dirty="0">
              <a:latin typeface="+mj-lt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167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54073" y="141511"/>
            <a:ext cx="5915025" cy="994172"/>
          </a:xfrm>
        </p:spPr>
        <p:txBody>
          <a:bodyPr/>
          <a:lstStyle/>
          <a:p>
            <a:pPr algn="ctr"/>
            <a:r>
              <a:rPr lang="hu-HU" dirty="0"/>
              <a:t>Első helyszínek</a:t>
            </a: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/>
          </p:nvPr>
        </p:nvGraphicFramePr>
        <p:xfrm>
          <a:off x="323530" y="1556792"/>
          <a:ext cx="8496943" cy="46805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7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8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2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6808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Vármegye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Helyszín 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Átadott ágyszám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Szakápolási központ férőhely száma</a:t>
                      </a:r>
                      <a:endParaRPr lang="hu-HU" sz="18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187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Komárom-Esztergom vármegye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Oroszlány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70 </a:t>
                      </a:r>
                      <a:br>
                        <a:rPr lang="hu-HU" sz="1800" u="none" strike="noStrike" dirty="0">
                          <a:effectLst/>
                          <a:latin typeface="+mj-lt"/>
                        </a:rPr>
                      </a:b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70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476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  <a:latin typeface="+mj-lt"/>
                        </a:rPr>
                        <a:t>Tolna vármegye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Pincehely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39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39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767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  <a:latin typeface="+mj-lt"/>
                        </a:rPr>
                        <a:t>Vas vármegye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Celldömölk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40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24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8187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  <a:latin typeface="+mj-lt"/>
                        </a:rPr>
                        <a:t>Szabolcs-Szatmár-Bereg vármegye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Vásárosnamény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60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60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8187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  <a:latin typeface="+mj-lt"/>
                        </a:rPr>
                        <a:t>Jász-Nagykun-Szolnok vármegye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Kunhegyes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+mj-lt"/>
                        </a:rPr>
                        <a:t>25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25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909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  <a:latin typeface="+mj-lt"/>
                        </a:rPr>
                        <a:t> 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Budapest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100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+mj-lt"/>
                        </a:rPr>
                        <a:t>100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58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F60E889-8DDE-47DB-80C9-F2F4D6D93B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0" y="953438"/>
            <a:ext cx="6601500" cy="495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79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D7DD1FB-95DC-465B-B5AB-0C052AB0E9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62" y="971342"/>
            <a:ext cx="3656813" cy="487575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9DEEF46-9ED5-4621-9C62-D180BB9F10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582" y="971342"/>
            <a:ext cx="3745406" cy="487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59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69B58F3-ABD7-4305-A5A0-28C55AB24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53" y="940483"/>
            <a:ext cx="3718406" cy="49578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DF79E48-0090-4F3E-BCDF-503788105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1742" y="1580811"/>
            <a:ext cx="4875750" cy="36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30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191738"/>
            <a:ext cx="7886700" cy="994172"/>
          </a:xfrm>
        </p:spPr>
        <p:txBody>
          <a:bodyPr/>
          <a:lstStyle/>
          <a:p>
            <a:pPr algn="ctr"/>
            <a:r>
              <a:rPr lang="hu-HU" sz="2700" b="1" dirty="0">
                <a:solidFill>
                  <a:prstClr val="black"/>
                </a:solidFill>
              </a:rPr>
              <a:t>Szakápolási központ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1185909"/>
            <a:ext cx="7886700" cy="5170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b="1" dirty="0">
                <a:latin typeface="+mj-lt"/>
              </a:rPr>
              <a:t>Mentálhigiénés tevékenysége:</a:t>
            </a:r>
          </a:p>
          <a:p>
            <a:r>
              <a:rPr lang="hu-HU" dirty="0">
                <a:latin typeface="+mj-lt"/>
              </a:rPr>
              <a:t>pszichoterápiás foglalkozás,</a:t>
            </a:r>
          </a:p>
          <a:p>
            <a:pPr algn="just"/>
            <a:r>
              <a:rPr lang="hu-HU" dirty="0">
                <a:latin typeface="+mj-lt"/>
              </a:rPr>
              <a:t>az ellátottak családi és társadalmi kapcsolatai fenntartásának az elősegítése,</a:t>
            </a:r>
          </a:p>
          <a:p>
            <a:r>
              <a:rPr lang="hu-HU" dirty="0">
                <a:latin typeface="+mj-lt"/>
              </a:rPr>
              <a:t>hitélet gyakorlásához szükséges feltételek megteremtése,</a:t>
            </a:r>
          </a:p>
          <a:p>
            <a:pPr algn="just"/>
            <a:r>
              <a:rPr lang="hu-HU" dirty="0">
                <a:latin typeface="+mj-lt"/>
              </a:rPr>
              <a:t> az ellátást igénybe vevő korának, egészségi állapotának, képességeinek és egyéni adottságainak figyelembevételével:</a:t>
            </a:r>
          </a:p>
          <a:p>
            <a:pPr marL="0" indent="0" algn="just">
              <a:buNone/>
            </a:pPr>
            <a:r>
              <a:rPr lang="hu-HU" dirty="0">
                <a:latin typeface="+mj-lt"/>
              </a:rPr>
              <a:t>	- az aktivitást segítő fizikai tevékenységek (napi </a:t>
            </a:r>
            <a:r>
              <a:rPr lang="hu-HU" dirty="0" err="1">
                <a:latin typeface="+mj-lt"/>
              </a:rPr>
              <a:t>rendszerességű</a:t>
            </a:r>
            <a:r>
              <a:rPr lang="hu-HU" dirty="0">
                <a:latin typeface="+mj-lt"/>
              </a:rPr>
              <a:t> 	szabad 	levegőn tartózkodás biztosítása, fekvőbetegek napi </a:t>
            </a:r>
            <a:r>
              <a:rPr lang="hu-HU" dirty="0" err="1">
                <a:latin typeface="+mj-lt"/>
              </a:rPr>
              <a:t>rendszerességű</a:t>
            </a:r>
            <a:r>
              <a:rPr lang="hu-HU" dirty="0">
                <a:latin typeface="+mj-lt"/>
              </a:rPr>
              <a:t> 	levegőztetése, sporttevékenység, ágytorna stb.),</a:t>
            </a:r>
          </a:p>
          <a:p>
            <a:pPr marL="0" indent="0" algn="just">
              <a:buNone/>
            </a:pPr>
            <a:r>
              <a:rPr lang="hu-HU" dirty="0">
                <a:latin typeface="+mj-lt"/>
              </a:rPr>
              <a:t>	- a szellemi és szórakoztató tevékenységek (pl. előadások, olvasás, 	felolvasás, rádióhallgatás, tévénézés, kártya- és társasjátékok, 	vetélkedők, zenehallgatás stb.),</a:t>
            </a:r>
          </a:p>
          <a:p>
            <a:pPr marL="0" indent="0" algn="just">
              <a:buNone/>
            </a:pPr>
            <a:r>
              <a:rPr lang="hu-HU" dirty="0">
                <a:latin typeface="+mj-lt"/>
              </a:rPr>
              <a:t>	- a kulturális tevékenységek (pl. rendezvények, ünnepségek stb.) szervezése.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08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>
            <a:extLst>
              <a:ext uri="{FF2B5EF4-FFF2-40B4-BE49-F238E27FC236}">
                <a16:creationId xmlns:a16="http://schemas.microsoft.com/office/drawing/2014/main" id="{A18521A9-EFFB-4267-9F9F-943C38FC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5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</a:t>
            </a:r>
            <a:r>
              <a:rPr lang="hu-HU" sz="52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veronika.andraczi-toth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bm.gov.hu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white">
                    <a:tint val="75000"/>
                  </a:prstClr>
                </a:solidFill>
              </a:rPr>
              <a:pPr/>
              <a:t>35</a:t>
            </a:fld>
            <a:endParaRPr lang="hu-H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3A6C2D3-5E7F-E6E4-D5D4-E4EB136E4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73216"/>
            <a:ext cx="1665454" cy="16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CC108C-11A1-4893-8927-5E6190771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15" y="944724"/>
            <a:ext cx="7656022" cy="702078"/>
          </a:xfrm>
        </p:spPr>
        <p:txBody>
          <a:bodyPr>
            <a:normAutofit fontScale="90000"/>
          </a:bodyPr>
          <a:lstStyle/>
          <a:p>
            <a:r>
              <a:rPr lang="hu-HU" dirty="0"/>
              <a:t>Szakmatámogatási hálózat területi egységei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58DE5DE2-C0FF-4B7B-853D-2E3B8E5308AE}"/>
              </a:ext>
            </a:extLst>
          </p:cNvPr>
          <p:cNvPicPr>
            <a:picLocks noGrp="1" noRot="1" noChangeAspect="1" noMove="1" noResize="1" noEditPoints="1" noAdjustHandles="1" noChangeArrowheads="1" noChangeShapeTyp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430778"/>
            <a:ext cx="6858000" cy="4569972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FEE450-EAAA-4F44-B83F-BC42FEB1F192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24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411" y="260648"/>
            <a:ext cx="8803178" cy="98553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b="1" dirty="0"/>
              <a:t>Területi szakmatámogatási rendszer működtetése, szakmatámogatási feladatok ellátása 2025 (TSZR2025)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1246180"/>
            <a:ext cx="7886700" cy="5279163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400" dirty="0">
                <a:latin typeface="+mj-lt"/>
              </a:rPr>
              <a:t>A következő három évet (2025 - 2027) érintő pályázat került kiírásra: </a:t>
            </a:r>
            <a:r>
              <a:rPr lang="hu-HU" sz="2400" dirty="0">
                <a:latin typeface="+mj-lt"/>
                <a:hlinkClick r:id="rId3"/>
              </a:rPr>
              <a:t>https://szocialisportal.hu/teruleti-szakmatamogatasi-rendszer-letrehozasa-szakmatamogatasi-feladatok-ellatasa-2025/</a:t>
            </a:r>
            <a:r>
              <a:rPr lang="hu-HU" sz="2400" dirty="0">
                <a:latin typeface="+mj-lt"/>
              </a:rPr>
              <a:t> </a:t>
            </a:r>
            <a:endParaRPr lang="hu-HU" sz="2400" dirty="0" smtClean="0">
              <a:latin typeface="+mj-lt"/>
            </a:endParaRPr>
          </a:p>
          <a:p>
            <a:pPr algn="just"/>
            <a:r>
              <a:rPr lang="hu-HU" sz="2400" dirty="0">
                <a:latin typeface="+mj-lt"/>
              </a:rPr>
              <a:t>M</a:t>
            </a:r>
            <a:r>
              <a:rPr lang="hu-HU" sz="2400" dirty="0" smtClean="0">
                <a:latin typeface="+mj-lt"/>
              </a:rPr>
              <a:t>egvalósítási időszak: </a:t>
            </a:r>
            <a:r>
              <a:rPr lang="hu-HU" sz="2400" dirty="0">
                <a:latin typeface="+mj-lt"/>
              </a:rPr>
              <a:t>2025. január 01. </a:t>
            </a:r>
            <a:r>
              <a:rPr lang="hu-HU" sz="2400" dirty="0" smtClean="0">
                <a:latin typeface="+mj-lt"/>
              </a:rPr>
              <a:t>- 2027</a:t>
            </a:r>
            <a:r>
              <a:rPr lang="hu-HU" sz="2400" dirty="0">
                <a:latin typeface="+mj-lt"/>
              </a:rPr>
              <a:t>. december 31</a:t>
            </a:r>
            <a:r>
              <a:rPr lang="hu-HU" sz="2400" dirty="0" smtClean="0">
                <a:latin typeface="+mj-lt"/>
              </a:rPr>
              <a:t>.</a:t>
            </a:r>
            <a:endParaRPr lang="hu-HU" sz="2400" dirty="0">
              <a:latin typeface="+mj-lt"/>
            </a:endParaRPr>
          </a:p>
          <a:p>
            <a:pPr algn="just"/>
            <a:r>
              <a:rPr lang="hu-HU" sz="2400" dirty="0">
                <a:latin typeface="+mj-lt"/>
              </a:rPr>
              <a:t>Az </a:t>
            </a:r>
            <a:r>
              <a:rPr lang="hu-HU" sz="2400" dirty="0" smtClean="0">
                <a:latin typeface="+mj-lt"/>
              </a:rPr>
              <a:t>éves keretösszeg: </a:t>
            </a:r>
            <a:r>
              <a:rPr lang="hu-HU" sz="2400" b="1" dirty="0">
                <a:latin typeface="+mj-lt"/>
              </a:rPr>
              <a:t>379 294 000 Ft.</a:t>
            </a:r>
          </a:p>
          <a:p>
            <a:pPr algn="just"/>
            <a:r>
              <a:rPr lang="hu-HU" sz="2400" dirty="0">
                <a:latin typeface="+mj-lt"/>
              </a:rPr>
              <a:t>Egy konzorciumot legfeljebb </a:t>
            </a:r>
            <a:r>
              <a:rPr lang="hu-HU" sz="2400" b="1" dirty="0">
                <a:latin typeface="+mj-lt"/>
              </a:rPr>
              <a:t>tizenkettő</a:t>
            </a:r>
            <a:r>
              <a:rPr lang="hu-HU" sz="2400" dirty="0">
                <a:latin typeface="+mj-lt"/>
              </a:rPr>
              <a:t> konzorciumi tag alkothat.</a:t>
            </a:r>
          </a:p>
          <a:p>
            <a:pPr algn="just"/>
            <a:r>
              <a:rPr lang="hu-HU" sz="2400" dirty="0" smtClean="0">
                <a:latin typeface="+mj-lt"/>
              </a:rPr>
              <a:t>Állami </a:t>
            </a:r>
            <a:r>
              <a:rPr lang="hu-HU" sz="2400" dirty="0">
                <a:latin typeface="+mj-lt"/>
              </a:rPr>
              <a:t>fenntartású intézmény esetében a Szociális és Gyermekvédelmi Főigazgatóság főigazgatójának támogató nyilatkozatának birtokában adható be a pályázat.</a:t>
            </a:r>
          </a:p>
          <a:p>
            <a:pPr algn="just"/>
            <a:r>
              <a:rPr lang="hu-HU" sz="2400" dirty="0">
                <a:latin typeface="+mj-lt"/>
              </a:rPr>
              <a:t>9 országos munkacsoport működtetése.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3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8500" y="404664"/>
            <a:ext cx="7886700" cy="819035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/>
            </a:r>
            <a:br>
              <a:rPr lang="hu-HU" dirty="0" smtClean="0"/>
            </a:br>
            <a:r>
              <a:rPr lang="hu-HU" sz="3000" dirty="0"/>
              <a:t>Területi szakma-fejlesztési egységek és a működéshez nyújtott támogatás (vármegyénként) </a:t>
            </a:r>
            <a:r>
              <a:rPr lang="hu-HU" sz="2325" dirty="0"/>
              <a:t>(TSZR2025)</a:t>
            </a:r>
            <a:br>
              <a:rPr lang="hu-HU" sz="2325" dirty="0"/>
            </a:br>
            <a:endParaRPr lang="hu-HU" sz="2325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Tartalom helye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771523"/>
              </p:ext>
            </p:extLst>
          </p:nvPr>
        </p:nvGraphicFramePr>
        <p:xfrm>
          <a:off x="899592" y="1556792"/>
          <a:ext cx="7615758" cy="4896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5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4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 Területi </a:t>
                      </a:r>
                      <a:r>
                        <a:rPr lang="hu-HU" sz="1500" dirty="0">
                          <a:effectLst/>
                        </a:rPr>
                        <a:t>szakma-fejlesztési egységek (vármegyénként)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Teljes </a:t>
                      </a:r>
                      <a:r>
                        <a:rPr lang="hu-HU" sz="1500" dirty="0" smtClean="0">
                          <a:effectLst/>
                        </a:rPr>
                        <a:t>költség/év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Budapest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47 512 000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Bács-Kiskun, Tolna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32 148 000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Baranya, Somogy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33 258 000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Békés, Csongrád-Csanád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33 258 000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Borsod, Heves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33 258 000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Fejér, Komárom-Esztergom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32 148 000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Győr-Moson-Sopron, Veszprém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32 148 000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Hajdú-Bihar, Jász-Nagykun-Szolnok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33 258 000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Nógrád, Pest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38 010 000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Szabolcs-Szatmár-Bereg</a:t>
                      </a:r>
                      <a:endParaRPr lang="hu-H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32 148 000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Vas, Zala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32 148 000 Ft</a:t>
                      </a:r>
                      <a:endParaRPr lang="hu-H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54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3100" y="1848645"/>
            <a:ext cx="7886700" cy="1256505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smtClean="0"/>
              <a:t>„</a:t>
            </a:r>
            <a:r>
              <a:rPr lang="hu-HU" i="1" dirty="0"/>
              <a:t>Területi szakmatámogatási rendszer működtetése, szakmatámogatási feladatok ellátása 2025” (TSZR2025) </a:t>
            </a:r>
            <a:br>
              <a:rPr lang="hu-HU" i="1" dirty="0"/>
            </a:br>
            <a:endParaRPr lang="hu-HU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87400" y="2959100"/>
            <a:ext cx="7727950" cy="2530872"/>
          </a:xfrm>
        </p:spPr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2400" dirty="0"/>
              <a:t> </a:t>
            </a:r>
            <a:r>
              <a:rPr lang="hu-HU" sz="2400" dirty="0">
                <a:hlinkClick r:id="rId3"/>
              </a:rPr>
              <a:t>https://hapi.nfszk.hu</a:t>
            </a:r>
            <a:r>
              <a:rPr lang="hu-HU" sz="2400" dirty="0"/>
              <a:t> </a:t>
            </a:r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2700" b="1" dirty="0">
                <a:solidFill>
                  <a:srgbClr val="FF0000"/>
                </a:solidFill>
              </a:rPr>
              <a:t>A pályázat beadási határideje: 2024. </a:t>
            </a:r>
            <a:r>
              <a:rPr lang="hu-HU" sz="2700" b="1" dirty="0" smtClean="0">
                <a:solidFill>
                  <a:srgbClr val="FF0000"/>
                </a:solidFill>
              </a:rPr>
              <a:t>október 15.</a:t>
            </a:r>
            <a:endParaRPr lang="hu-HU" sz="27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836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0263" y="90872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100" b="1" dirty="0" smtClean="0"/>
              <a:t>Pályázati lehetőség:</a:t>
            </a:r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sz="3100" b="1" dirty="0"/>
              <a:t>Családjukban nevelkedett </a:t>
            </a:r>
            <a:r>
              <a:rPr lang="hu-HU" sz="3100" b="1" dirty="0" err="1"/>
              <a:t>emberkereskedelem</a:t>
            </a:r>
            <a:r>
              <a:rPr lang="hu-HU" sz="3100" b="1" dirty="0"/>
              <a:t> áldozatává vált gyerekek intézményi ellátásának megvalósítása pilot program keretében</a:t>
            </a:r>
            <a:r>
              <a:rPr lang="hu-HU" b="1" dirty="0"/>
              <a:t/>
            </a:r>
            <a:br>
              <a:rPr lang="hu-HU" b="1" dirty="0"/>
            </a:br>
            <a:r>
              <a:rPr lang="hu-HU" b="1" dirty="0" smtClean="0"/>
              <a:t/>
            </a:r>
            <a:br>
              <a:rPr lang="hu-HU" b="1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50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80000"/>
              </a:lnSpc>
              <a:spcAft>
                <a:spcPts val="600"/>
              </a:spcAft>
              <a:buNone/>
            </a:pPr>
            <a:endParaRPr lang="hu-HU" sz="1400" b="1" dirty="0">
              <a:solidFill>
                <a:prstClr val="black"/>
              </a:solidFill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err="1" smtClean="0">
                <a:latin typeface="+mj-lt"/>
              </a:rPr>
              <a:t>Sválci</a:t>
            </a:r>
            <a:r>
              <a:rPr lang="hu-HU" sz="2000" dirty="0" smtClean="0">
                <a:latin typeface="+mj-lt"/>
              </a:rPr>
              <a:t> Alap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smtClean="0">
                <a:latin typeface="+mj-lt"/>
              </a:rPr>
              <a:t>Cél: </a:t>
            </a:r>
            <a:r>
              <a:rPr lang="hu-HU" sz="2000" dirty="0">
                <a:latin typeface="+mj-lt"/>
              </a:rPr>
              <a:t>a családjukban nevelkedett gyermekáldozatok </a:t>
            </a:r>
            <a:r>
              <a:rPr lang="hu-HU" sz="2000" dirty="0" err="1">
                <a:latin typeface="+mj-lt"/>
              </a:rPr>
              <a:t>reintegrációja</a:t>
            </a:r>
            <a:r>
              <a:rPr lang="hu-HU" sz="2000" dirty="0">
                <a:latin typeface="+mj-lt"/>
              </a:rPr>
              <a:t>, amely által jelentősen csökken az újra áldozattá válás esélye. </a:t>
            </a:r>
            <a:endParaRPr lang="hu-HU" sz="2000" dirty="0" smtClean="0">
              <a:latin typeface="+mj-lt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- 5 férőhely kerüljön kialakításra erre a célra gyermekek átmeneti otthonában (engedélyezett férőhelyen belül, vagy új férőhelyként)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Benyújtási határidő: </a:t>
            </a:r>
            <a:r>
              <a:rPr lang="en-US" sz="2000" b="1" dirty="0" smtClean="0">
                <a:solidFill>
                  <a:srgbClr val="000000"/>
                </a:solidFill>
                <a:latin typeface="+mj-lt"/>
              </a:rPr>
              <a:t>2024</a:t>
            </a:r>
            <a:r>
              <a:rPr lang="en-US" sz="2000" b="1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+mj-lt"/>
              </a:rPr>
              <a:t>november</a:t>
            </a:r>
            <a:r>
              <a:rPr lang="en-US" sz="2000" b="1" dirty="0">
                <a:solidFill>
                  <a:srgbClr val="000000"/>
                </a:solidFill>
                <a:latin typeface="+mj-lt"/>
              </a:rPr>
              <a:t> 25. 12:00 </a:t>
            </a:r>
            <a:r>
              <a:rPr lang="en-US" sz="2000" b="1" dirty="0" err="1" smtClean="0">
                <a:solidFill>
                  <a:srgbClr val="000000"/>
                </a:solidFill>
                <a:latin typeface="+mj-lt"/>
              </a:rPr>
              <a:t>ór</a:t>
            </a:r>
            <a:r>
              <a:rPr lang="hu-HU" sz="2000" b="1" dirty="0" smtClean="0">
                <a:solidFill>
                  <a:srgbClr val="000000"/>
                </a:solidFill>
                <a:latin typeface="+mj-lt"/>
              </a:rPr>
              <a:t>a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Információs nap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: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 október 16.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Forrás: </a:t>
            </a:r>
            <a:r>
              <a:rPr lang="hu-HU" sz="2000" b="1" dirty="0" smtClean="0">
                <a:solidFill>
                  <a:srgbClr val="000000"/>
                </a:solidFill>
                <a:latin typeface="+mj-lt"/>
              </a:rPr>
              <a:t>69 000 000,-Ft</a:t>
            </a:r>
            <a:endParaRPr lang="hu-HU" sz="2000" b="1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46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II. Rezsivel kapcsolatos kérdések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82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ék melegsé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mbria–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mélyítet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11945</TotalTime>
  <Words>1637</Words>
  <Application>Microsoft Office PowerPoint</Application>
  <PresentationFormat>Diavetítés a képernyőre (4:3 oldalarány)</PresentationFormat>
  <Paragraphs>354</Paragraphs>
  <Slides>35</Slides>
  <Notes>35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43" baseType="lpstr">
      <vt:lpstr>Arial</vt:lpstr>
      <vt:lpstr>Calibri</vt:lpstr>
      <vt:lpstr>Cambria</vt:lpstr>
      <vt:lpstr>Nunito</vt:lpstr>
      <vt:lpstr>Palatino Linotype</vt:lpstr>
      <vt:lpstr>Symbol</vt:lpstr>
      <vt:lpstr>Times New Roman</vt:lpstr>
      <vt:lpstr>Office Theme</vt:lpstr>
      <vt:lpstr>  Aktualitások a szociális gondoskodásban   Békéscsaba, 2024. 10. 08.   dr. Andráczi-Tóth Veronika Belügyminisztérium Szociális és Gyermekjóléti Szolgáltatások Főosztálya </vt:lpstr>
      <vt:lpstr>I. Pályázati lehetőségek</vt:lpstr>
      <vt:lpstr>Előzmények: „Területi Szakmatámogatási Rendszer (TSZR 2021)”</vt:lpstr>
      <vt:lpstr>Szakmatámogatási hálózat területi egységei</vt:lpstr>
      <vt:lpstr>Területi szakmatámogatási rendszer működtetése, szakmatámogatási feladatok ellátása 2025 (TSZR2025)</vt:lpstr>
      <vt:lpstr> Területi szakma-fejlesztési egységek és a működéshez nyújtott támogatás (vármegyénként) (TSZR2025) </vt:lpstr>
      <vt:lpstr> „Területi szakmatámogatási rendszer működtetése, szakmatámogatási feladatok ellátása 2025” (TSZR2025)  </vt:lpstr>
      <vt:lpstr>Pályázati lehetőség: Családjukban nevelkedett emberkereskedelem áldozatává vált gyerekek intézményi ellátásának megvalósítása pilot program keretében  </vt:lpstr>
      <vt:lpstr>II. Rezsivel kapcsolatos kérdések</vt:lpstr>
      <vt:lpstr>Víziközmű-szolgáltatási díj kedvezmény</vt:lpstr>
      <vt:lpstr>PowerPoint-bemutató</vt:lpstr>
      <vt:lpstr>III. Jogszabály változások</vt:lpstr>
      <vt:lpstr>PowerPoint-bemutató</vt:lpstr>
      <vt:lpstr>IV. Közösségi alapú szolgáltatásokra való áttérés</vt:lpstr>
      <vt:lpstr>PowerPoint-bemutató</vt:lpstr>
      <vt:lpstr>Kiváltás - Hol tartunk most?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V. A szakápolás átalakítása</vt:lpstr>
      <vt:lpstr>PowerPoint-bemutató</vt:lpstr>
      <vt:lpstr>Szakápolást nyújtó idősek otthona = Szakápolási központ</vt:lpstr>
      <vt:lpstr>Szakápolási központ</vt:lpstr>
      <vt:lpstr>Szakápolási központ</vt:lpstr>
      <vt:lpstr>Első helyszínek</vt:lpstr>
      <vt:lpstr>PowerPoint-bemutató</vt:lpstr>
      <vt:lpstr>PowerPoint-bemutató</vt:lpstr>
      <vt:lpstr>PowerPoint-bemutató</vt:lpstr>
      <vt:lpstr>Szakápolási központ</vt:lpstr>
      <vt:lpstr>PowerPoint-bemutató</vt:lpstr>
    </vt:vector>
  </TitlesOfParts>
  <Company>KD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HKA-COVID-19 pályázat</dc:title>
  <dc:creator>Alagi Szilárd</dc:creator>
  <cp:lastModifiedBy>Andráczi-Tóth Veronika dr.</cp:lastModifiedBy>
  <cp:revision>272</cp:revision>
  <cp:lastPrinted>2024-10-08T05:16:34Z</cp:lastPrinted>
  <dcterms:created xsi:type="dcterms:W3CDTF">2021-08-10T09:28:19Z</dcterms:created>
  <dcterms:modified xsi:type="dcterms:W3CDTF">2024-10-08T07:52:43Z</dcterms:modified>
</cp:coreProperties>
</file>