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7" r:id="rId1"/>
  </p:sldMasterIdLst>
  <p:notesMasterIdLst>
    <p:notesMasterId r:id="rId24"/>
  </p:notesMasterIdLst>
  <p:handoutMasterIdLst>
    <p:handoutMasterId r:id="rId25"/>
  </p:handoutMasterIdLst>
  <p:sldIdLst>
    <p:sldId id="289" r:id="rId2"/>
    <p:sldId id="401" r:id="rId3"/>
    <p:sldId id="389" r:id="rId4"/>
    <p:sldId id="387" r:id="rId5"/>
    <p:sldId id="388" r:id="rId6"/>
    <p:sldId id="390" r:id="rId7"/>
    <p:sldId id="400" r:id="rId8"/>
    <p:sldId id="391" r:id="rId9"/>
    <p:sldId id="402" r:id="rId10"/>
    <p:sldId id="374" r:id="rId11"/>
    <p:sldId id="375" r:id="rId12"/>
    <p:sldId id="399" r:id="rId13"/>
    <p:sldId id="403" r:id="rId14"/>
    <p:sldId id="404" r:id="rId15"/>
    <p:sldId id="405" r:id="rId16"/>
    <p:sldId id="406" r:id="rId17"/>
    <p:sldId id="407" r:id="rId18"/>
    <p:sldId id="408" r:id="rId19"/>
    <p:sldId id="409" r:id="rId20"/>
    <p:sldId id="410" r:id="rId21"/>
    <p:sldId id="411" r:id="rId22"/>
    <p:sldId id="313" r:id="rId2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zilárd Alagi" initials="S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E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14" autoAdjust="0"/>
    <p:restoredTop sz="54799" autoAdjust="0"/>
  </p:normalViewPr>
  <p:slideViewPr>
    <p:cSldViewPr>
      <p:cViewPr varScale="1">
        <p:scale>
          <a:sx n="38" d="100"/>
          <a:sy n="38" d="100"/>
        </p:scale>
        <p:origin x="2170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zilárd Alagi" userId="cc3884d47b8f031d" providerId="LiveId" clId="{996B90F2-EC4A-47B9-9C80-6DD95A558D97}"/>
    <pc:docChg chg="undo custSel addSld modSld sldOrd">
      <pc:chgData name="Szilárd Alagi" userId="cc3884d47b8f031d" providerId="LiveId" clId="{996B90F2-EC4A-47B9-9C80-6DD95A558D97}" dt="2022-09-05T11:55:04.284" v="154" actId="14100"/>
      <pc:docMkLst>
        <pc:docMk/>
      </pc:docMkLst>
      <pc:sldChg chg="modSp mod">
        <pc:chgData name="Szilárd Alagi" userId="cc3884d47b8f031d" providerId="LiveId" clId="{996B90F2-EC4A-47B9-9C80-6DD95A558D97}" dt="2022-09-05T08:13:05.772" v="132" actId="20577"/>
        <pc:sldMkLst>
          <pc:docMk/>
          <pc:sldMk cId="1688122416" sldId="327"/>
        </pc:sldMkLst>
        <pc:graphicFrameChg chg="mod modGraphic">
          <ac:chgData name="Szilárd Alagi" userId="cc3884d47b8f031d" providerId="LiveId" clId="{996B90F2-EC4A-47B9-9C80-6DD95A558D97}" dt="2022-09-05T08:13:05.772" v="132" actId="20577"/>
          <ac:graphicFrameMkLst>
            <pc:docMk/>
            <pc:sldMk cId="1688122416" sldId="327"/>
            <ac:graphicFrameMk id="2" creationId="{6314B92E-2678-CB00-146A-DAEC2E5BB392}"/>
          </ac:graphicFrameMkLst>
        </pc:graphicFrameChg>
      </pc:sldChg>
      <pc:sldChg chg="ord">
        <pc:chgData name="Szilárd Alagi" userId="cc3884d47b8f031d" providerId="LiveId" clId="{996B90F2-EC4A-47B9-9C80-6DD95A558D97}" dt="2022-09-05T08:08:58.263" v="31"/>
        <pc:sldMkLst>
          <pc:docMk/>
          <pc:sldMk cId="3658373032" sldId="328"/>
        </pc:sldMkLst>
      </pc:sldChg>
      <pc:sldChg chg="addSp delSp modSp new mod">
        <pc:chgData name="Szilárd Alagi" userId="cc3884d47b8f031d" providerId="LiveId" clId="{996B90F2-EC4A-47B9-9C80-6DD95A558D97}" dt="2022-09-05T07:51:56.841" v="26" actId="27918"/>
        <pc:sldMkLst>
          <pc:docMk/>
          <pc:sldMk cId="2174623049" sldId="334"/>
        </pc:sldMkLst>
        <pc:spChg chg="del">
          <ac:chgData name="Szilárd Alagi" userId="cc3884d47b8f031d" providerId="LiveId" clId="{996B90F2-EC4A-47B9-9C80-6DD95A558D97}" dt="2022-09-05T07:49:27.045" v="1" actId="478"/>
          <ac:spMkLst>
            <pc:docMk/>
            <pc:sldMk cId="2174623049" sldId="334"/>
            <ac:spMk id="2" creationId="{285A4833-2A34-A4B1-4D0F-5F843F799BE2}"/>
          </ac:spMkLst>
        </pc:spChg>
        <pc:spChg chg="del">
          <ac:chgData name="Szilárd Alagi" userId="cc3884d47b8f031d" providerId="LiveId" clId="{996B90F2-EC4A-47B9-9C80-6DD95A558D97}" dt="2022-09-05T07:49:29.483" v="2" actId="478"/>
          <ac:spMkLst>
            <pc:docMk/>
            <pc:sldMk cId="2174623049" sldId="334"/>
            <ac:spMk id="3" creationId="{6FA66F72-63AD-9E96-E990-022A3DB17A8A}"/>
          </ac:spMkLst>
        </pc:spChg>
        <pc:graphicFrameChg chg="add mod">
          <ac:chgData name="Szilárd Alagi" userId="cc3884d47b8f031d" providerId="LiveId" clId="{996B90F2-EC4A-47B9-9C80-6DD95A558D97}" dt="2022-09-05T07:51:28.985" v="25" actId="2711"/>
          <ac:graphicFrameMkLst>
            <pc:docMk/>
            <pc:sldMk cId="2174623049" sldId="334"/>
            <ac:graphicFrameMk id="5" creationId="{8765DD2F-6D85-7971-4B96-CCB47625B7D1}"/>
          </ac:graphicFrameMkLst>
        </pc:graphicFrameChg>
      </pc:sldChg>
      <pc:sldChg chg="addSp delSp modSp new mod ord modClrScheme chgLayout">
        <pc:chgData name="Szilárd Alagi" userId="cc3884d47b8f031d" providerId="LiveId" clId="{996B90F2-EC4A-47B9-9C80-6DD95A558D97}" dt="2022-09-05T08:22:15.932" v="147" actId="27918"/>
        <pc:sldMkLst>
          <pc:docMk/>
          <pc:sldMk cId="445455175" sldId="335"/>
        </pc:sldMkLst>
        <pc:spChg chg="del mod ord">
          <ac:chgData name="Szilárd Alagi" userId="cc3884d47b8f031d" providerId="LiveId" clId="{996B90F2-EC4A-47B9-9C80-6DD95A558D97}" dt="2022-09-05T08:09:16.566" v="32" actId="700"/>
          <ac:spMkLst>
            <pc:docMk/>
            <pc:sldMk cId="445455175" sldId="335"/>
            <ac:spMk id="2" creationId="{AC804EE0-00D4-52FD-0D05-20C320B26407}"/>
          </ac:spMkLst>
        </pc:spChg>
        <pc:spChg chg="del mod ord">
          <ac:chgData name="Szilárd Alagi" userId="cc3884d47b8f031d" providerId="LiveId" clId="{996B90F2-EC4A-47B9-9C80-6DD95A558D97}" dt="2022-09-05T08:09:16.566" v="32" actId="700"/>
          <ac:spMkLst>
            <pc:docMk/>
            <pc:sldMk cId="445455175" sldId="335"/>
            <ac:spMk id="3" creationId="{98D08AD9-8E4A-C45C-8C6B-70F0CE18B7A4}"/>
          </ac:spMkLst>
        </pc:spChg>
        <pc:spChg chg="mod ord">
          <ac:chgData name="Szilárd Alagi" userId="cc3884d47b8f031d" providerId="LiveId" clId="{996B90F2-EC4A-47B9-9C80-6DD95A558D97}" dt="2022-09-05T08:09:16.566" v="32" actId="700"/>
          <ac:spMkLst>
            <pc:docMk/>
            <pc:sldMk cId="445455175" sldId="335"/>
            <ac:spMk id="4" creationId="{8184B5F2-AAFC-4669-53DC-7AC29993AAEF}"/>
          </ac:spMkLst>
        </pc:spChg>
        <pc:spChg chg="add del mod ord">
          <ac:chgData name="Szilárd Alagi" userId="cc3884d47b8f031d" providerId="LiveId" clId="{996B90F2-EC4A-47B9-9C80-6DD95A558D97}" dt="2022-09-05T08:09:19.185" v="33" actId="478"/>
          <ac:spMkLst>
            <pc:docMk/>
            <pc:sldMk cId="445455175" sldId="335"/>
            <ac:spMk id="5" creationId="{E1DCDBBC-B2F8-BA30-DF0C-94DB2BAE88A2}"/>
          </ac:spMkLst>
        </pc:spChg>
        <pc:spChg chg="add del mod ord">
          <ac:chgData name="Szilárd Alagi" userId="cc3884d47b8f031d" providerId="LiveId" clId="{996B90F2-EC4A-47B9-9C80-6DD95A558D97}" dt="2022-09-05T08:09:48.460" v="44"/>
          <ac:spMkLst>
            <pc:docMk/>
            <pc:sldMk cId="445455175" sldId="335"/>
            <ac:spMk id="6" creationId="{A3B18554-C608-641C-CE86-32C7843F525E}"/>
          </ac:spMkLst>
        </pc:spChg>
        <pc:spChg chg="add del mod ord">
          <ac:chgData name="Szilárd Alagi" userId="cc3884d47b8f031d" providerId="LiveId" clId="{996B90F2-EC4A-47B9-9C80-6DD95A558D97}" dt="2022-09-05T08:10:44.670" v="50" actId="478"/>
          <ac:spMkLst>
            <pc:docMk/>
            <pc:sldMk cId="445455175" sldId="335"/>
            <ac:spMk id="7" creationId="{BC7273BA-8663-EDB8-3ADB-6C1555E48E9B}"/>
          </ac:spMkLst>
        </pc:spChg>
        <pc:graphicFrameChg chg="add mod">
          <ac:chgData name="Szilárd Alagi" userId="cc3884d47b8f031d" providerId="LiveId" clId="{996B90F2-EC4A-47B9-9C80-6DD95A558D97}" dt="2022-09-05T08:09:45.155" v="42"/>
          <ac:graphicFrameMkLst>
            <pc:docMk/>
            <pc:sldMk cId="445455175" sldId="335"/>
            <ac:graphicFrameMk id="8" creationId="{FA2F2AC2-69EA-B295-EEEE-180D6FE47D94}"/>
          </ac:graphicFrameMkLst>
        </pc:graphicFrameChg>
        <pc:graphicFrameChg chg="add mod">
          <ac:chgData name="Szilárd Alagi" userId="cc3884d47b8f031d" providerId="LiveId" clId="{996B90F2-EC4A-47B9-9C80-6DD95A558D97}" dt="2022-09-05T08:11:21.940" v="57" actId="255"/>
          <ac:graphicFrameMkLst>
            <pc:docMk/>
            <pc:sldMk cId="445455175" sldId="335"/>
            <ac:graphicFrameMk id="9" creationId="{FA2F2AC2-69EA-B295-EEEE-180D6FE47D94}"/>
          </ac:graphicFrameMkLst>
        </pc:graphicFrameChg>
      </pc:sldChg>
      <pc:sldChg chg="addSp delSp modSp new mod ord">
        <pc:chgData name="Szilárd Alagi" userId="cc3884d47b8f031d" providerId="LiveId" clId="{996B90F2-EC4A-47B9-9C80-6DD95A558D97}" dt="2022-09-05T11:55:04.284" v="154" actId="14100"/>
        <pc:sldMkLst>
          <pc:docMk/>
          <pc:sldMk cId="4294526208" sldId="336"/>
        </pc:sldMkLst>
        <pc:spChg chg="mod">
          <ac:chgData name="Szilárd Alagi" userId="cc3884d47b8f031d" providerId="LiveId" clId="{996B90F2-EC4A-47B9-9C80-6DD95A558D97}" dt="2022-09-05T08:13:22.592" v="134" actId="20577"/>
          <ac:spMkLst>
            <pc:docMk/>
            <pc:sldMk cId="4294526208" sldId="336"/>
            <ac:spMk id="2" creationId="{780F1146-3732-2F2A-D778-2AFBE1375BA5}"/>
          </ac:spMkLst>
        </pc:spChg>
        <pc:spChg chg="del">
          <ac:chgData name="Szilárd Alagi" userId="cc3884d47b8f031d" providerId="LiveId" clId="{996B90F2-EC4A-47B9-9C80-6DD95A558D97}" dt="2022-09-05T08:12:18.082" v="96" actId="478"/>
          <ac:spMkLst>
            <pc:docMk/>
            <pc:sldMk cId="4294526208" sldId="336"/>
            <ac:spMk id="3" creationId="{E31CA704-00DF-C139-BA2C-80CC088EC717}"/>
          </ac:spMkLst>
        </pc:spChg>
        <pc:graphicFrameChg chg="add mod">
          <ac:chgData name="Szilárd Alagi" userId="cc3884d47b8f031d" providerId="LiveId" clId="{996B90F2-EC4A-47B9-9C80-6DD95A558D97}" dt="2022-09-05T11:55:04.284" v="154" actId="14100"/>
          <ac:graphicFrameMkLst>
            <pc:docMk/>
            <pc:sldMk cId="4294526208" sldId="336"/>
            <ac:graphicFrameMk id="3" creationId="{151B5C11-5CC4-78DF-3A9C-F7A8AE432D4B}"/>
          </ac:graphicFrameMkLst>
        </pc:graphicFrameChg>
        <pc:graphicFrameChg chg="add del mod modGraphic">
          <ac:chgData name="Szilárd Alagi" userId="cc3884d47b8f031d" providerId="LiveId" clId="{996B90F2-EC4A-47B9-9C80-6DD95A558D97}" dt="2022-09-05T11:45:44.542" v="150" actId="478"/>
          <ac:graphicFrameMkLst>
            <pc:docMk/>
            <pc:sldMk cId="4294526208" sldId="336"/>
            <ac:graphicFrameMk id="5" creationId="{151B5C11-5CC4-78DF-3A9C-F7A8AE432D4B}"/>
          </ac:graphicFrameMkLst>
        </pc:graphicFrameChg>
        <pc:graphicFrameChg chg="add mod">
          <ac:chgData name="Szilárd Alagi" userId="cc3884d47b8f031d" providerId="LiveId" clId="{996B90F2-EC4A-47B9-9C80-6DD95A558D97}" dt="2022-09-05T11:54:58.368" v="152" actId="1076"/>
          <ac:graphicFrameMkLst>
            <pc:docMk/>
            <pc:sldMk cId="4294526208" sldId="336"/>
            <ac:graphicFrameMk id="7" creationId="{B9BA3526-DBDB-CE26-BAAD-2539BB29ADE2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8D3AE2-D1A8-4174-8F53-21713D8CC848}" type="doc">
      <dgm:prSet loTypeId="urn:microsoft.com/office/officeart/2005/8/layout/process2" loCatId="process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hu-HU"/>
        </a:p>
      </dgm:t>
    </dgm:pt>
    <dgm:pt modelId="{C22FCBF5-39BA-49E7-92A8-145E98F5275A}">
      <dgm:prSet phldrT="[Szöveg]" custT="1"/>
      <dgm:spPr/>
      <dgm:t>
        <a:bodyPr/>
        <a:lstStyle/>
        <a:p>
          <a:r>
            <a:rPr lang="hu-HU" sz="2800" b="1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hu-HU" sz="2400" b="1" dirty="0" smtClean="0">
              <a:latin typeface="+mj-lt"/>
              <a:cs typeface="Times New Roman" panose="02020603050405020304" pitchFamily="18" charset="0"/>
            </a:rPr>
            <a:t>4.416 támogatott lakhatás férőhely van</a:t>
          </a:r>
          <a:endParaRPr lang="hu-HU" sz="2400" b="1" dirty="0">
            <a:latin typeface="+mj-lt"/>
            <a:cs typeface="Times New Roman" panose="02020603050405020304" pitchFamily="18" charset="0"/>
          </a:endParaRPr>
        </a:p>
      </dgm:t>
    </dgm:pt>
    <dgm:pt modelId="{82075980-F79D-4CDF-8CA3-5A5129858E3D}" type="parTrans" cxnId="{57247287-19F6-4A28-AFC0-EE94E193A321}">
      <dgm:prSet/>
      <dgm:spPr/>
      <dgm:t>
        <a:bodyPr/>
        <a:lstStyle/>
        <a:p>
          <a:endParaRPr lang="hu-HU"/>
        </a:p>
      </dgm:t>
    </dgm:pt>
    <dgm:pt modelId="{F5A6202C-CBAE-4AFB-98BC-BDF871085D28}" type="sibTrans" cxnId="{57247287-19F6-4A28-AFC0-EE94E193A321}">
      <dgm:prSet/>
      <dgm:spPr/>
      <dgm:t>
        <a:bodyPr/>
        <a:lstStyle/>
        <a:p>
          <a:endParaRPr lang="hu-HU"/>
        </a:p>
      </dgm:t>
    </dgm:pt>
    <dgm:pt modelId="{560B33F5-335D-44FF-B153-4823252D8529}">
      <dgm:prSet phldrT="[Szöveg]" custT="1"/>
      <dgm:spPr>
        <a:gradFill rotWithShape="0">
          <a:gsLst>
            <a:gs pos="0">
              <a:schemeClr val="tx2">
                <a:lumMod val="60000"/>
                <a:lumOff val="4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</a:gradFill>
      </dgm:spPr>
      <dgm:t>
        <a:bodyPr/>
        <a:lstStyle/>
        <a:p>
          <a:r>
            <a:rPr lang="hu-HU" sz="2400" b="1" dirty="0" smtClean="0">
              <a:latin typeface="+mj-lt"/>
              <a:cs typeface="Times New Roman" panose="02020603050405020304" pitchFamily="18" charset="0"/>
            </a:rPr>
            <a:t>66 %-a kiváltással jött létre, 34 %-a kiváltástól függetlenül létrehozott támogatott lakhatás</a:t>
          </a:r>
        </a:p>
        <a:p>
          <a:endParaRPr lang="hu-H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1115AD-DD0B-4557-82EE-EEFF3FD521A0}" type="parTrans" cxnId="{810C7E97-435A-4CED-9CD0-BAABE08DDA42}">
      <dgm:prSet/>
      <dgm:spPr/>
      <dgm:t>
        <a:bodyPr/>
        <a:lstStyle/>
        <a:p>
          <a:endParaRPr lang="hu-HU"/>
        </a:p>
      </dgm:t>
    </dgm:pt>
    <dgm:pt modelId="{9E33BD21-672C-40FF-ACA8-4A062A462B89}" type="sibTrans" cxnId="{810C7E97-435A-4CED-9CD0-BAABE08DDA42}">
      <dgm:prSet/>
      <dgm:spPr/>
      <dgm:t>
        <a:bodyPr/>
        <a:lstStyle/>
        <a:p>
          <a:endParaRPr lang="hu-HU"/>
        </a:p>
      </dgm:t>
    </dgm:pt>
    <dgm:pt modelId="{6BC043D9-7E91-4101-ACDE-E2D1762D8A5C}">
      <dgm:prSet custT="1"/>
      <dgm:spPr/>
      <dgm:t>
        <a:bodyPr/>
        <a:lstStyle/>
        <a:p>
          <a:r>
            <a:rPr lang="hu-HU" sz="2400" dirty="0" smtClean="0">
              <a:latin typeface="+mj-lt"/>
              <a:cs typeface="Times New Roman" panose="02020603050405020304" pitchFamily="18" charset="0"/>
            </a:rPr>
            <a:t>15.000 férőhely kiváltása van hátra</a:t>
          </a:r>
          <a:endParaRPr lang="hu-HU" sz="2400" dirty="0">
            <a:latin typeface="+mj-lt"/>
            <a:cs typeface="Times New Roman" panose="02020603050405020304" pitchFamily="18" charset="0"/>
          </a:endParaRPr>
        </a:p>
      </dgm:t>
    </dgm:pt>
    <dgm:pt modelId="{FB276665-FEF7-490F-9E38-E5223765C3C0}" type="parTrans" cxnId="{C1027150-D182-4B65-A4F8-F5BEE8B6B89C}">
      <dgm:prSet/>
      <dgm:spPr/>
      <dgm:t>
        <a:bodyPr/>
        <a:lstStyle/>
        <a:p>
          <a:endParaRPr lang="hu-HU"/>
        </a:p>
      </dgm:t>
    </dgm:pt>
    <dgm:pt modelId="{53EB75B8-8792-4B10-B4E0-1A111F03B9C9}" type="sibTrans" cxnId="{C1027150-D182-4B65-A4F8-F5BEE8B6B89C}">
      <dgm:prSet/>
      <dgm:spPr/>
      <dgm:t>
        <a:bodyPr/>
        <a:lstStyle/>
        <a:p>
          <a:endParaRPr lang="hu-HU"/>
        </a:p>
      </dgm:t>
    </dgm:pt>
    <dgm:pt modelId="{AA19AC25-70C4-416B-9EE7-20571F1D7C1D}">
      <dgm:prSet phldrT="[Szöveg]" custT="1"/>
      <dgm:spPr>
        <a:gradFill rotWithShape="0">
          <a:gsLst>
            <a:gs pos="100000">
              <a:srgbClr val="C00000"/>
            </a:gs>
            <a:gs pos="100000">
              <a:schemeClr val="accent4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</a:gradFill>
      </dgm:spPr>
      <dgm:t>
        <a:bodyPr/>
        <a:lstStyle/>
        <a:p>
          <a:r>
            <a:rPr lang="hu-HU" sz="2400" dirty="0" smtClean="0">
              <a:latin typeface="+mj-lt"/>
              <a:cs typeface="Times New Roman" panose="02020603050405020304" pitchFamily="18" charset="0"/>
            </a:rPr>
            <a:t>Augusztus 31-ig </a:t>
          </a:r>
          <a:r>
            <a:rPr lang="hu-HU" sz="2400" dirty="0" smtClean="0">
              <a:latin typeface="+mj-lt"/>
              <a:cs typeface="Times New Roman" panose="02020603050405020304" pitchFamily="18" charset="0"/>
            </a:rPr>
            <a:t>folytatódtak </a:t>
          </a:r>
          <a:r>
            <a:rPr lang="hu-HU" sz="2400" dirty="0" smtClean="0">
              <a:latin typeface="+mj-lt"/>
              <a:cs typeface="Times New Roman" panose="02020603050405020304" pitchFamily="18" charset="0"/>
            </a:rPr>
            <a:t>a kiköltözések az EFOP 2.2.2. keretében</a:t>
          </a:r>
          <a:endParaRPr lang="hu-HU" sz="2400" dirty="0">
            <a:latin typeface="+mj-lt"/>
            <a:cs typeface="Times New Roman" panose="02020603050405020304" pitchFamily="18" charset="0"/>
          </a:endParaRPr>
        </a:p>
      </dgm:t>
    </dgm:pt>
    <dgm:pt modelId="{B9B1C197-8352-4736-9F2E-9C5F798732C6}" type="sibTrans" cxnId="{17873424-CDC6-4A14-BE1B-3DDED68DE6D5}">
      <dgm:prSet/>
      <dgm:spPr/>
      <dgm:t>
        <a:bodyPr/>
        <a:lstStyle/>
        <a:p>
          <a:endParaRPr lang="hu-HU"/>
        </a:p>
      </dgm:t>
    </dgm:pt>
    <dgm:pt modelId="{EE6BC102-2EAC-4668-84B7-1AFDB0A00D93}" type="parTrans" cxnId="{17873424-CDC6-4A14-BE1B-3DDED68DE6D5}">
      <dgm:prSet/>
      <dgm:spPr/>
      <dgm:t>
        <a:bodyPr/>
        <a:lstStyle/>
        <a:p>
          <a:endParaRPr lang="hu-HU"/>
        </a:p>
      </dgm:t>
    </dgm:pt>
    <dgm:pt modelId="{3C445152-AADF-4DB7-AFC7-F0F08387269B}">
      <dgm:prSet custT="1"/>
      <dgm:spPr>
        <a:solidFill>
          <a:srgbClr val="FFC000"/>
        </a:solidFill>
      </dgm:spPr>
      <dgm:t>
        <a:bodyPr/>
        <a:lstStyle/>
        <a:p>
          <a:r>
            <a:rPr lang="hu-HU" sz="28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EFOP 2.2.25 – 654 </a:t>
          </a:r>
          <a:r>
            <a:rPr lang="hu-HU" sz="2800" dirty="0" err="1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Tl</a:t>
          </a:r>
          <a:r>
            <a:rPr lang="hu-HU" sz="28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 férőhely + alapszolgáltatások </a:t>
          </a:r>
          <a:endParaRPr lang="hu-HU" sz="28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0F16A460-8416-4F63-A6B9-C82278A97885}" type="parTrans" cxnId="{6BC50A2E-A7CD-4A52-A13E-79494C305F76}">
      <dgm:prSet/>
      <dgm:spPr/>
      <dgm:t>
        <a:bodyPr/>
        <a:lstStyle/>
        <a:p>
          <a:endParaRPr lang="hu-HU"/>
        </a:p>
      </dgm:t>
    </dgm:pt>
    <dgm:pt modelId="{CDA0C5AD-E924-4DA5-9F1C-877769F2E99D}" type="sibTrans" cxnId="{6BC50A2E-A7CD-4A52-A13E-79494C305F76}">
      <dgm:prSet/>
      <dgm:spPr/>
      <dgm:t>
        <a:bodyPr/>
        <a:lstStyle/>
        <a:p>
          <a:endParaRPr lang="hu-HU"/>
        </a:p>
      </dgm:t>
    </dgm:pt>
    <dgm:pt modelId="{0A7544EF-5F16-4987-A5A4-D6471E48B19C}" type="pres">
      <dgm:prSet presAssocID="{498D3AE2-D1A8-4174-8F53-21713D8CC848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9CBFDA4F-496B-4E9D-ABD4-79DA26D775D1}" type="pres">
      <dgm:prSet presAssocID="{C22FCBF5-39BA-49E7-92A8-145E98F5275A}" presName="node" presStyleLbl="node1" presStyleIdx="0" presStyleCnt="5" custScaleX="18106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493DEEC-909B-498B-8D68-B0CB79EF86EB}" type="pres">
      <dgm:prSet presAssocID="{F5A6202C-CBAE-4AFB-98BC-BDF871085D28}" presName="sibTrans" presStyleLbl="sibTrans2D1" presStyleIdx="0" presStyleCnt="4"/>
      <dgm:spPr/>
      <dgm:t>
        <a:bodyPr/>
        <a:lstStyle/>
        <a:p>
          <a:endParaRPr lang="hu-HU"/>
        </a:p>
      </dgm:t>
    </dgm:pt>
    <dgm:pt modelId="{E3B513F2-DCA9-4BB0-A1BC-171AF24D3992}" type="pres">
      <dgm:prSet presAssocID="{F5A6202C-CBAE-4AFB-98BC-BDF871085D28}" presName="connectorText" presStyleLbl="sibTrans2D1" presStyleIdx="0" presStyleCnt="4"/>
      <dgm:spPr/>
      <dgm:t>
        <a:bodyPr/>
        <a:lstStyle/>
        <a:p>
          <a:endParaRPr lang="hu-HU"/>
        </a:p>
      </dgm:t>
    </dgm:pt>
    <dgm:pt modelId="{75F7530C-90CA-4F0D-A48E-5640F5783B17}" type="pres">
      <dgm:prSet presAssocID="{560B33F5-335D-44FF-B153-4823252D8529}" presName="node" presStyleLbl="node1" presStyleIdx="1" presStyleCnt="5" custScaleX="222600" custScaleY="113990" custLinFactNeighborX="1134" custLinFactNeighborY="667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B257302-59DD-4927-BA8D-5E28F7DAC171}" type="pres">
      <dgm:prSet presAssocID="{9E33BD21-672C-40FF-ACA8-4A062A462B89}" presName="sibTrans" presStyleLbl="sibTrans2D1" presStyleIdx="1" presStyleCnt="4" custLinFactNeighborX="-13124" custLinFactNeighborY="-2557"/>
      <dgm:spPr/>
      <dgm:t>
        <a:bodyPr/>
        <a:lstStyle/>
        <a:p>
          <a:endParaRPr lang="hu-HU"/>
        </a:p>
      </dgm:t>
    </dgm:pt>
    <dgm:pt modelId="{532DA373-0039-410B-B858-C650E83250E4}" type="pres">
      <dgm:prSet presAssocID="{9E33BD21-672C-40FF-ACA8-4A062A462B89}" presName="connectorText" presStyleLbl="sibTrans2D1" presStyleIdx="1" presStyleCnt="4"/>
      <dgm:spPr/>
      <dgm:t>
        <a:bodyPr/>
        <a:lstStyle/>
        <a:p>
          <a:endParaRPr lang="hu-HU"/>
        </a:p>
      </dgm:t>
    </dgm:pt>
    <dgm:pt modelId="{E6493057-97EB-4949-8CBB-724D7F7C269F}" type="pres">
      <dgm:prSet presAssocID="{AA19AC25-70C4-416B-9EE7-20571F1D7C1D}" presName="node" presStyleLbl="node1" presStyleIdx="2" presStyleCnt="5" custScaleX="18214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898982D-7AD4-44FC-91F2-2F172BC1AEF5}" type="pres">
      <dgm:prSet presAssocID="{B9B1C197-8352-4736-9F2E-9C5F798732C6}" presName="sibTrans" presStyleLbl="sibTrans2D1" presStyleIdx="2" presStyleCnt="4"/>
      <dgm:spPr/>
      <dgm:t>
        <a:bodyPr/>
        <a:lstStyle/>
        <a:p>
          <a:endParaRPr lang="hu-HU"/>
        </a:p>
      </dgm:t>
    </dgm:pt>
    <dgm:pt modelId="{405C60A9-D098-4641-9893-FFF258E7FAE4}" type="pres">
      <dgm:prSet presAssocID="{B9B1C197-8352-4736-9F2E-9C5F798732C6}" presName="connectorText" presStyleLbl="sibTrans2D1" presStyleIdx="2" presStyleCnt="4"/>
      <dgm:spPr/>
      <dgm:t>
        <a:bodyPr/>
        <a:lstStyle/>
        <a:p>
          <a:endParaRPr lang="hu-HU"/>
        </a:p>
      </dgm:t>
    </dgm:pt>
    <dgm:pt modelId="{C3A1B904-96E1-45D8-A317-EF0E436A844F}" type="pres">
      <dgm:prSet presAssocID="{6BC043D9-7E91-4101-ACDE-E2D1762D8A5C}" presName="node" presStyleLbl="node1" presStyleIdx="3" presStyleCnt="5" custScaleX="143049" custLinFactNeighborX="914" custLinFactNeighborY="-3341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753B411-F9B5-49F8-8CD3-058AD0C75101}" type="pres">
      <dgm:prSet presAssocID="{53EB75B8-8792-4B10-B4E0-1A111F03B9C9}" presName="sibTrans" presStyleLbl="sibTrans2D1" presStyleIdx="3" presStyleCnt="4"/>
      <dgm:spPr/>
      <dgm:t>
        <a:bodyPr/>
        <a:lstStyle/>
        <a:p>
          <a:endParaRPr lang="hu-HU"/>
        </a:p>
      </dgm:t>
    </dgm:pt>
    <dgm:pt modelId="{54FAE39F-63D0-474C-B3F3-30EAC0A797BE}" type="pres">
      <dgm:prSet presAssocID="{53EB75B8-8792-4B10-B4E0-1A111F03B9C9}" presName="connectorText" presStyleLbl="sibTrans2D1" presStyleIdx="3" presStyleCnt="4"/>
      <dgm:spPr/>
      <dgm:t>
        <a:bodyPr/>
        <a:lstStyle/>
        <a:p>
          <a:endParaRPr lang="hu-HU"/>
        </a:p>
      </dgm:t>
    </dgm:pt>
    <dgm:pt modelId="{642E988A-9BD5-4D92-A191-06391E3ED334}" type="pres">
      <dgm:prSet presAssocID="{3C445152-AADF-4DB7-AFC7-F0F08387269B}" presName="node" presStyleLbl="node1" presStyleIdx="4" presStyleCnt="5" custScaleX="226523" custLinFactNeighborX="914" custLinFactNeighborY="-3341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997A7142-79B6-4FB7-B2B8-8417C738B667}" type="presOf" srcId="{9E33BD21-672C-40FF-ACA8-4A062A462B89}" destId="{1B257302-59DD-4927-BA8D-5E28F7DAC171}" srcOrd="0" destOrd="0" presId="urn:microsoft.com/office/officeart/2005/8/layout/process2"/>
    <dgm:cxn modelId="{EC920AC6-34F9-4BF3-A823-834902139960}" type="presOf" srcId="{B9B1C197-8352-4736-9F2E-9C5F798732C6}" destId="{A898982D-7AD4-44FC-91F2-2F172BC1AEF5}" srcOrd="0" destOrd="0" presId="urn:microsoft.com/office/officeart/2005/8/layout/process2"/>
    <dgm:cxn modelId="{4211ECA1-ABB4-4D6D-A7A0-8BCC79B78054}" type="presOf" srcId="{560B33F5-335D-44FF-B153-4823252D8529}" destId="{75F7530C-90CA-4F0D-A48E-5640F5783B17}" srcOrd="0" destOrd="0" presId="urn:microsoft.com/office/officeart/2005/8/layout/process2"/>
    <dgm:cxn modelId="{6EB64562-8051-4596-8B51-E6EF134A2495}" type="presOf" srcId="{B9B1C197-8352-4736-9F2E-9C5F798732C6}" destId="{405C60A9-D098-4641-9893-FFF258E7FAE4}" srcOrd="1" destOrd="0" presId="urn:microsoft.com/office/officeart/2005/8/layout/process2"/>
    <dgm:cxn modelId="{280F0232-0AC3-499D-8CDE-53D75C130CA7}" type="presOf" srcId="{498D3AE2-D1A8-4174-8F53-21713D8CC848}" destId="{0A7544EF-5F16-4987-A5A4-D6471E48B19C}" srcOrd="0" destOrd="0" presId="urn:microsoft.com/office/officeart/2005/8/layout/process2"/>
    <dgm:cxn modelId="{C8FB2B37-EBE4-45CF-8EFC-42971E1CA799}" type="presOf" srcId="{3C445152-AADF-4DB7-AFC7-F0F08387269B}" destId="{642E988A-9BD5-4D92-A191-06391E3ED334}" srcOrd="0" destOrd="0" presId="urn:microsoft.com/office/officeart/2005/8/layout/process2"/>
    <dgm:cxn modelId="{810C7E97-435A-4CED-9CD0-BAABE08DDA42}" srcId="{498D3AE2-D1A8-4174-8F53-21713D8CC848}" destId="{560B33F5-335D-44FF-B153-4823252D8529}" srcOrd="1" destOrd="0" parTransId="{721115AD-DD0B-4557-82EE-EEFF3FD521A0}" sibTransId="{9E33BD21-672C-40FF-ACA8-4A062A462B89}"/>
    <dgm:cxn modelId="{6BC50A2E-A7CD-4A52-A13E-79494C305F76}" srcId="{498D3AE2-D1A8-4174-8F53-21713D8CC848}" destId="{3C445152-AADF-4DB7-AFC7-F0F08387269B}" srcOrd="4" destOrd="0" parTransId="{0F16A460-8416-4F63-A6B9-C82278A97885}" sibTransId="{CDA0C5AD-E924-4DA5-9F1C-877769F2E99D}"/>
    <dgm:cxn modelId="{57247287-19F6-4A28-AFC0-EE94E193A321}" srcId="{498D3AE2-D1A8-4174-8F53-21713D8CC848}" destId="{C22FCBF5-39BA-49E7-92A8-145E98F5275A}" srcOrd="0" destOrd="0" parTransId="{82075980-F79D-4CDF-8CA3-5A5129858E3D}" sibTransId="{F5A6202C-CBAE-4AFB-98BC-BDF871085D28}"/>
    <dgm:cxn modelId="{B13D154E-1B2C-4293-8ABF-B9C807204187}" type="presOf" srcId="{53EB75B8-8792-4B10-B4E0-1A111F03B9C9}" destId="{54FAE39F-63D0-474C-B3F3-30EAC0A797BE}" srcOrd="1" destOrd="0" presId="urn:microsoft.com/office/officeart/2005/8/layout/process2"/>
    <dgm:cxn modelId="{65F972BF-C714-4335-91E6-2066C9E34CAE}" type="presOf" srcId="{9E33BD21-672C-40FF-ACA8-4A062A462B89}" destId="{532DA373-0039-410B-B858-C650E83250E4}" srcOrd="1" destOrd="0" presId="urn:microsoft.com/office/officeart/2005/8/layout/process2"/>
    <dgm:cxn modelId="{A9A34F17-580F-498B-9093-2DDC4D78FC53}" type="presOf" srcId="{53EB75B8-8792-4B10-B4E0-1A111F03B9C9}" destId="{4753B411-F9B5-49F8-8CD3-058AD0C75101}" srcOrd="0" destOrd="0" presId="urn:microsoft.com/office/officeart/2005/8/layout/process2"/>
    <dgm:cxn modelId="{1F653AB8-A5ED-4979-833B-E71260451A01}" type="presOf" srcId="{C22FCBF5-39BA-49E7-92A8-145E98F5275A}" destId="{9CBFDA4F-496B-4E9D-ABD4-79DA26D775D1}" srcOrd="0" destOrd="0" presId="urn:microsoft.com/office/officeart/2005/8/layout/process2"/>
    <dgm:cxn modelId="{725D81EE-E28A-489A-8133-6D7724E19155}" type="presOf" srcId="{6BC043D9-7E91-4101-ACDE-E2D1762D8A5C}" destId="{C3A1B904-96E1-45D8-A317-EF0E436A844F}" srcOrd="0" destOrd="0" presId="urn:microsoft.com/office/officeart/2005/8/layout/process2"/>
    <dgm:cxn modelId="{C1027150-D182-4B65-A4F8-F5BEE8B6B89C}" srcId="{498D3AE2-D1A8-4174-8F53-21713D8CC848}" destId="{6BC043D9-7E91-4101-ACDE-E2D1762D8A5C}" srcOrd="3" destOrd="0" parTransId="{FB276665-FEF7-490F-9E38-E5223765C3C0}" sibTransId="{53EB75B8-8792-4B10-B4E0-1A111F03B9C9}"/>
    <dgm:cxn modelId="{17873424-CDC6-4A14-BE1B-3DDED68DE6D5}" srcId="{498D3AE2-D1A8-4174-8F53-21713D8CC848}" destId="{AA19AC25-70C4-416B-9EE7-20571F1D7C1D}" srcOrd="2" destOrd="0" parTransId="{EE6BC102-2EAC-4668-84B7-1AFDB0A00D93}" sibTransId="{B9B1C197-8352-4736-9F2E-9C5F798732C6}"/>
    <dgm:cxn modelId="{658D79A8-6517-41BB-A6CF-028FFF4CEA83}" type="presOf" srcId="{AA19AC25-70C4-416B-9EE7-20571F1D7C1D}" destId="{E6493057-97EB-4949-8CBB-724D7F7C269F}" srcOrd="0" destOrd="0" presId="urn:microsoft.com/office/officeart/2005/8/layout/process2"/>
    <dgm:cxn modelId="{EEEB4CE3-0FC5-4519-88F2-E359C7E05F6A}" type="presOf" srcId="{F5A6202C-CBAE-4AFB-98BC-BDF871085D28}" destId="{E3B513F2-DCA9-4BB0-A1BC-171AF24D3992}" srcOrd="1" destOrd="0" presId="urn:microsoft.com/office/officeart/2005/8/layout/process2"/>
    <dgm:cxn modelId="{1599A5D3-CB88-4EB2-9F85-1706C6F4D25D}" type="presOf" srcId="{F5A6202C-CBAE-4AFB-98BC-BDF871085D28}" destId="{F493DEEC-909B-498B-8D68-B0CB79EF86EB}" srcOrd="0" destOrd="0" presId="urn:microsoft.com/office/officeart/2005/8/layout/process2"/>
    <dgm:cxn modelId="{3D1C7189-9363-406A-B6AF-D7EFBE0079F6}" type="presParOf" srcId="{0A7544EF-5F16-4987-A5A4-D6471E48B19C}" destId="{9CBFDA4F-496B-4E9D-ABD4-79DA26D775D1}" srcOrd="0" destOrd="0" presId="urn:microsoft.com/office/officeart/2005/8/layout/process2"/>
    <dgm:cxn modelId="{69D384B4-888D-4601-AA57-F8A631E3FD39}" type="presParOf" srcId="{0A7544EF-5F16-4987-A5A4-D6471E48B19C}" destId="{F493DEEC-909B-498B-8D68-B0CB79EF86EB}" srcOrd="1" destOrd="0" presId="urn:microsoft.com/office/officeart/2005/8/layout/process2"/>
    <dgm:cxn modelId="{0D279C26-8301-4D54-9D30-03BB45E1A7B3}" type="presParOf" srcId="{F493DEEC-909B-498B-8D68-B0CB79EF86EB}" destId="{E3B513F2-DCA9-4BB0-A1BC-171AF24D3992}" srcOrd="0" destOrd="0" presId="urn:microsoft.com/office/officeart/2005/8/layout/process2"/>
    <dgm:cxn modelId="{CB117F4C-B03F-41C6-A50B-19DCA3A0775D}" type="presParOf" srcId="{0A7544EF-5F16-4987-A5A4-D6471E48B19C}" destId="{75F7530C-90CA-4F0D-A48E-5640F5783B17}" srcOrd="2" destOrd="0" presId="urn:microsoft.com/office/officeart/2005/8/layout/process2"/>
    <dgm:cxn modelId="{0977DD4A-A71D-4714-BFA1-37CDD68DC837}" type="presParOf" srcId="{0A7544EF-5F16-4987-A5A4-D6471E48B19C}" destId="{1B257302-59DD-4927-BA8D-5E28F7DAC171}" srcOrd="3" destOrd="0" presId="urn:microsoft.com/office/officeart/2005/8/layout/process2"/>
    <dgm:cxn modelId="{10B80574-089E-4F3A-BCDE-CF4047A6E3B0}" type="presParOf" srcId="{1B257302-59DD-4927-BA8D-5E28F7DAC171}" destId="{532DA373-0039-410B-B858-C650E83250E4}" srcOrd="0" destOrd="0" presId="urn:microsoft.com/office/officeart/2005/8/layout/process2"/>
    <dgm:cxn modelId="{D7F9C32C-E209-4D93-941F-4218B4E571CD}" type="presParOf" srcId="{0A7544EF-5F16-4987-A5A4-D6471E48B19C}" destId="{E6493057-97EB-4949-8CBB-724D7F7C269F}" srcOrd="4" destOrd="0" presId="urn:microsoft.com/office/officeart/2005/8/layout/process2"/>
    <dgm:cxn modelId="{8A7551E0-5A9B-40FF-A363-6070C088FB88}" type="presParOf" srcId="{0A7544EF-5F16-4987-A5A4-D6471E48B19C}" destId="{A898982D-7AD4-44FC-91F2-2F172BC1AEF5}" srcOrd="5" destOrd="0" presId="urn:microsoft.com/office/officeart/2005/8/layout/process2"/>
    <dgm:cxn modelId="{FE41774A-E22E-4A39-882B-69FD8F3E9AB4}" type="presParOf" srcId="{A898982D-7AD4-44FC-91F2-2F172BC1AEF5}" destId="{405C60A9-D098-4641-9893-FFF258E7FAE4}" srcOrd="0" destOrd="0" presId="urn:microsoft.com/office/officeart/2005/8/layout/process2"/>
    <dgm:cxn modelId="{9CAAC5B0-E0CD-4A16-B433-085403C0549A}" type="presParOf" srcId="{0A7544EF-5F16-4987-A5A4-D6471E48B19C}" destId="{C3A1B904-96E1-45D8-A317-EF0E436A844F}" srcOrd="6" destOrd="0" presId="urn:microsoft.com/office/officeart/2005/8/layout/process2"/>
    <dgm:cxn modelId="{D522363E-6DD6-43ED-9E38-4937A6C23E6A}" type="presParOf" srcId="{0A7544EF-5F16-4987-A5A4-D6471E48B19C}" destId="{4753B411-F9B5-49F8-8CD3-058AD0C75101}" srcOrd="7" destOrd="0" presId="urn:microsoft.com/office/officeart/2005/8/layout/process2"/>
    <dgm:cxn modelId="{4967D6F5-53AE-4372-B070-51D522A5471D}" type="presParOf" srcId="{4753B411-F9B5-49F8-8CD3-058AD0C75101}" destId="{54FAE39F-63D0-474C-B3F3-30EAC0A797BE}" srcOrd="0" destOrd="0" presId="urn:microsoft.com/office/officeart/2005/8/layout/process2"/>
    <dgm:cxn modelId="{3006DFCA-9CC3-4F70-9AE0-8D4A984DADA9}" type="presParOf" srcId="{0A7544EF-5F16-4987-A5A4-D6471E48B19C}" destId="{642E988A-9BD5-4D92-A191-06391E3ED334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BFDA4F-496B-4E9D-ABD4-79DA26D775D1}">
      <dsp:nvSpPr>
        <dsp:cNvPr id="0" name=""/>
        <dsp:cNvSpPr/>
      </dsp:nvSpPr>
      <dsp:spPr>
        <a:xfrm>
          <a:off x="936099" y="6366"/>
          <a:ext cx="5976672" cy="8252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800" b="1" kern="1200" dirty="0" smtClean="0">
              <a:latin typeface="+mj-lt"/>
              <a:cs typeface="Times New Roman" panose="02020603050405020304" pitchFamily="18" charset="0"/>
            </a:rPr>
            <a:t> </a:t>
          </a:r>
          <a:r>
            <a:rPr lang="hu-HU" sz="2400" b="1" kern="1200" dirty="0" smtClean="0">
              <a:latin typeface="+mj-lt"/>
              <a:cs typeface="Times New Roman" panose="02020603050405020304" pitchFamily="18" charset="0"/>
            </a:rPr>
            <a:t>4.416 támogatott lakhatás férőhely van</a:t>
          </a:r>
          <a:endParaRPr lang="hu-HU" sz="2400" b="1" kern="1200" dirty="0">
            <a:latin typeface="+mj-lt"/>
            <a:cs typeface="Times New Roman" panose="02020603050405020304" pitchFamily="18" charset="0"/>
          </a:endParaRPr>
        </a:p>
      </dsp:txBody>
      <dsp:txXfrm>
        <a:off x="960269" y="30536"/>
        <a:ext cx="5928332" cy="776870"/>
      </dsp:txXfrm>
    </dsp:sp>
    <dsp:sp modelId="{F493DEEC-909B-498B-8D68-B0CB79EF86EB}">
      <dsp:nvSpPr>
        <dsp:cNvPr id="0" name=""/>
        <dsp:cNvSpPr/>
      </dsp:nvSpPr>
      <dsp:spPr>
        <a:xfrm rot="5302767">
          <a:off x="3777220" y="865969"/>
          <a:ext cx="330229" cy="3713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600" kern="1200"/>
        </a:p>
      </dsp:txBody>
      <dsp:txXfrm rot="-5400000">
        <a:off x="3829531" y="886546"/>
        <a:ext cx="222806" cy="231160"/>
      </dsp:txXfrm>
    </dsp:sp>
    <dsp:sp modelId="{75F7530C-90CA-4F0D-A48E-5640F5783B17}">
      <dsp:nvSpPr>
        <dsp:cNvPr id="0" name=""/>
        <dsp:cNvSpPr/>
      </dsp:nvSpPr>
      <dsp:spPr>
        <a:xfrm>
          <a:off x="288028" y="1271707"/>
          <a:ext cx="7347677" cy="9406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tx2">
                <a:lumMod val="60000"/>
                <a:lumOff val="4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400" b="1" kern="1200" dirty="0" smtClean="0">
              <a:latin typeface="+mj-lt"/>
              <a:cs typeface="Times New Roman" panose="02020603050405020304" pitchFamily="18" charset="0"/>
            </a:rPr>
            <a:t>66 %-a kiváltással jött létre, 34 %-a kiváltástól függetlenül létrehozott támogatott lakhatás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5579" y="1299258"/>
        <a:ext cx="7292575" cy="885555"/>
      </dsp:txXfrm>
    </dsp:sp>
    <dsp:sp modelId="{1B257302-59DD-4927-BA8D-5E28F7DAC171}">
      <dsp:nvSpPr>
        <dsp:cNvPr id="0" name=""/>
        <dsp:cNvSpPr/>
      </dsp:nvSpPr>
      <dsp:spPr>
        <a:xfrm rot="5501452">
          <a:off x="3759911" y="2209738"/>
          <a:ext cx="288936" cy="3713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400" kern="1200"/>
        </a:p>
      </dsp:txBody>
      <dsp:txXfrm rot="-5400000">
        <a:off x="3794255" y="2250960"/>
        <a:ext cx="222806" cy="202255"/>
      </dsp:txXfrm>
    </dsp:sp>
    <dsp:sp modelId="{E6493057-97EB-4949-8CBB-724D7F7C269F}">
      <dsp:nvSpPr>
        <dsp:cNvPr id="0" name=""/>
        <dsp:cNvSpPr/>
      </dsp:nvSpPr>
      <dsp:spPr>
        <a:xfrm>
          <a:off x="918308" y="2597446"/>
          <a:ext cx="6012255" cy="825210"/>
        </a:xfrm>
        <a:prstGeom prst="roundRect">
          <a:avLst>
            <a:gd name="adj" fmla="val 10000"/>
          </a:avLst>
        </a:prstGeom>
        <a:gradFill rotWithShape="0">
          <a:gsLst>
            <a:gs pos="100000">
              <a:srgbClr val="C00000"/>
            </a:gs>
            <a:gs pos="100000">
              <a:schemeClr val="accent4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400" kern="1200" dirty="0" smtClean="0">
              <a:latin typeface="+mj-lt"/>
              <a:cs typeface="Times New Roman" panose="02020603050405020304" pitchFamily="18" charset="0"/>
            </a:rPr>
            <a:t>Augusztus 31-ig </a:t>
          </a:r>
          <a:r>
            <a:rPr lang="hu-HU" sz="2400" kern="1200" dirty="0" smtClean="0">
              <a:latin typeface="+mj-lt"/>
              <a:cs typeface="Times New Roman" panose="02020603050405020304" pitchFamily="18" charset="0"/>
            </a:rPr>
            <a:t>folytatódtak </a:t>
          </a:r>
          <a:r>
            <a:rPr lang="hu-HU" sz="2400" kern="1200" dirty="0" smtClean="0">
              <a:latin typeface="+mj-lt"/>
              <a:cs typeface="Times New Roman" panose="02020603050405020304" pitchFamily="18" charset="0"/>
            </a:rPr>
            <a:t>a kiköltözések az EFOP 2.2.2. keretében</a:t>
          </a:r>
          <a:endParaRPr lang="hu-HU" sz="2400" kern="1200" dirty="0">
            <a:latin typeface="+mj-lt"/>
            <a:cs typeface="Times New Roman" panose="02020603050405020304" pitchFamily="18" charset="0"/>
          </a:endParaRPr>
        </a:p>
      </dsp:txBody>
      <dsp:txXfrm>
        <a:off x="942478" y="2621616"/>
        <a:ext cx="5963915" cy="776870"/>
      </dsp:txXfrm>
    </dsp:sp>
    <dsp:sp modelId="{A898982D-7AD4-44FC-91F2-2F172BC1AEF5}">
      <dsp:nvSpPr>
        <dsp:cNvPr id="0" name=""/>
        <dsp:cNvSpPr/>
      </dsp:nvSpPr>
      <dsp:spPr>
        <a:xfrm rot="5305733">
          <a:off x="3836450" y="3374359"/>
          <a:ext cx="206139" cy="3713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000" kern="1200"/>
        </a:p>
      </dsp:txBody>
      <dsp:txXfrm rot="-5400000">
        <a:off x="3827269" y="3456973"/>
        <a:ext cx="222806" cy="144297"/>
      </dsp:txXfrm>
    </dsp:sp>
    <dsp:sp modelId="{C3A1B904-96E1-45D8-A317-EF0E436A844F}">
      <dsp:nvSpPr>
        <dsp:cNvPr id="0" name=""/>
        <dsp:cNvSpPr/>
      </dsp:nvSpPr>
      <dsp:spPr>
        <a:xfrm>
          <a:off x="1593693" y="3697406"/>
          <a:ext cx="4721823" cy="8252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400" kern="1200" dirty="0" smtClean="0">
              <a:latin typeface="+mj-lt"/>
              <a:cs typeface="Times New Roman" panose="02020603050405020304" pitchFamily="18" charset="0"/>
            </a:rPr>
            <a:t>15.000 férőhely kiváltása van hátra</a:t>
          </a:r>
          <a:endParaRPr lang="hu-HU" sz="2400" kern="1200" dirty="0">
            <a:latin typeface="+mj-lt"/>
            <a:cs typeface="Times New Roman" panose="02020603050405020304" pitchFamily="18" charset="0"/>
          </a:endParaRPr>
        </a:p>
      </dsp:txBody>
      <dsp:txXfrm>
        <a:off x="1617863" y="3721576"/>
        <a:ext cx="4673483" cy="776870"/>
      </dsp:txXfrm>
    </dsp:sp>
    <dsp:sp modelId="{4753B411-F9B5-49F8-8CD3-058AD0C75101}">
      <dsp:nvSpPr>
        <dsp:cNvPr id="0" name=""/>
        <dsp:cNvSpPr/>
      </dsp:nvSpPr>
      <dsp:spPr>
        <a:xfrm rot="5400000">
          <a:off x="3799878" y="4543247"/>
          <a:ext cx="309454" cy="3713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500" kern="1200"/>
        </a:p>
      </dsp:txBody>
      <dsp:txXfrm rot="-5400000">
        <a:off x="3843202" y="4574192"/>
        <a:ext cx="222806" cy="216618"/>
      </dsp:txXfrm>
    </dsp:sp>
    <dsp:sp modelId="{642E988A-9BD5-4D92-A191-06391E3ED334}">
      <dsp:nvSpPr>
        <dsp:cNvPr id="0" name=""/>
        <dsp:cNvSpPr/>
      </dsp:nvSpPr>
      <dsp:spPr>
        <a:xfrm>
          <a:off x="216020" y="4935223"/>
          <a:ext cx="7477169" cy="825210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8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EFOP 2.2.25 – 654 </a:t>
          </a:r>
          <a:r>
            <a:rPr lang="hu-HU" sz="2800" kern="1200" dirty="0" err="1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Tl</a:t>
          </a:r>
          <a:r>
            <a:rPr lang="hu-HU" sz="28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 férőhely + alapszolgáltatások </a:t>
          </a:r>
          <a:endParaRPr lang="hu-HU" sz="28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sp:txBody>
      <dsp:txXfrm>
        <a:off x="240190" y="4959393"/>
        <a:ext cx="7428829" cy="7768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056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C5D87A56-ECE6-4918-91E6-4F8F11D14D57}" type="datetimeFigureOut">
              <a:rPr lang="hu-HU" smtClean="0"/>
              <a:t>2023.10.17.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2" y="9428584"/>
            <a:ext cx="2945659" cy="498055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B452F13C-B024-4E22-AFC0-5D513C6378A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07836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056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C5689A52-F2C4-4608-9668-2331C45A114E}" type="datetimeFigureOut">
              <a:rPr lang="hu-HU" smtClean="0"/>
              <a:t>2023.10.17.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3"/>
          </a:xfrm>
          <a:prstGeom prst="rect">
            <a:avLst/>
          </a:prstGeom>
        </p:spPr>
        <p:txBody>
          <a:bodyPr vert="horz" lIns="91285" tIns="45642" rIns="91285" bIns="45642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8055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907369DD-9FD4-4AAA-B88A-0282232E001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2768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7169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6131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80087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91280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04618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9DBC4-34E7-4F8B-9CF4-5B99D71E69DB}" type="slidenum">
              <a:rPr lang="hu-HU" smtClean="0">
                <a:solidFill>
                  <a:prstClr val="black"/>
                </a:solidFill>
              </a:rPr>
              <a:pPr/>
              <a:t>14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9541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baseline="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9DBC4-34E7-4F8B-9CF4-5B99D71E69DB}" type="slidenum">
              <a:rPr lang="hu-HU" smtClean="0">
                <a:solidFill>
                  <a:prstClr val="black"/>
                </a:solidFill>
              </a:rPr>
              <a:pPr/>
              <a:t>15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347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>
                <a:solidFill>
                  <a:prstClr val="black"/>
                </a:solidFill>
              </a:rPr>
              <a:pPr/>
              <a:t>16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3951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>
                <a:solidFill>
                  <a:prstClr val="black"/>
                </a:solidFill>
              </a:rPr>
              <a:pPr/>
              <a:t>17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0541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>
                <a:solidFill>
                  <a:prstClr val="black"/>
                </a:solidFill>
              </a:rPr>
              <a:pPr/>
              <a:t>18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4328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>
                <a:solidFill>
                  <a:prstClr val="black"/>
                </a:solidFill>
              </a:rPr>
              <a:pPr/>
              <a:t>19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40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81869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0762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99676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5007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7352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2014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4880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0746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>
                <a:solidFill>
                  <a:prstClr val="black"/>
                </a:solidFill>
              </a:rPr>
              <a:pPr/>
              <a:t>7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548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3780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6957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E5F5F-C166-48FA-B589-977C5C5C8475}" type="datetime1">
              <a:rPr lang="hu-HU" smtClean="0"/>
              <a:t>2023.10.17.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6631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7503B-50A9-4F86-9837-97E066BCC7B9}" type="datetime1">
              <a:rPr lang="hu-HU" smtClean="0"/>
              <a:t>2023.10.17.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3282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E232A-BA6C-45B0-90B8-83B72F626ABC}" type="datetime1">
              <a:rPr lang="hu-HU" smtClean="0"/>
              <a:t>2023.10.17.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0199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lső old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736"/>
            <a:ext cx="7772400" cy="1285884"/>
          </a:xfrm>
        </p:spPr>
        <p:txBody>
          <a:bodyPr anchor="t">
            <a:normAutofit/>
          </a:bodyPr>
          <a:lstStyle>
            <a:lvl1pPr>
              <a:defRPr sz="3000">
                <a:solidFill>
                  <a:srgbClr val="A69765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hu-H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86058"/>
            <a:ext cx="6400800" cy="71438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hu-HU" dirty="0"/>
          </a:p>
        </p:txBody>
      </p:sp>
      <p:sp>
        <p:nvSpPr>
          <p:cNvPr id="8" name="Content Placeholder 4"/>
          <p:cNvSpPr>
            <a:spLocks noGrp="1"/>
          </p:cNvSpPr>
          <p:nvPr>
            <p:ph idx="13"/>
          </p:nvPr>
        </p:nvSpPr>
        <p:spPr bwMode="auto">
          <a:xfrm>
            <a:off x="785786" y="3571876"/>
            <a:ext cx="7572428" cy="1143008"/>
          </a:xfrm>
          <a:noFill/>
          <a:ln>
            <a:miter lim="800000"/>
            <a:headEnd/>
            <a:tailEnd/>
          </a:ln>
        </p:spPr>
        <p:txBody>
          <a:bodyPr>
            <a:normAutofit/>
          </a:bodyPr>
          <a:lstStyle>
            <a:lvl1pPr>
              <a:buNone/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 dirty="0" smtClean="0"/>
          </a:p>
        </p:txBody>
      </p:sp>
      <p:sp>
        <p:nvSpPr>
          <p:cNvPr id="9" name="Content Placeholder 4"/>
          <p:cNvSpPr>
            <a:spLocks noGrp="1"/>
          </p:cNvSpPr>
          <p:nvPr>
            <p:ph idx="14"/>
          </p:nvPr>
        </p:nvSpPr>
        <p:spPr bwMode="auto">
          <a:xfrm>
            <a:off x="785786" y="4786322"/>
            <a:ext cx="7572428" cy="1000132"/>
          </a:xfrm>
          <a:noFill/>
          <a:ln>
            <a:miter lim="800000"/>
            <a:headEnd/>
            <a:tailEnd/>
          </a:ln>
        </p:spPr>
        <p:txBody>
          <a:bodyPr>
            <a:normAutofit/>
          </a:bodyPr>
          <a:lstStyle>
            <a:lvl1pPr algn="l">
              <a:buFont typeface="+mj-lt"/>
              <a:buAutoNum type="arabicPeriod"/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 dirty="0" smtClean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EDC62-CFE7-4A42-B238-B5342F5F32A3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2023.10.17.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43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F8C1C-D1ED-40E7-A666-C2A3F5294BBA}" type="datetime1">
              <a:rPr lang="hu-HU" smtClean="0"/>
              <a:t>2023.10.17.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468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22A9-F9D7-41A1-B90C-8866201AF098}" type="datetime1">
              <a:rPr lang="hu-HU" smtClean="0"/>
              <a:t>2023.10.17.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833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6521D-2982-4752-938B-75F873C50BE5}" type="datetime1">
              <a:rPr lang="hu-HU" smtClean="0"/>
              <a:t>2023.10.17.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585522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C164-631B-4726-B71D-BF560E3DC76D}" type="datetime1">
              <a:rPr lang="hu-HU" smtClean="0"/>
              <a:t>2023.10.17.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8180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D52D-0E5B-4D31-BC85-DD357E91E0CF}" type="datetime1">
              <a:rPr lang="hu-HU" smtClean="0"/>
              <a:t>2023.10.17.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7305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EF664-49C8-4A72-AA21-5B0155896258}" type="datetime1">
              <a:rPr lang="hu-HU" smtClean="0"/>
              <a:t>2023.10.17.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443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301F8-A0D4-44C0-A3A2-88D510625AE5}" type="datetime1">
              <a:rPr lang="hu-HU" smtClean="0"/>
              <a:t>2023.10.17.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4832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6521D-2982-4752-938B-75F873C50BE5}" type="datetime1">
              <a:rPr lang="hu-HU" smtClean="0"/>
              <a:t>2023.10.17.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20390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6000"/>
                <a:alpha val="87000"/>
              </a:schemeClr>
            </a:gs>
            <a:gs pos="28000">
              <a:schemeClr val="accent1">
                <a:lumMod val="5000"/>
                <a:lumOff val="95000"/>
              </a:schemeClr>
            </a:gs>
            <a:gs pos="47000">
              <a:schemeClr val="accent1">
                <a:lumMod val="45000"/>
                <a:lumOff val="55000"/>
              </a:schemeClr>
            </a:gs>
            <a:gs pos="6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6521D-2982-4752-938B-75F873C50BE5}" type="datetime1">
              <a:rPr lang="hu-HU" smtClean="0"/>
              <a:t>2023.10.17.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5838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  <p:sldLayoutId id="2147484045" r:id="rId8"/>
    <p:sldLayoutId id="2147484046" r:id="rId9"/>
    <p:sldLayoutId id="2147484047" r:id="rId10"/>
    <p:sldLayoutId id="2147484048" r:id="rId11"/>
    <p:sldLayoutId id="214748404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="" xmlns:a16="http://schemas.microsoft.com/office/drawing/2014/main" id="{A189BD31-D4D2-4941-BA4E-48BA3C3F9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919584"/>
            <a:ext cx="7920880" cy="4926248"/>
          </a:xfrm>
        </p:spPr>
        <p:txBody>
          <a:bodyPr>
            <a:normAutofit fontScale="90000"/>
          </a:bodyPr>
          <a:lstStyle/>
          <a:p>
            <a:pPr algn="r"/>
            <a:r>
              <a:rPr lang="hu-HU" sz="4400" dirty="0"/>
              <a:t/>
            </a:r>
            <a:br>
              <a:rPr lang="hu-HU" sz="4400" dirty="0"/>
            </a:br>
            <a:r>
              <a:rPr lang="hu-HU" sz="4400" dirty="0"/>
              <a:t> </a:t>
            </a:r>
            <a:r>
              <a:rPr lang="hu-HU" sz="4400" b="1" dirty="0" smtClean="0"/>
              <a:t>Kihívások a szociális gondoskodásban</a:t>
            </a:r>
            <a:r>
              <a:rPr kumimoji="0" lang="hu-HU" sz="44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44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kumimoji="0" lang="hu-HU" sz="28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28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lang="hu-HU" sz="2800" dirty="0"/>
              <a:t/>
            </a:r>
            <a:br>
              <a:rPr lang="hu-HU" sz="2800" dirty="0"/>
            </a:br>
            <a:r>
              <a:rPr lang="hu-HU" sz="2800" dirty="0" smtClean="0"/>
              <a:t> CSOCSABÉ TSZR </a:t>
            </a:r>
            <a:r>
              <a:rPr lang="hu-HU" sz="2800" dirty="0"/>
              <a:t>Konferencia </a:t>
            </a: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2800" dirty="0" smtClean="0"/>
              <a:t>Békéscsaba, 2023. 10. 17.</a:t>
            </a:r>
            <a: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kumimoji="0" lang="hu-HU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dr. Andráczi-Tóth Veronika</a:t>
            </a:r>
            <a:br>
              <a:rPr kumimoji="0" lang="hu-HU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kumimoji="0" lang="hu-HU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Belügyminisztérium</a:t>
            </a:r>
            <a:br>
              <a:rPr kumimoji="0" lang="hu-HU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lang="hu-HU" sz="2700" cap="none" dirty="0">
                <a:ea typeface="+mn-ea"/>
                <a:cs typeface="Times New Roman" panose="02020603050405020304" pitchFamily="18" charset="0"/>
              </a:rPr>
              <a:t>Szociális és Gyermekjóléti Szolgáltatások Főosztálya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alatino Linotype" panose="0204050205050503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alatino Linotype" panose="02040502050505030304" pitchFamily="18" charset="0"/>
                <a:ea typeface="+mn-ea"/>
                <a:cs typeface="Times New Roman" panose="02020603050405020304" pitchFamily="18" charset="0"/>
              </a:rPr>
            </a:br>
            <a:endParaRPr lang="hu-HU" dirty="0">
              <a:latin typeface="Palatino Linotype" panose="02040502050505030304" pitchFamily="18" charset="0"/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="" xmlns:a16="http://schemas.microsoft.com/office/drawing/2014/main" id="{650789E7-35E1-A090-8405-CC68DAE3F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581128"/>
            <a:ext cx="2527824" cy="253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29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2952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 smtClean="0"/>
              <a:t>Szakápolás átalakítása </a:t>
            </a:r>
            <a:endParaRPr lang="hu-HU" sz="36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19" y="1355089"/>
            <a:ext cx="8794067" cy="4821874"/>
          </a:xfrm>
        </p:spPr>
        <p:txBody>
          <a:bodyPr>
            <a:normAutofit/>
          </a:bodyPr>
          <a:lstStyle/>
          <a:p>
            <a:pPr algn="just"/>
            <a:r>
              <a:rPr lang="hu-HU" sz="2400" dirty="0" smtClean="0">
                <a:latin typeface="+mj-lt"/>
                <a:cs typeface="Times New Roman" panose="02020603050405020304" pitchFamily="18" charset="0"/>
              </a:rPr>
              <a:t>A tartós ápolás és gondozás eddig mind a szociális, mind az egészségügyi területen megtalálható volt.</a:t>
            </a:r>
          </a:p>
          <a:p>
            <a:pPr algn="just"/>
            <a:r>
              <a:rPr lang="hu-HU" sz="2400" dirty="0" smtClean="0">
                <a:latin typeface="+mj-lt"/>
                <a:cs typeface="Times New Roman" panose="02020603050405020304" pitchFamily="18" charset="0"/>
              </a:rPr>
              <a:t>Az egészségügyi ápolási ágyakon végzett szakápolási tevékenységet a szociális terület fogja ellátni szakápolási központ formájában a jövőben!</a:t>
            </a:r>
          </a:p>
          <a:p>
            <a:pPr marL="0" indent="0" algn="just">
              <a:buNone/>
            </a:pPr>
            <a:endParaRPr lang="hu-HU" sz="800" dirty="0" smtClean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2400" dirty="0" smtClean="0">
                <a:latin typeface="+mj-lt"/>
                <a:cs typeface="Times New Roman" panose="02020603050405020304" pitchFamily="18" charset="0"/>
              </a:rPr>
              <a:t>Egészségügyi intézmény:  		Szociális intézmény:</a:t>
            </a:r>
            <a:endParaRPr lang="hu-HU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10</a:t>
            </a:fld>
            <a:endParaRPr lang="hu-HU"/>
          </a:p>
        </p:txBody>
      </p:sp>
      <p:sp>
        <p:nvSpPr>
          <p:cNvPr id="5" name="Szövegdoboz 4"/>
          <p:cNvSpPr txBox="1"/>
          <p:nvPr/>
        </p:nvSpPr>
        <p:spPr>
          <a:xfrm>
            <a:off x="539552" y="5199426"/>
            <a:ext cx="3639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err="1" smtClean="0">
                <a:latin typeface="+mj-lt"/>
              </a:rPr>
              <a:t>Medikális</a:t>
            </a:r>
            <a:r>
              <a:rPr lang="hu-HU" sz="2400" dirty="0" smtClean="0">
                <a:latin typeface="+mj-lt"/>
              </a:rPr>
              <a:t> szolgáltatás</a:t>
            </a:r>
            <a:endParaRPr lang="hu-HU" sz="2400" dirty="0">
              <a:latin typeface="+mj-lt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725107" y="5030981"/>
            <a:ext cx="4320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err="1" smtClean="0">
                <a:latin typeface="+mj-lt"/>
              </a:rPr>
              <a:t>Teljeskörű</a:t>
            </a:r>
            <a:r>
              <a:rPr lang="hu-HU" sz="2400" dirty="0" smtClean="0">
                <a:latin typeface="+mj-lt"/>
              </a:rPr>
              <a:t> ellátás: fizikai, mentális és egészségügyi gondoskodás, otthonjelleget biztosít</a:t>
            </a:r>
            <a:endParaRPr lang="hu-HU" sz="2400" dirty="0">
              <a:latin typeface="+mj-lt"/>
            </a:endParaRPr>
          </a:p>
        </p:txBody>
      </p:sp>
      <p:sp>
        <p:nvSpPr>
          <p:cNvPr id="7" name="Lefelé nyíl 6"/>
          <p:cNvSpPr/>
          <p:nvPr/>
        </p:nvSpPr>
        <p:spPr>
          <a:xfrm>
            <a:off x="1979712" y="4032619"/>
            <a:ext cx="540060" cy="7124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Lefelé nyíl 7"/>
          <p:cNvSpPr/>
          <p:nvPr/>
        </p:nvSpPr>
        <p:spPr>
          <a:xfrm>
            <a:off x="6176789" y="4134755"/>
            <a:ext cx="562322" cy="775391"/>
          </a:xfrm>
          <a:prstGeom prst="downArrow">
            <a:avLst>
              <a:gd name="adj1" fmla="val 3449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ávnyíl 8"/>
          <p:cNvSpPr/>
          <p:nvPr/>
        </p:nvSpPr>
        <p:spPr>
          <a:xfrm rot="10549111">
            <a:off x="3837281" y="3839672"/>
            <a:ext cx="682869" cy="116796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94939" y="-4323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 smtClean="0"/>
              <a:t>Szakápolási központ</a:t>
            </a:r>
            <a:endParaRPr lang="hu-HU" sz="32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40084" y="1282331"/>
            <a:ext cx="8596411" cy="4450926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hu-HU" sz="3600" dirty="0" smtClean="0">
                <a:latin typeface="+mj-lt"/>
                <a:cs typeface="Times New Roman" panose="02020603050405020304" pitchFamily="18" charset="0"/>
              </a:rPr>
              <a:t>Szakápolási tevékenységet ellátó idősek otthona.</a:t>
            </a:r>
          </a:p>
          <a:p>
            <a:pPr algn="just">
              <a:lnSpc>
                <a:spcPct val="120000"/>
              </a:lnSpc>
            </a:pPr>
            <a:r>
              <a:rPr lang="hu-HU" sz="3600" dirty="0">
                <a:latin typeface="+mj-lt"/>
                <a:cs typeface="Times New Roman" panose="02020603050405020304" pitchFamily="18" charset="0"/>
              </a:rPr>
              <a:t>Az idősotthonnál erősebb egészségügyi szolgáltatáskészséggel, és az egészségügyi ápolási ágyakkal </a:t>
            </a:r>
            <a:r>
              <a:rPr lang="hu-HU" sz="3600" dirty="0" smtClean="0">
                <a:latin typeface="+mj-lt"/>
                <a:cs typeface="Times New Roman" panose="02020603050405020304" pitchFamily="18" charset="0"/>
              </a:rPr>
              <a:t>megegyező </a:t>
            </a:r>
            <a:r>
              <a:rPr lang="hu-HU" sz="3600" dirty="0">
                <a:latin typeface="+mj-lt"/>
                <a:cs typeface="Times New Roman" panose="02020603050405020304" pitchFamily="18" charset="0"/>
              </a:rPr>
              <a:t>egészségügyi, azonban magasabb szociális szolgáltatáskészséggel bír.</a:t>
            </a:r>
          </a:p>
          <a:p>
            <a:pPr algn="just">
              <a:lnSpc>
                <a:spcPct val="120000"/>
              </a:lnSpc>
            </a:pPr>
            <a:r>
              <a:rPr lang="hu-HU" sz="3600" dirty="0" smtClean="0">
                <a:latin typeface="+mj-lt"/>
                <a:cs typeface="Times New Roman" panose="02020603050405020304" pitchFamily="18" charset="0"/>
              </a:rPr>
              <a:t>100 </a:t>
            </a:r>
            <a:r>
              <a:rPr lang="hu-HU" sz="3600" dirty="0" err="1" smtClean="0">
                <a:latin typeface="+mj-lt"/>
                <a:cs typeface="Times New Roman" panose="02020603050405020304" pitchFamily="18" charset="0"/>
              </a:rPr>
              <a:t>fh-re</a:t>
            </a:r>
            <a:r>
              <a:rPr lang="hu-HU" sz="3600" dirty="0" smtClean="0">
                <a:latin typeface="+mj-lt"/>
                <a:cs typeface="Times New Roman" panose="02020603050405020304" pitchFamily="18" charset="0"/>
              </a:rPr>
              <a:t> vetítve 24 ápoló, gondozó kolléga és 15 fő szakápoló a minimum feltétel.</a:t>
            </a:r>
          </a:p>
          <a:p>
            <a:pPr algn="just">
              <a:lnSpc>
                <a:spcPct val="120000"/>
              </a:lnSpc>
            </a:pPr>
            <a:r>
              <a:rPr lang="hu-HU" sz="3600" dirty="0" smtClean="0">
                <a:latin typeface="+mj-lt"/>
                <a:cs typeface="Times New Roman" panose="02020603050405020304" pitchFamily="18" charset="0"/>
              </a:rPr>
              <a:t>Térítési díjat kell fizetni (az ápolási ágyon is fizetni kell!)</a:t>
            </a:r>
          </a:p>
          <a:p>
            <a:pPr algn="just">
              <a:lnSpc>
                <a:spcPct val="120000"/>
              </a:lnSpc>
            </a:pPr>
            <a:r>
              <a:rPr lang="hu-HU" sz="3600" dirty="0" smtClean="0">
                <a:latin typeface="+mj-lt"/>
                <a:cs typeface="Times New Roman" panose="02020603050405020304" pitchFamily="18" charset="0"/>
              </a:rPr>
              <a:t>Az ápolók egészségügyi kiegészítő pótlékban részesülnek.</a:t>
            </a:r>
          </a:p>
          <a:p>
            <a:pPr algn="just"/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2429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-99392"/>
            <a:ext cx="7886700" cy="1325563"/>
          </a:xfrm>
        </p:spPr>
        <p:txBody>
          <a:bodyPr/>
          <a:lstStyle/>
          <a:p>
            <a:pPr algn="ctr"/>
            <a:r>
              <a:rPr lang="hu-HU" dirty="0" smtClean="0"/>
              <a:t>Első helyszínek</a:t>
            </a:r>
            <a:endParaRPr lang="hu-HU" dirty="0"/>
          </a:p>
        </p:txBody>
      </p:sp>
      <p:graphicFrame>
        <p:nvGraphicFramePr>
          <p:cNvPr id="6" name="Tartalom hely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2371195"/>
              </p:ext>
            </p:extLst>
          </p:nvPr>
        </p:nvGraphicFramePr>
        <p:xfrm>
          <a:off x="548096" y="1226172"/>
          <a:ext cx="8200367" cy="52510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55504"/>
                <a:gridCol w="2092175"/>
                <a:gridCol w="2044080"/>
                <a:gridCol w="2308608"/>
              </a:tblGrid>
              <a:tr h="905150"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u="none" strike="noStrike" dirty="0">
                          <a:effectLst/>
                          <a:latin typeface="+mj-lt"/>
                        </a:rPr>
                        <a:t>Vármegye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u="none" strike="noStrike" dirty="0">
                          <a:effectLst/>
                          <a:latin typeface="+mj-lt"/>
                        </a:rPr>
                        <a:t>Helyszín 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u="none" strike="noStrike">
                          <a:effectLst/>
                          <a:latin typeface="+mj-lt"/>
                        </a:rPr>
                        <a:t>Átadott ágyszám</a:t>
                      </a:r>
                      <a:endParaRPr lang="hu-HU" sz="2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u="none" strike="noStrike">
                          <a:effectLst/>
                          <a:latin typeface="+mj-lt"/>
                        </a:rPr>
                        <a:t>Szakápolási központ férőhely száma</a:t>
                      </a:r>
                      <a:endParaRPr lang="hu-HU" sz="2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</a:tr>
              <a:tr h="985230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 dirty="0">
                          <a:effectLst/>
                          <a:latin typeface="+mj-lt"/>
                        </a:rPr>
                        <a:t>Komárom-Esztergom vármegye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u="none" strike="noStrike" dirty="0">
                          <a:effectLst/>
                          <a:latin typeface="+mj-lt"/>
                        </a:rPr>
                        <a:t>Oroszlány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  <a:latin typeface="+mj-lt"/>
                        </a:rPr>
                        <a:t>70 </a:t>
                      </a:r>
                      <a:br>
                        <a:rPr lang="hu-HU" sz="2000" u="none" strike="noStrike">
                          <a:effectLst/>
                          <a:latin typeface="+mj-lt"/>
                        </a:rPr>
                      </a:b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  <a:latin typeface="+mj-lt"/>
                        </a:rPr>
                        <a:t>70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</a:tr>
              <a:tr h="659085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>
                          <a:effectLst/>
                          <a:latin typeface="+mj-lt"/>
                        </a:rPr>
                        <a:t>Tolna vármegye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u="none" strike="noStrike" dirty="0" smtClean="0">
                          <a:effectLst/>
                          <a:latin typeface="+mj-lt"/>
                        </a:rPr>
                        <a:t>Pincehely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  <a:latin typeface="+mj-lt"/>
                        </a:rPr>
                        <a:t>39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  <a:latin typeface="+mj-lt"/>
                        </a:rPr>
                        <a:t>39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</a:tr>
              <a:tr h="332940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>
                          <a:effectLst/>
                          <a:latin typeface="+mj-lt"/>
                        </a:rPr>
                        <a:t>Vas vármegye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u="none" strike="noStrike">
                          <a:effectLst/>
                          <a:latin typeface="+mj-lt"/>
                        </a:rPr>
                        <a:t>Celldömölk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  <a:latin typeface="+mj-lt"/>
                        </a:rPr>
                        <a:t>40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  <a:latin typeface="+mj-lt"/>
                        </a:rPr>
                        <a:t>24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</a:tr>
              <a:tr h="985230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>
                          <a:effectLst/>
                          <a:latin typeface="+mj-lt"/>
                        </a:rPr>
                        <a:t>Szabolcs-Szatmár-Bereg vármegye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u="none" strike="noStrike">
                          <a:effectLst/>
                          <a:latin typeface="+mj-lt"/>
                        </a:rPr>
                        <a:t>Vásárosnamény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  <a:latin typeface="+mj-lt"/>
                        </a:rPr>
                        <a:t>60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  <a:latin typeface="+mj-lt"/>
                        </a:rPr>
                        <a:t>60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</a:tr>
              <a:tr h="985230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>
                          <a:effectLst/>
                          <a:latin typeface="+mj-lt"/>
                        </a:rPr>
                        <a:t>Jász-Nagykun-Szolnok vármegye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u="none" strike="noStrike">
                          <a:effectLst/>
                          <a:latin typeface="+mj-lt"/>
                        </a:rPr>
                        <a:t>Kunhegyes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  <a:latin typeface="+mj-lt"/>
                        </a:rPr>
                        <a:t>25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  <a:latin typeface="+mj-lt"/>
                        </a:rPr>
                        <a:t>25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</a:tr>
              <a:tr h="398169">
                <a:tc>
                  <a:txBody>
                    <a:bodyPr/>
                    <a:lstStyle/>
                    <a:p>
                      <a:pPr algn="l" fontAlgn="b"/>
                      <a:r>
                        <a:rPr lang="hu-HU" sz="2400" u="none" strike="noStrike">
                          <a:effectLst/>
                          <a:latin typeface="+mj-lt"/>
                        </a:rPr>
                        <a:t> </a:t>
                      </a:r>
                      <a:endParaRPr lang="hu-HU" sz="2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u="none" strike="noStrike" dirty="0">
                          <a:effectLst/>
                          <a:latin typeface="+mj-lt"/>
                        </a:rPr>
                        <a:t>Budapest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  <a:latin typeface="+mj-lt"/>
                        </a:rPr>
                        <a:t>100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  <a:latin typeface="+mj-lt"/>
                        </a:rPr>
                        <a:t>100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1085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295325"/>
          </a:xfrm>
        </p:spPr>
        <p:txBody>
          <a:bodyPr>
            <a:normAutofit/>
          </a:bodyPr>
          <a:lstStyle/>
          <a:p>
            <a:pPr algn="ctr"/>
            <a:r>
              <a:rPr lang="hu-HU" sz="4800" b="1" dirty="0" smtClean="0"/>
              <a:t>III. A közösségi alapú szolgáltatásokra való áttérés</a:t>
            </a:r>
            <a:endParaRPr lang="hu-HU" sz="4800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0981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187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60040" y="188640"/>
            <a:ext cx="7772400" cy="720080"/>
          </a:xfrm>
        </p:spPr>
        <p:txBody>
          <a:bodyPr>
            <a:noAutofit/>
          </a:bodyPr>
          <a:lstStyle/>
          <a:p>
            <a:pPr algn="ctr"/>
            <a:r>
              <a:rPr lang="hu-HU" sz="3200" b="1" dirty="0" smtClean="0">
                <a:solidFill>
                  <a:schemeClr val="tx1"/>
                </a:solidFill>
                <a:latin typeface="+mj-lt"/>
              </a:rPr>
              <a:t>Kiváltás - Hol tartunk most?</a:t>
            </a:r>
            <a:endParaRPr lang="hu-HU" sz="3200" b="1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483618177"/>
              </p:ext>
            </p:extLst>
          </p:nvPr>
        </p:nvGraphicFramePr>
        <p:xfrm>
          <a:off x="683568" y="764704"/>
          <a:ext cx="7848872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896479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886700" cy="1047650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700" b="1" dirty="0"/>
              <a:t>EFOP–2.2.25-22</a:t>
            </a:r>
            <a:r>
              <a:rPr lang="hu-HU" b="1" dirty="0"/>
              <a:t/>
            </a:r>
            <a:br>
              <a:rPr lang="hu-HU" b="1" dirty="0"/>
            </a:br>
            <a:r>
              <a:rPr lang="hu-HU" sz="2200" b="1" dirty="0" smtClean="0"/>
              <a:t>Közösségi alapú szolgáltatásokra való áttérés fejlesztése – támogatott lakhatás kialakítása, szociális alapszolgáltatás fejlesztése </a:t>
            </a:r>
            <a:endParaRPr lang="hu-HU" sz="22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400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hu-H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Célja: önálló életvitel támogatása, támogatott lakhatás kialakítása</a:t>
            </a:r>
          </a:p>
          <a:p>
            <a:pPr marL="0" indent="0" algn="just">
              <a:buNone/>
            </a:pPr>
            <a:r>
              <a:rPr lang="hu-HU" sz="8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Kötelezően megvalósítandó tevékenységek</a:t>
            </a:r>
          </a:p>
          <a:p>
            <a:pPr algn="just"/>
            <a:r>
              <a:rPr lang="hu-H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Támogatott lakhatás lakhatási szolgáltatásának kialakítása.</a:t>
            </a:r>
          </a:p>
          <a:p>
            <a:pPr marL="0" indent="0" algn="just">
              <a:buNone/>
            </a:pPr>
            <a:r>
              <a:rPr lang="hu-H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Új férőhelyek létrehozása új ingatlan építésével vagy meglévő ingatlan átalakításával, bővítésével, felújításával.</a:t>
            </a:r>
          </a:p>
          <a:p>
            <a:pPr marL="0" indent="0" algn="just">
              <a:buNone/>
            </a:pPr>
            <a:r>
              <a:rPr lang="hu-H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Létrehozható lakhatási szolgáltatások:</a:t>
            </a:r>
          </a:p>
          <a:p>
            <a:pPr algn="just"/>
            <a:r>
              <a:rPr lang="hu-H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legfeljebb hat fő számára kialakított lakás vagy ház, vagy</a:t>
            </a:r>
          </a:p>
          <a:p>
            <a:pPr algn="just"/>
            <a:r>
              <a:rPr lang="hu-H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hét-tizenkét fő számára kialakított lakás vagy ház.</a:t>
            </a:r>
          </a:p>
          <a:p>
            <a:pPr marL="0" indent="0" algn="just">
              <a:buNone/>
            </a:pPr>
            <a:r>
              <a:rPr lang="hu-HU" sz="8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Választható tevékenységek: </a:t>
            </a:r>
          </a:p>
          <a:p>
            <a:pPr marL="0" indent="0" algn="just">
              <a:buNone/>
            </a:pPr>
            <a:r>
              <a:rPr lang="hu-H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Szolgáltatási gyűrűt adó szociális alapszolgáltatások fejlesztése</a:t>
            </a:r>
          </a:p>
          <a:p>
            <a:pPr marL="0" indent="0" algn="just">
              <a:buNone/>
            </a:pPr>
            <a:r>
              <a:rPr lang="hu-HU" sz="8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Házi segítségnyújtás </a:t>
            </a:r>
            <a:r>
              <a:rPr lang="hu-H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és/vagy </a:t>
            </a:r>
            <a:r>
              <a:rPr lang="hu-HU" sz="8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közösségi ellátás </a:t>
            </a:r>
            <a:r>
              <a:rPr lang="hu-H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és/vagy </a:t>
            </a:r>
            <a:r>
              <a:rPr lang="hu-HU" sz="8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támogató szolgáltatás </a:t>
            </a:r>
            <a:r>
              <a:rPr lang="hu-H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és/vagy </a:t>
            </a:r>
            <a:r>
              <a:rPr lang="hu-HU" sz="8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nappali ellátás fejlesztése </a:t>
            </a:r>
            <a:r>
              <a:rPr lang="hu-H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(fogyatékossággal élő személyek és pszichiátriai betegek nappali ellátása) új szolgáltatás kialakításával, vagy meglévő szolgáltatás fejlesztésével, bővítésével a támogatást igénylő tulajdonában vagy vagyonkezelésében levő vagy vásárolt ingatlanon az alábbi tevékenységek révén:</a:t>
            </a:r>
          </a:p>
          <a:p>
            <a:pPr marL="0" indent="0" algn="just">
              <a:buNone/>
            </a:pPr>
            <a:r>
              <a:rPr lang="hu-H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	meglévő ingatlan átalakításával, bővítésével, felújításával,</a:t>
            </a:r>
          </a:p>
          <a:p>
            <a:pPr marL="0" indent="0" algn="just">
              <a:buNone/>
            </a:pPr>
            <a:r>
              <a:rPr lang="hu-HU" sz="8000" dirty="0" smtClean="0"/>
              <a:t>-	</a:t>
            </a:r>
            <a:r>
              <a:rPr lang="hu-H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új épület létrehozásával.</a:t>
            </a:r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66747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31640" y="1484784"/>
            <a:ext cx="6400800" cy="1584176"/>
          </a:xfrm>
        </p:spPr>
        <p:txBody>
          <a:bodyPr/>
          <a:lstStyle/>
          <a:p>
            <a:endParaRPr lang="hu-HU" dirty="0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05791"/>
              </p:ext>
            </p:extLst>
          </p:nvPr>
        </p:nvGraphicFramePr>
        <p:xfrm>
          <a:off x="467544" y="332656"/>
          <a:ext cx="8352929" cy="32554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2488"/>
                <a:gridCol w="1800200"/>
                <a:gridCol w="2160241"/>
              </a:tblGrid>
              <a:tr h="864096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 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 smtClean="0">
                          <a:effectLst/>
                          <a:latin typeface="+mj-lt"/>
                        </a:rPr>
                        <a:t>EFOP-2.2.25-22</a:t>
                      </a:r>
                      <a:r>
                        <a:rPr lang="hu-HU" sz="1800" baseline="0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hu-HU" sz="1800" dirty="0" smtClean="0">
                          <a:effectLst/>
                          <a:latin typeface="+mj-lt"/>
                        </a:rPr>
                        <a:t>Projektben </a:t>
                      </a:r>
                      <a:r>
                        <a:rPr lang="hu-HU" sz="1800" dirty="0">
                          <a:effectLst/>
                          <a:latin typeface="+mj-lt"/>
                        </a:rPr>
                        <a:t>tervezett adatok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 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hu-H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06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Célcsoport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>
                          <a:effectLst/>
                          <a:latin typeface="+mj-lt"/>
                        </a:rPr>
                        <a:t>TL száma</a:t>
                      </a:r>
                      <a:endParaRPr lang="hu-HU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>
                          <a:effectLst/>
                          <a:latin typeface="+mj-lt"/>
                        </a:rPr>
                        <a:t>Férőhelyek száma</a:t>
                      </a:r>
                      <a:endParaRPr lang="hu-HU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18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Támogatott lakhatás fogyatékos személyek részére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65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566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18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>
                          <a:effectLst/>
                          <a:latin typeface="+mj-lt"/>
                        </a:rPr>
                        <a:t>Támogatott lakhatás pszichiátriai betegek részére</a:t>
                      </a:r>
                      <a:endParaRPr lang="hu-HU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11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88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07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>
                          <a:effectLst/>
                          <a:latin typeface="+mj-lt"/>
                        </a:rPr>
                        <a:t>Összesen:</a:t>
                      </a:r>
                      <a:endParaRPr lang="hu-HU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76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654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564254"/>
              </p:ext>
            </p:extLst>
          </p:nvPr>
        </p:nvGraphicFramePr>
        <p:xfrm>
          <a:off x="467544" y="3717029"/>
          <a:ext cx="8352929" cy="29710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14039"/>
                <a:gridCol w="3238890"/>
              </a:tblGrid>
              <a:tr h="4244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Választott fejlesztendő alapszolgáltatások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>
                          <a:effectLst/>
                          <a:latin typeface="+mj-lt"/>
                        </a:rPr>
                        <a:t>Fejlesztések száma</a:t>
                      </a:r>
                      <a:endParaRPr lang="hu-HU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4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Fogyatékos személyek nappali intézménye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>
                          <a:effectLst/>
                          <a:latin typeface="+mj-lt"/>
                        </a:rPr>
                        <a:t>20 helyszínen, 421 férőhellyel</a:t>
                      </a:r>
                      <a:endParaRPr lang="hu-HU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4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Házi segítségnyújtás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>
                          <a:effectLst/>
                          <a:latin typeface="+mj-lt"/>
                        </a:rPr>
                        <a:t>7 szolgáltató</a:t>
                      </a:r>
                      <a:endParaRPr lang="hu-HU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4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Pszichiátriai betegek közösségi ellátása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6 szolgáltató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4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>
                          <a:effectLst/>
                          <a:latin typeface="+mj-lt"/>
                        </a:rPr>
                        <a:t>Pszichiátriai betegek nappali intézménye</a:t>
                      </a:r>
                      <a:endParaRPr lang="hu-HU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4 intézmény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4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>
                          <a:effectLst/>
                          <a:latin typeface="+mj-lt"/>
                        </a:rPr>
                        <a:t>Támogató szolgálat</a:t>
                      </a:r>
                      <a:endParaRPr lang="hu-HU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22 szolgáltató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4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>
                          <a:effectLst/>
                          <a:latin typeface="+mj-lt"/>
                        </a:rPr>
                        <a:t>Összesen:</a:t>
                      </a:r>
                      <a:endParaRPr lang="hu-HU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800" dirty="0">
                          <a:effectLst/>
                          <a:latin typeface="+mj-lt"/>
                        </a:rPr>
                        <a:t>59 alapszolgáltatás</a:t>
                      </a:r>
                      <a:endParaRPr lang="hu-HU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6106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799" y="370909"/>
            <a:ext cx="7772400" cy="1285884"/>
          </a:xfrm>
        </p:spPr>
        <p:txBody>
          <a:bodyPr/>
          <a:lstStyle/>
          <a:p>
            <a:pPr algn="ctr"/>
            <a:r>
              <a:rPr lang="hu-HU" b="1" dirty="0" smtClean="0">
                <a:solidFill>
                  <a:schemeClr val="tx1"/>
                </a:solidFill>
                <a:latin typeface="+mj-lt"/>
              </a:rPr>
              <a:t>EFOP 2.2.25 helyszínek</a:t>
            </a:r>
            <a:endParaRPr lang="hu-H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510152" y="3109813"/>
            <a:ext cx="4979553" cy="482778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7" name="img847177" descr="48c20bb6-68ee-47e8-851d-043b99922f5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56114"/>
            <a:ext cx="8918451" cy="5569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7768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648072"/>
          </a:xfrm>
        </p:spPr>
        <p:txBody>
          <a:bodyPr/>
          <a:lstStyle/>
          <a:p>
            <a:pPr algn="ctr"/>
            <a:r>
              <a:rPr lang="hu-HU" b="1" dirty="0">
                <a:solidFill>
                  <a:prstClr val="black"/>
                </a:solidFill>
                <a:latin typeface="Cambria" panose="02040503050406030204"/>
              </a:rPr>
              <a:t>EFOP 2.2.25 helyszínek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098" name="img278979" descr="e616f47a-1b01-4217-81af-7edb05f7813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721241" cy="5651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9534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295325"/>
          </a:xfrm>
        </p:spPr>
        <p:txBody>
          <a:bodyPr>
            <a:normAutofit/>
          </a:bodyPr>
          <a:lstStyle/>
          <a:p>
            <a:pPr algn="ctr"/>
            <a:r>
              <a:rPr lang="hu-HU" sz="4800" b="1" dirty="0" smtClean="0"/>
              <a:t>I. A szociális ágazat képzési rendszere</a:t>
            </a:r>
            <a:endParaRPr lang="hu-HU" sz="4800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3756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429499" cy="1224136"/>
          </a:xfrm>
        </p:spPr>
        <p:txBody>
          <a:bodyPr>
            <a:normAutofit fontScale="90000"/>
          </a:bodyPr>
          <a:lstStyle/>
          <a:p>
            <a:pPr marL="228600" lvl="0" indent="-228600" algn="ctr">
              <a:spcBef>
                <a:spcPts val="1000"/>
              </a:spcBef>
            </a:pPr>
            <a:r>
              <a:rPr lang="hu-HU" sz="3100" b="1" dirty="0">
                <a:solidFill>
                  <a:prstClr val="black"/>
                </a:solidFill>
                <a:ea typeface="+mn-ea"/>
                <a:cs typeface="Times New Roman" panose="02020603050405020304" pitchFamily="18" charset="0"/>
              </a:rPr>
              <a:t>Az emberkereskedelem elleni küzdelemről szóló 2020–2023 közötti nemzeti stratégia és intézkedési tervei</a:t>
            </a:r>
            <a:r>
              <a:rPr lang="hu-HU" sz="2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hu-HU" sz="2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hu-HU" b="1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2228663"/>
            <a:ext cx="8568952" cy="3743848"/>
          </a:xfrm>
        </p:spPr>
        <p:txBody>
          <a:bodyPr>
            <a:normAutofit/>
          </a:bodyPr>
          <a:lstStyle/>
          <a:p>
            <a:pPr marL="514350" indent="-514350" algn="just">
              <a:spcBef>
                <a:spcPts val="1200"/>
              </a:spcBef>
              <a:spcAft>
                <a:spcPts val="1200"/>
              </a:spcAft>
              <a:buAutoNum type="arabicPeriod"/>
            </a:pPr>
            <a:r>
              <a:rPr lang="hu-HU" dirty="0" smtClean="0">
                <a:latin typeface="+mj-lt"/>
                <a:cs typeface="Times New Roman" panose="02020603050405020304" pitchFamily="18" charset="0"/>
              </a:rPr>
              <a:t>Családok </a:t>
            </a:r>
            <a:r>
              <a:rPr lang="hu-HU" dirty="0">
                <a:latin typeface="+mj-lt"/>
                <a:cs typeface="Times New Roman" panose="02020603050405020304" pitchFamily="18" charset="0"/>
              </a:rPr>
              <a:t>átmeneti otthonai rendelkezésre álló kapacitásainak bővítése – külső férőhelyek kialakítására pályázati felhívás 250 millió </a:t>
            </a:r>
            <a:r>
              <a:rPr lang="hu-HU" dirty="0" smtClean="0">
                <a:latin typeface="+mj-lt"/>
                <a:cs typeface="Times New Roman" panose="02020603050405020304" pitchFamily="18" charset="0"/>
              </a:rPr>
              <a:t>Ft</a:t>
            </a:r>
          </a:p>
          <a:p>
            <a:pPr marL="514350" indent="-514350" algn="just">
              <a:spcBef>
                <a:spcPts val="1200"/>
              </a:spcBef>
              <a:spcAft>
                <a:spcPts val="1200"/>
              </a:spcAft>
              <a:buAutoNum type="arabicPeriod"/>
            </a:pPr>
            <a:r>
              <a:rPr lang="hu-HU" dirty="0" smtClean="0">
                <a:latin typeface="+mj-lt"/>
                <a:cs typeface="Times New Roman" panose="02020603050405020304" pitchFamily="18" charset="0"/>
              </a:rPr>
              <a:t>Emberkereskedelem </a:t>
            </a:r>
            <a:r>
              <a:rPr lang="hu-HU" dirty="0">
                <a:latin typeface="+mj-lt"/>
                <a:cs typeface="Times New Roman" panose="02020603050405020304" pitchFamily="18" charset="0"/>
              </a:rPr>
              <a:t>áldozatává vált gyermekek speciális szolgáltatásának modellezése gyermekek átmeneti otthonának </a:t>
            </a:r>
            <a:r>
              <a:rPr lang="hu-HU" dirty="0" smtClean="0">
                <a:latin typeface="+mj-lt"/>
                <a:cs typeface="Times New Roman" panose="02020603050405020304" pitchFamily="18" charset="0"/>
              </a:rPr>
              <a:t>szolgáltatásbővítésével</a:t>
            </a:r>
          </a:p>
          <a:p>
            <a:pPr marL="514350" indent="-514350">
              <a:spcBef>
                <a:spcPts val="1200"/>
              </a:spcBef>
              <a:spcAft>
                <a:spcPts val="1200"/>
              </a:spcAft>
              <a:buAutoNum type="arabicPeriod"/>
            </a:pP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ts val="1200"/>
              </a:spcBef>
              <a:spcAft>
                <a:spcPts val="1200"/>
              </a:spcAft>
              <a:buAutoNum type="arabicPeriod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ts val="1200"/>
              </a:spcBef>
              <a:spcAft>
                <a:spcPts val="1200"/>
              </a:spcAft>
              <a:buAutoNum type="arabicPeriod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824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2696" y="404664"/>
            <a:ext cx="8323760" cy="645333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lang="hu-HU" b="1" dirty="0">
                <a:solidFill>
                  <a:prstClr val="black"/>
                </a:solidFill>
                <a:latin typeface="+mj-lt"/>
                <a:ea typeface="+mj-ea"/>
                <a:cs typeface="Times New Roman" panose="02020603050405020304" pitchFamily="18" charset="0"/>
              </a:rPr>
              <a:t>Az emberkereskedelem elleni küzdelemről szóló 2020–2023 közötti nemzeti stratégia és intézkedési tervei</a:t>
            </a:r>
            <a:endParaRPr lang="hu-HU" b="1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  <a:p>
            <a:pPr marL="0" indent="0" algn="just" defTabSz="3429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lang="hu-H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Emberkereskedelem áldozatává vált, a védett házakból kikerülő </a:t>
            </a:r>
            <a:r>
              <a:rPr lang="hu-HU" sz="2000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időskorú áldozatok</a:t>
            </a:r>
            <a:r>
              <a:rPr lang="hu-H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további intézményi gondozásának biztosítása: </a:t>
            </a:r>
          </a:p>
          <a:p>
            <a:pPr marL="0" indent="0" algn="ctr" defTabSz="3429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lang="hu-H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2023. 01. 01-től folyamatosan 5-5 férőhely van biztosítva</a:t>
            </a:r>
          </a:p>
          <a:p>
            <a:pPr marL="0" indent="0" algn="ctr" defTabSz="3429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lang="hu-H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az állami fenntartó 3 kijelölt intézményében:</a:t>
            </a:r>
          </a:p>
          <a:p>
            <a:pPr marL="342900" indent="-342900" algn="ctr" defTabSz="3429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hu-H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Abaúj-Zempléni Integrált Szociális Intézmény Zsujtai Otthon</a:t>
            </a:r>
          </a:p>
          <a:p>
            <a:pPr marL="342900" indent="-342900" algn="ctr" defTabSz="3429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hu-H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Nógrád Megyei Ezüstfenyő Idősek Otthona – Bátonyterenye</a:t>
            </a:r>
          </a:p>
          <a:p>
            <a:pPr marL="342900" indent="-342900" algn="ctr" defTabSz="3429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hu-H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Zala Megyei Gondoskodás Egyesített Szociális Intézmény - Zalaegerszeg</a:t>
            </a:r>
          </a:p>
          <a:p>
            <a:pPr marL="0" indent="0" algn="ctr" defTabSz="3429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None/>
            </a:pPr>
            <a:endParaRPr lang="hu-H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defTabSz="3429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None/>
            </a:pPr>
            <a:endParaRPr lang="hu-HU" sz="24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137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7">
            <a:extLst>
              <a:ext uri="{FF2B5EF4-FFF2-40B4-BE49-F238E27FC236}">
                <a16:creationId xmlns="" xmlns:a16="http://schemas.microsoft.com/office/drawing/2014/main" id="{A18521A9-EFFB-4267-9F9F-943C38FC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348880"/>
            <a:ext cx="8064896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sz="52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Köszönöm a figyelmet</a:t>
            </a:r>
            <a:r>
              <a:rPr lang="hu-HU" sz="52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 algn="ctr">
              <a:buNone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veronika.andraczi-toth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bm.gov.hu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white">
                    <a:tint val="75000"/>
                  </a:prstClr>
                </a:solidFill>
              </a:rPr>
              <a:pPr/>
              <a:t>22</a:t>
            </a:fld>
            <a:endParaRPr lang="hu-HU">
              <a:solidFill>
                <a:prstClr val="white">
                  <a:tint val="75000"/>
                </a:prstClr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="" xmlns:a16="http://schemas.microsoft.com/office/drawing/2014/main" id="{A3A6C2D3-5E7F-E6E4-D5D4-E4EB136E48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373216"/>
            <a:ext cx="1665454" cy="166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37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55576" y="188641"/>
            <a:ext cx="7886700" cy="448294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b="1" dirty="0" smtClean="0"/>
              <a:t>Képzések rendszere</a:t>
            </a:r>
            <a:endParaRPr lang="hu-HU" sz="3600" b="1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23888" y="1268760"/>
            <a:ext cx="7886700" cy="4820891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3</a:t>
            </a:fld>
            <a:endParaRPr lang="hu-HU"/>
          </a:p>
        </p:txBody>
      </p:sp>
      <p:sp>
        <p:nvSpPr>
          <p:cNvPr id="5" name="Lekerekített téglalap 4"/>
          <p:cNvSpPr/>
          <p:nvPr/>
        </p:nvSpPr>
        <p:spPr>
          <a:xfrm>
            <a:off x="92040" y="683442"/>
            <a:ext cx="5070684" cy="30132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hu-HU" sz="2000" b="1" dirty="0"/>
              <a:t>Szakmai oktatás </a:t>
            </a:r>
            <a:r>
              <a:rPr lang="hu-HU" b="1" dirty="0"/>
              <a:t>(iskolarendszerű) </a:t>
            </a:r>
            <a:r>
              <a:rPr lang="hu-HU" dirty="0"/>
              <a:t>(2019. évi LXXX. törvény a szakképzésről</a:t>
            </a:r>
            <a:r>
              <a:rPr lang="hu-HU" dirty="0" smtClean="0"/>
              <a:t>)</a:t>
            </a:r>
          </a:p>
          <a:p>
            <a:pPr lvl="0"/>
            <a:r>
              <a:rPr lang="hu-HU" dirty="0"/>
              <a:t>a.	Gyermek- és ifjúsági felügyelő</a:t>
            </a:r>
          </a:p>
          <a:p>
            <a:pPr lvl="0"/>
            <a:r>
              <a:rPr lang="hu-HU" dirty="0"/>
              <a:t>b.	Kisgyermekgondozó, </a:t>
            </a:r>
            <a:r>
              <a:rPr lang="hu-HU" dirty="0" err="1"/>
              <a:t>-nevelő</a:t>
            </a:r>
            <a:endParaRPr lang="hu-HU" dirty="0"/>
          </a:p>
          <a:p>
            <a:pPr lvl="0"/>
            <a:r>
              <a:rPr lang="hu-HU" dirty="0"/>
              <a:t>c.	Szociális ápoló és gondozó</a:t>
            </a:r>
          </a:p>
          <a:p>
            <a:pPr lvl="0"/>
            <a:r>
              <a:rPr lang="hu-HU" dirty="0"/>
              <a:t>d.	Szociális és gyermekvédelmi szakasszisztens</a:t>
            </a:r>
          </a:p>
          <a:p>
            <a:pPr lvl="0"/>
            <a:r>
              <a:rPr lang="hu-HU" dirty="0"/>
              <a:t>e.	Szociális és mentálhigiénés szakgondozó</a:t>
            </a:r>
          </a:p>
          <a:p>
            <a:pPr lvl="0"/>
            <a:r>
              <a:rPr lang="hu-HU" dirty="0"/>
              <a:t>f.	Szociális és rehabilitációs szakgondozó</a:t>
            </a:r>
          </a:p>
          <a:p>
            <a:pPr lvl="0"/>
            <a:endParaRPr lang="hu-HU" dirty="0"/>
          </a:p>
        </p:txBody>
      </p:sp>
      <p:sp>
        <p:nvSpPr>
          <p:cNvPr id="7" name="Lekerekített téglalap 6"/>
          <p:cNvSpPr/>
          <p:nvPr/>
        </p:nvSpPr>
        <p:spPr>
          <a:xfrm>
            <a:off x="5535092" y="1295868"/>
            <a:ext cx="3347864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 smtClean="0"/>
              <a:t>Szakmai </a:t>
            </a:r>
            <a:r>
              <a:rPr lang="hu-HU" sz="2000" b="1" dirty="0"/>
              <a:t>képzés </a:t>
            </a:r>
            <a:r>
              <a:rPr lang="hu-HU" dirty="0"/>
              <a:t>(iskolarendszeren kívüli szakképzés) (2013. évi LXXVII. törvény a felnőttképzésről)</a:t>
            </a:r>
          </a:p>
          <a:p>
            <a:pPr algn="ctr"/>
            <a:r>
              <a:rPr lang="hu-HU" dirty="0" smtClean="0"/>
              <a:t>- </a:t>
            </a:r>
            <a:r>
              <a:rPr lang="hu-HU" dirty="0" err="1" smtClean="0"/>
              <a:t>Demencia</a:t>
            </a:r>
            <a:r>
              <a:rPr lang="hu-HU" dirty="0" smtClean="0"/>
              <a:t> gondozó</a:t>
            </a:r>
            <a:endParaRPr lang="hu-HU" dirty="0"/>
          </a:p>
        </p:txBody>
      </p:sp>
      <p:sp>
        <p:nvSpPr>
          <p:cNvPr id="8" name="Lekerekített téglalap 7"/>
          <p:cNvSpPr/>
          <p:nvPr/>
        </p:nvSpPr>
        <p:spPr>
          <a:xfrm>
            <a:off x="1187624" y="3743201"/>
            <a:ext cx="7327726" cy="29782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 smtClean="0"/>
              <a:t>Szociális </a:t>
            </a:r>
            <a:r>
              <a:rPr lang="hu-HU" sz="2000" b="1" dirty="0"/>
              <a:t>ágazati képzés </a:t>
            </a:r>
            <a:r>
              <a:rPr lang="hu-HU" dirty="0"/>
              <a:t>(14/2022. (IV. 29.) EMMI rendelet a szociális ágazati képzésekről és vizsgakövetelményekről</a:t>
            </a:r>
            <a:r>
              <a:rPr lang="hu-HU" dirty="0" smtClean="0"/>
              <a:t>)</a:t>
            </a:r>
          </a:p>
          <a:p>
            <a:pPr algn="ctr"/>
            <a:r>
              <a:rPr lang="hu-HU" dirty="0" smtClean="0"/>
              <a:t>I. </a:t>
            </a:r>
            <a:r>
              <a:rPr lang="hu-HU" dirty="0" err="1" smtClean="0"/>
              <a:t>Demenciával</a:t>
            </a:r>
            <a:r>
              <a:rPr lang="hu-HU" dirty="0" smtClean="0"/>
              <a:t> </a:t>
            </a:r>
            <a:r>
              <a:rPr lang="hu-HU" dirty="0"/>
              <a:t>élők </a:t>
            </a:r>
            <a:r>
              <a:rPr lang="hu-HU" dirty="0" smtClean="0"/>
              <a:t>gondozója; Autista </a:t>
            </a:r>
            <a:r>
              <a:rPr lang="hu-HU" dirty="0"/>
              <a:t>személyek </a:t>
            </a:r>
            <a:r>
              <a:rPr lang="hu-HU" dirty="0" smtClean="0"/>
              <a:t>gondozója; Idős </a:t>
            </a:r>
            <a:r>
              <a:rPr lang="hu-HU" dirty="0"/>
              <a:t>személyek </a:t>
            </a:r>
            <a:r>
              <a:rPr lang="hu-HU" dirty="0" smtClean="0"/>
              <a:t>segítője; Fogyatékos </a:t>
            </a:r>
            <a:r>
              <a:rPr lang="hu-HU" dirty="0"/>
              <a:t>személyek segítője;</a:t>
            </a:r>
          </a:p>
          <a:p>
            <a:pPr algn="ctr"/>
            <a:r>
              <a:rPr lang="hu-HU" dirty="0"/>
              <a:t>Pszichiátriai betegek, szenvedélybetegek, hajléktalan személyek </a:t>
            </a:r>
            <a:r>
              <a:rPr lang="hu-HU" dirty="0" smtClean="0"/>
              <a:t>segítője; II Habilitációs </a:t>
            </a:r>
            <a:r>
              <a:rPr lang="hu-HU" dirty="0"/>
              <a:t>kutya </a:t>
            </a:r>
            <a:r>
              <a:rPr lang="hu-HU" dirty="0" smtClean="0"/>
              <a:t>kiképzője; Mozgássérültet </a:t>
            </a:r>
            <a:r>
              <a:rPr lang="hu-HU" dirty="0"/>
              <a:t>segítő kutya </a:t>
            </a:r>
            <a:r>
              <a:rPr lang="hu-HU" dirty="0" smtClean="0"/>
              <a:t>kiképzője; Jelző </a:t>
            </a:r>
            <a:r>
              <a:rPr lang="hu-HU" dirty="0"/>
              <a:t>kutya </a:t>
            </a:r>
            <a:r>
              <a:rPr lang="hu-HU" dirty="0" smtClean="0"/>
              <a:t>kiképzője; Vakvezető </a:t>
            </a:r>
            <a:r>
              <a:rPr lang="hu-HU" dirty="0"/>
              <a:t>kutya </a:t>
            </a:r>
            <a:r>
              <a:rPr lang="hu-HU" dirty="0" smtClean="0"/>
              <a:t>kiképzője; Jelnyelvi tolmács; Siket </a:t>
            </a:r>
            <a:r>
              <a:rPr lang="hu-HU" dirty="0"/>
              <a:t>jelnyelvi </a:t>
            </a:r>
            <a:r>
              <a:rPr lang="hu-HU" dirty="0" smtClean="0"/>
              <a:t>tolmács képzés</a:t>
            </a:r>
            <a:r>
              <a:rPr lang="hu-HU" dirty="0"/>
              <a:t>.</a:t>
            </a:r>
          </a:p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1313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3888" y="116632"/>
            <a:ext cx="7886700" cy="92717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400" b="1" dirty="0"/>
              <a:t>A szociális ágazati képzésekről és vizsgakövetelményekről szóló 14/2022. (IV. 29.) EMMI rendelet 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51520" y="1412776"/>
            <a:ext cx="8712968" cy="5184576"/>
          </a:xfrm>
        </p:spPr>
        <p:txBody>
          <a:bodyPr>
            <a:normAutofit/>
          </a:bodyPr>
          <a:lstStyle/>
          <a:p>
            <a:r>
              <a:rPr lang="hu-HU" b="1" dirty="0" smtClean="0">
                <a:latin typeface="+mj-lt"/>
              </a:rPr>
              <a:t>Szociális ágazati képzések: </a:t>
            </a:r>
          </a:p>
          <a:p>
            <a:r>
              <a:rPr lang="hu-HU" sz="2000" b="1" dirty="0" smtClean="0">
                <a:latin typeface="+mj-lt"/>
              </a:rPr>
              <a:t>Szakmai </a:t>
            </a:r>
            <a:r>
              <a:rPr lang="hu-HU" sz="2000" b="1" dirty="0">
                <a:latin typeface="+mj-lt"/>
              </a:rPr>
              <a:t>előképzettséghez kötött képzések</a:t>
            </a:r>
            <a:endParaRPr lang="hu-HU" sz="2000" dirty="0">
              <a:latin typeface="+mj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b="1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demenciával</a:t>
            </a:r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élők </a:t>
            </a:r>
            <a:r>
              <a:rPr lang="hu-HU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gondozója</a:t>
            </a:r>
            <a:r>
              <a:rPr lang="hu-HU" dirty="0" smtClean="0">
                <a:solidFill>
                  <a:schemeClr val="tx1"/>
                </a:solidFill>
                <a:latin typeface="+mj-lt"/>
              </a:rPr>
              <a:t>                    előképzettség: ápoló, gondozó, </a:t>
            </a:r>
            <a:r>
              <a:rPr lang="hu-HU" dirty="0">
                <a:solidFill>
                  <a:schemeClr val="tx1"/>
                </a:solidFill>
                <a:latin typeface="+mj-lt"/>
              </a:rPr>
              <a:t>t</a:t>
            </a:r>
            <a:r>
              <a:rPr lang="hu-HU" dirty="0" smtClean="0">
                <a:solidFill>
                  <a:schemeClr val="tx1"/>
                </a:solidFill>
                <a:latin typeface="+mj-lt"/>
              </a:rPr>
              <a:t>erápiás munkatárs munkakörben elfogadott képzettség; 300 óra</a:t>
            </a:r>
            <a:endParaRPr lang="hu-HU" dirty="0">
              <a:solidFill>
                <a:schemeClr val="tx1"/>
              </a:solidFill>
              <a:latin typeface="+mj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az autista személyek </a:t>
            </a:r>
            <a:r>
              <a:rPr lang="hu-HU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gondozója</a:t>
            </a:r>
            <a:r>
              <a:rPr lang="hu-HU" dirty="0">
                <a:solidFill>
                  <a:schemeClr val="tx1"/>
                </a:solidFill>
                <a:latin typeface="+mj-lt"/>
              </a:rPr>
              <a:t>                 a) ápoló, gondozó, terápiás munkatárs munkakörben elfogadott </a:t>
            </a:r>
            <a:r>
              <a:rPr lang="hu-HU" dirty="0" smtClean="0">
                <a:solidFill>
                  <a:schemeClr val="tx1"/>
                </a:solidFill>
                <a:latin typeface="+mj-lt"/>
              </a:rPr>
              <a:t>képzettség, 250 óra</a:t>
            </a:r>
          </a:p>
          <a:p>
            <a:pPr lvl="1"/>
            <a:r>
              <a:rPr lang="hu-HU" dirty="0" smtClean="0">
                <a:solidFill>
                  <a:schemeClr val="tx1"/>
                </a:solidFill>
                <a:latin typeface="+mj-lt"/>
              </a:rPr>
              <a:t>						b) fogyatékos személyek 							segítője végzettség, 600 óra</a:t>
            </a:r>
            <a:endParaRPr lang="hu-HU" dirty="0">
              <a:solidFill>
                <a:schemeClr val="tx1"/>
              </a:solidFill>
              <a:latin typeface="+mj-lt"/>
            </a:endParaRPr>
          </a:p>
          <a:p>
            <a:r>
              <a:rPr lang="hu-HU" sz="2000" b="1" dirty="0" smtClean="0">
                <a:latin typeface="+mj-lt"/>
              </a:rPr>
              <a:t>Szakmai </a:t>
            </a:r>
            <a:r>
              <a:rPr lang="hu-HU" sz="2000" b="1" dirty="0">
                <a:latin typeface="+mj-lt"/>
              </a:rPr>
              <a:t>előképzettséget nem igénylő képzések</a:t>
            </a:r>
            <a:r>
              <a:rPr lang="hu-HU" sz="2000" dirty="0">
                <a:latin typeface="+mj-lt"/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az idős személyek segítője                 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a fogyatékos személyek segítője                  </a:t>
            </a:r>
            <a:r>
              <a:rPr lang="hu-HU" dirty="0" smtClean="0">
                <a:solidFill>
                  <a:schemeClr val="tx1"/>
                </a:solidFill>
                <a:latin typeface="+mj-lt"/>
              </a:rPr>
              <a:t>	általános iskolai 	</a:t>
            </a:r>
            <a:endParaRPr lang="hu-HU" dirty="0">
              <a:solidFill>
                <a:schemeClr val="tx1"/>
              </a:solidFill>
              <a:latin typeface="+mj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a pszichiátriai betegek, szenvedélybetegek</a:t>
            </a:r>
            <a:r>
              <a:rPr lang="hu-HU" dirty="0">
                <a:solidFill>
                  <a:schemeClr val="tx1"/>
                </a:solidFill>
                <a:latin typeface="+mj-lt"/>
              </a:rPr>
              <a:t>, </a:t>
            </a:r>
            <a:r>
              <a:rPr lang="hu-HU" dirty="0" smtClean="0">
                <a:solidFill>
                  <a:schemeClr val="tx1"/>
                </a:solidFill>
                <a:latin typeface="+mj-lt"/>
              </a:rPr>
              <a:t>                 végzettség,</a:t>
            </a:r>
          </a:p>
          <a:p>
            <a:pPr lvl="1"/>
            <a:r>
              <a:rPr lang="hu-HU" dirty="0" smtClean="0">
                <a:solidFill>
                  <a:schemeClr val="tx1"/>
                </a:solidFill>
                <a:latin typeface="+mj-lt"/>
              </a:rPr>
              <a:t>	</a:t>
            </a:r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hajléktalan személyek segítője </a:t>
            </a:r>
            <a:r>
              <a:rPr lang="hu-HU" dirty="0" smtClean="0">
                <a:solidFill>
                  <a:schemeClr val="tx1"/>
                </a:solidFill>
                <a:latin typeface="+mj-lt"/>
              </a:rPr>
              <a:t>                                        300 óra</a:t>
            </a:r>
          </a:p>
          <a:p>
            <a:pPr lvl="1"/>
            <a:r>
              <a:rPr lang="hu-HU" dirty="0" smtClean="0">
                <a:solidFill>
                  <a:schemeClr val="tx1"/>
                </a:solidFill>
                <a:latin typeface="+mj-lt"/>
              </a:rPr>
              <a:t>	</a:t>
            </a:r>
            <a:r>
              <a:rPr lang="hu-HU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(a továbbiakban: PSZH segítő)</a:t>
            </a:r>
            <a:r>
              <a:rPr lang="hu-HU" dirty="0" smtClean="0">
                <a:solidFill>
                  <a:schemeClr val="tx1"/>
                </a:solidFill>
                <a:latin typeface="+mj-lt"/>
              </a:rPr>
              <a:t>                  </a:t>
            </a:r>
            <a:endParaRPr lang="hu-HU" dirty="0">
              <a:solidFill>
                <a:schemeClr val="tx1"/>
              </a:solidFill>
              <a:latin typeface="+mj-lt"/>
            </a:endParaRPr>
          </a:p>
          <a:p>
            <a:endParaRPr lang="hu-HU" sz="2000" dirty="0" smtClean="0">
              <a:latin typeface="+mj-lt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4</a:t>
            </a:fld>
            <a:endParaRPr lang="hu-HU"/>
          </a:p>
        </p:txBody>
      </p:sp>
      <p:sp>
        <p:nvSpPr>
          <p:cNvPr id="5" name="Jobbra nyíl 4"/>
          <p:cNvSpPr/>
          <p:nvPr/>
        </p:nvSpPr>
        <p:spPr>
          <a:xfrm>
            <a:off x="4563863" y="2348880"/>
            <a:ext cx="86409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Jobb oldali kapcsos zárójel 8"/>
          <p:cNvSpPr/>
          <p:nvPr/>
        </p:nvSpPr>
        <p:spPr>
          <a:xfrm>
            <a:off x="5796136" y="4523217"/>
            <a:ext cx="805830" cy="172819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Jobbra nyíl 9"/>
          <p:cNvSpPr/>
          <p:nvPr/>
        </p:nvSpPr>
        <p:spPr>
          <a:xfrm>
            <a:off x="4817397" y="2924944"/>
            <a:ext cx="86409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457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3888" y="116632"/>
            <a:ext cx="7886700" cy="927173"/>
          </a:xfrm>
        </p:spPr>
        <p:txBody>
          <a:bodyPr>
            <a:normAutofit/>
          </a:bodyPr>
          <a:lstStyle/>
          <a:p>
            <a:pPr algn="ctr"/>
            <a:r>
              <a:rPr lang="hu-HU" sz="2400" dirty="0"/>
              <a:t>A szociális ágazati képzésekről és vizsgakövetelményekről szóló 14/2022. (IV. 29.) EMMI rendelet 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23888" y="1700808"/>
            <a:ext cx="7886700" cy="3888432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 smtClean="0">
                <a:latin typeface="+mj-lt"/>
              </a:rPr>
              <a:t>Belügyminiszter által jóváhagyott képzési program alapján.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 err="1" smtClean="0">
                <a:latin typeface="+mj-lt"/>
              </a:rPr>
              <a:t>Slachta</a:t>
            </a:r>
            <a:r>
              <a:rPr lang="hu-HU" dirty="0" smtClean="0">
                <a:latin typeface="+mj-lt"/>
              </a:rPr>
              <a:t> Margit Nemzeti Szociálpolitikai Intézet a képzéshez kapcsolódóan szervezési, koordinálási, szakmai felügyeleti, módszertani, vizsgaszervezési és nyilvántartási feladatokat lát el.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 smtClean="0">
                <a:latin typeface="+mj-lt"/>
              </a:rPr>
              <a:t>A képzés térítés köteles.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dirty="0" smtClean="0">
                <a:latin typeface="+mj-lt"/>
              </a:rPr>
              <a:t>A képzők pályázati úton lesznek/lettek kiválasztva.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8813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8867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200" dirty="0" smtClean="0"/>
              <a:t>1/2000.(I.7.)</a:t>
            </a:r>
            <a:r>
              <a:rPr lang="hu-HU" sz="3200" dirty="0" err="1" smtClean="0"/>
              <a:t>SzCsM</a:t>
            </a:r>
            <a:r>
              <a:rPr lang="hu-HU" sz="3200" dirty="0" smtClean="0"/>
              <a:t> rendelet módosítása</a:t>
            </a:r>
            <a:br>
              <a:rPr lang="hu-HU" sz="3200" dirty="0" smtClean="0"/>
            </a:br>
            <a:r>
              <a:rPr lang="hu-HU" sz="3200" dirty="0" smtClean="0"/>
              <a:t>6.§ (15)-(16) bekezdések</a:t>
            </a:r>
            <a:endParaRPr lang="hu-HU" sz="320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39552" y="1501998"/>
            <a:ext cx="7886700" cy="5036915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>
                <a:latin typeface="+mj-lt"/>
              </a:rPr>
              <a:t>Házi segítségnyújtásban, </a:t>
            </a:r>
            <a:endParaRPr lang="hu-HU" dirty="0" smtClean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 smtClean="0">
                <a:latin typeface="+mj-lt"/>
              </a:rPr>
              <a:t>jelzőrendszeres </a:t>
            </a:r>
            <a:r>
              <a:rPr lang="hu-HU" dirty="0">
                <a:latin typeface="+mj-lt"/>
              </a:rPr>
              <a:t>házi segítségnyújtásban, </a:t>
            </a:r>
            <a:endParaRPr lang="hu-HU" dirty="0" smtClean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 smtClean="0">
                <a:latin typeface="+mj-lt"/>
              </a:rPr>
              <a:t>nappali </a:t>
            </a:r>
            <a:r>
              <a:rPr lang="hu-HU" dirty="0">
                <a:latin typeface="+mj-lt"/>
              </a:rPr>
              <a:t>ellátásban - ide nem értve a pszichiátriai betegek nappali ellátását -, valamint </a:t>
            </a:r>
            <a:endParaRPr lang="hu-HU" dirty="0" smtClean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 smtClean="0">
                <a:latin typeface="+mj-lt"/>
              </a:rPr>
              <a:t>bentlakást </a:t>
            </a:r>
            <a:r>
              <a:rPr lang="hu-HU" dirty="0">
                <a:latin typeface="+mj-lt"/>
              </a:rPr>
              <a:t>nyújtó ellátásban </a:t>
            </a:r>
            <a:endParaRPr lang="hu-HU" dirty="0" smtClean="0">
              <a:latin typeface="+mj-lt"/>
            </a:endParaRPr>
          </a:p>
          <a:p>
            <a:r>
              <a:rPr lang="hu-HU" dirty="0" smtClean="0">
                <a:latin typeface="+mj-lt"/>
              </a:rPr>
              <a:t>a </a:t>
            </a:r>
            <a:r>
              <a:rPr lang="hu-HU" dirty="0">
                <a:latin typeface="+mj-lt"/>
              </a:rPr>
              <a:t>szakirányú szakképesítéssel nem rendelkező </a:t>
            </a:r>
            <a:endParaRPr lang="hu-HU" dirty="0" smtClean="0">
              <a:latin typeface="+mj-lt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hu-HU" sz="2400" dirty="0">
                <a:solidFill>
                  <a:schemeClr val="tx1"/>
                </a:solidFill>
                <a:latin typeface="+mj-lt"/>
              </a:rPr>
              <a:t>s</a:t>
            </a:r>
            <a:r>
              <a:rPr lang="hu-HU" sz="2400" dirty="0" smtClean="0">
                <a:solidFill>
                  <a:schemeClr val="tx1"/>
                </a:solidFill>
                <a:latin typeface="+mj-lt"/>
              </a:rPr>
              <a:t>egítő </a:t>
            </a:r>
            <a:r>
              <a:rPr lang="hu-HU" sz="2400" dirty="0">
                <a:solidFill>
                  <a:schemeClr val="tx1"/>
                </a:solidFill>
                <a:latin typeface="+mj-lt"/>
              </a:rPr>
              <a:t>(</a:t>
            </a:r>
            <a:r>
              <a:rPr lang="hu-HU" sz="2400" dirty="0" smtClean="0">
                <a:solidFill>
                  <a:srgbClr val="C00000"/>
                </a:solidFill>
                <a:latin typeface="+mj-lt"/>
              </a:rPr>
              <a:t>ideértve az </a:t>
            </a:r>
            <a:r>
              <a:rPr lang="hu-HU" sz="2400" dirty="0">
                <a:solidFill>
                  <a:srgbClr val="C00000"/>
                </a:solidFill>
                <a:latin typeface="+mj-lt"/>
              </a:rPr>
              <a:t>általános iskolai végzettséggel rendelkező személyt </a:t>
            </a:r>
            <a:r>
              <a:rPr lang="hu-HU" sz="2400" dirty="0" smtClean="0">
                <a:solidFill>
                  <a:srgbClr val="C00000"/>
                </a:solidFill>
                <a:latin typeface="+mj-lt"/>
              </a:rPr>
              <a:t>is</a:t>
            </a:r>
            <a:r>
              <a:rPr lang="hu-HU" sz="2400" dirty="0" smtClean="0">
                <a:solidFill>
                  <a:schemeClr val="tx1"/>
                </a:solidFill>
                <a:latin typeface="+mj-lt"/>
              </a:rPr>
              <a:t>),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hu-HU" sz="2400" dirty="0" smtClean="0">
                <a:solidFill>
                  <a:schemeClr val="tx1"/>
                </a:solidFill>
                <a:latin typeface="+mj-lt"/>
              </a:rPr>
              <a:t>gondozó</a:t>
            </a:r>
            <a:r>
              <a:rPr lang="hu-HU" sz="2400" dirty="0">
                <a:solidFill>
                  <a:schemeClr val="tx1"/>
                </a:solidFill>
                <a:latin typeface="+mj-lt"/>
              </a:rPr>
              <a:t>, </a:t>
            </a:r>
            <a:endParaRPr lang="hu-HU" sz="2400" dirty="0" smtClean="0">
              <a:solidFill>
                <a:schemeClr val="tx1"/>
              </a:solidFill>
              <a:latin typeface="+mj-lt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hu-HU" sz="2400" dirty="0" smtClean="0">
                <a:solidFill>
                  <a:schemeClr val="tx1"/>
                </a:solidFill>
                <a:latin typeface="+mj-lt"/>
              </a:rPr>
              <a:t>ápoló </a:t>
            </a:r>
          </a:p>
          <a:p>
            <a:r>
              <a:rPr lang="hu-HU" dirty="0" smtClean="0">
                <a:latin typeface="+mj-lt"/>
              </a:rPr>
              <a:t>munkakörökben foglalkoztatottak </a:t>
            </a:r>
            <a:r>
              <a:rPr lang="hu-HU" u="sng" dirty="0" smtClean="0">
                <a:latin typeface="+mj-lt"/>
              </a:rPr>
              <a:t>az idős személyek segítője, a fogyatékos személyek segítője, </a:t>
            </a:r>
            <a:r>
              <a:rPr lang="hu-HU" u="sng" dirty="0">
                <a:latin typeface="+mj-lt"/>
              </a:rPr>
              <a:t>vagy </a:t>
            </a:r>
            <a:r>
              <a:rPr lang="hu-HU" u="sng" dirty="0" smtClean="0">
                <a:latin typeface="+mj-lt"/>
              </a:rPr>
              <a:t>a PSZH </a:t>
            </a:r>
            <a:r>
              <a:rPr lang="hu-HU" u="sng" dirty="0">
                <a:latin typeface="+mj-lt"/>
              </a:rPr>
              <a:t>segítő </a:t>
            </a:r>
            <a:r>
              <a:rPr lang="hu-HU" dirty="0" smtClean="0">
                <a:latin typeface="+mj-lt"/>
              </a:rPr>
              <a:t>képzés </a:t>
            </a:r>
            <a:r>
              <a:rPr lang="hu-HU" dirty="0">
                <a:latin typeface="+mj-lt"/>
              </a:rPr>
              <a:t>teljesítésére kötelesek munkakörüknek </a:t>
            </a:r>
            <a:r>
              <a:rPr lang="hu-HU" dirty="0" smtClean="0">
                <a:latin typeface="+mj-lt"/>
              </a:rPr>
              <a:t>megfelelően a </a:t>
            </a:r>
            <a:r>
              <a:rPr lang="hu-HU" b="1" dirty="0">
                <a:latin typeface="+mj-lt"/>
              </a:rPr>
              <a:t>foglalkoztatásuk megkezdését követő egy éven belül</a:t>
            </a:r>
            <a:r>
              <a:rPr lang="hu-HU" dirty="0">
                <a:latin typeface="+mj-lt"/>
              </a:rPr>
              <a:t>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030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8867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200" dirty="0" smtClean="0"/>
              <a:t>1/2000.(I.7.)</a:t>
            </a:r>
            <a:r>
              <a:rPr lang="hu-HU" sz="3200" dirty="0" err="1" smtClean="0"/>
              <a:t>SzCsM</a:t>
            </a:r>
            <a:r>
              <a:rPr lang="hu-HU" sz="3200" dirty="0" smtClean="0"/>
              <a:t> rendelet módosítása</a:t>
            </a:r>
            <a:br>
              <a:rPr lang="hu-HU" sz="3200" dirty="0" smtClean="0"/>
            </a:br>
            <a:r>
              <a:rPr lang="hu-HU" sz="3200" dirty="0" smtClean="0"/>
              <a:t>128.§-129.§</a:t>
            </a:r>
            <a:endParaRPr lang="hu-HU" sz="320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39552" y="1501998"/>
            <a:ext cx="7886700" cy="503691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dirty="0" smtClean="0">
                <a:latin typeface="+mj-lt"/>
              </a:rPr>
              <a:t>A képzési kötelezettségnek</a:t>
            </a:r>
          </a:p>
          <a:p>
            <a:pPr marL="914400" lvl="1" indent="-457200">
              <a:buFont typeface="+mj-lt"/>
              <a:buAutoNum type="alphaLcParenR"/>
            </a:pPr>
            <a:r>
              <a:rPr lang="hu-HU" sz="2400" dirty="0">
                <a:solidFill>
                  <a:schemeClr val="tx1"/>
                </a:solidFill>
                <a:latin typeface="+mj-lt"/>
              </a:rPr>
              <a:t>a</a:t>
            </a:r>
            <a:r>
              <a:rPr lang="hu-HU" sz="2400" dirty="0" smtClean="0">
                <a:solidFill>
                  <a:schemeClr val="tx1"/>
                </a:solidFill>
                <a:latin typeface="+mj-lt"/>
              </a:rPr>
              <a:t> 2023. január 1-jén foglalkoztatott személynek 2024. december 31-ig kell eleget tennie;</a:t>
            </a:r>
          </a:p>
          <a:p>
            <a:pPr lvl="1"/>
            <a:r>
              <a:rPr lang="hu-HU" sz="2400" dirty="0" smtClean="0">
                <a:solidFill>
                  <a:schemeClr val="tx1"/>
                </a:solidFill>
                <a:latin typeface="+mj-lt"/>
              </a:rPr>
              <a:t>	Kivéve: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hu-HU" sz="2200" dirty="0" smtClean="0">
                <a:solidFill>
                  <a:schemeClr val="tx1"/>
                </a:solidFill>
                <a:latin typeface="+mj-lt"/>
              </a:rPr>
              <a:t>aki a képesítési előírások teljesítése alól felmentést kapott, mert a képesítés megszerzése érdekében már szakirányú oktatásban vesz részt;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hu-HU" sz="2200" dirty="0" smtClean="0">
                <a:solidFill>
                  <a:schemeClr val="tx1"/>
                </a:solidFill>
                <a:latin typeface="+mj-lt"/>
              </a:rPr>
              <a:t> a házi segítségnyújtásban foglalkoztatott segítő, aki a 100 órás belső képzést elvégezte; </a:t>
            </a:r>
          </a:p>
          <a:p>
            <a:pPr marL="914400" lvl="1" indent="-457200">
              <a:buFont typeface="+mj-lt"/>
              <a:buAutoNum type="alphaLcParenR"/>
            </a:pPr>
            <a:r>
              <a:rPr lang="hu-HU" sz="2400" dirty="0">
                <a:solidFill>
                  <a:schemeClr val="tx1"/>
                </a:solidFill>
                <a:latin typeface="+mj-lt"/>
              </a:rPr>
              <a:t>a</a:t>
            </a:r>
            <a:r>
              <a:rPr lang="hu-HU" sz="2400" dirty="0" smtClean="0">
                <a:solidFill>
                  <a:schemeClr val="tx1"/>
                </a:solidFill>
                <a:latin typeface="+mj-lt"/>
              </a:rPr>
              <a:t> 2023. év folyamán foglalkoztatási jogviszonyt létesítő személynek </a:t>
            </a:r>
            <a:r>
              <a:rPr lang="hu-HU" sz="2400" u="sng" dirty="0" smtClean="0">
                <a:solidFill>
                  <a:schemeClr val="tx1"/>
                </a:solidFill>
                <a:latin typeface="+mj-lt"/>
              </a:rPr>
              <a:t>szintén 2024. december 31-ig </a:t>
            </a:r>
            <a:r>
              <a:rPr lang="hu-HU" sz="2400" dirty="0" smtClean="0">
                <a:solidFill>
                  <a:schemeClr val="tx1"/>
                </a:solidFill>
                <a:latin typeface="+mj-lt"/>
              </a:rPr>
              <a:t>kell eleget tennie. </a:t>
            </a:r>
          </a:p>
          <a:p>
            <a:pPr marL="914400" lvl="1" indent="-457200">
              <a:buFont typeface="+mj-lt"/>
              <a:buAutoNum type="alphaLcParenR"/>
            </a:pPr>
            <a:endParaRPr lang="hu-HU" sz="2400" dirty="0">
              <a:solidFill>
                <a:schemeClr val="tx1"/>
              </a:solidFill>
              <a:latin typeface="+mj-lt"/>
            </a:endParaRPr>
          </a:p>
          <a:p>
            <a:pPr marL="914400" lvl="1" indent="-457200">
              <a:buFont typeface="+mj-lt"/>
              <a:buAutoNum type="alphaLcParenR"/>
            </a:pPr>
            <a:endParaRPr lang="hu-HU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17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13317" y="692696"/>
            <a:ext cx="78867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200" dirty="0" smtClean="0"/>
              <a:t>1/2000.(I.7.)</a:t>
            </a:r>
            <a:r>
              <a:rPr lang="hu-HU" sz="3200" dirty="0" err="1" smtClean="0"/>
              <a:t>SzCsM</a:t>
            </a:r>
            <a:r>
              <a:rPr lang="hu-HU" sz="3200" dirty="0" smtClean="0"/>
              <a:t> rendelet módosítása</a:t>
            </a:r>
            <a:br>
              <a:rPr lang="hu-HU" sz="3200" dirty="0" smtClean="0"/>
            </a:br>
            <a:r>
              <a:rPr lang="hu-HU" sz="3200" dirty="0" smtClean="0"/>
              <a:t>6.§ (5a) bekezdés d) pontja, 120.§ (4) bekezdés</a:t>
            </a:r>
            <a:endParaRPr lang="hu-HU" sz="320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28650" y="1718022"/>
            <a:ext cx="7886700" cy="4820891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dirty="0" smtClean="0">
                <a:latin typeface="+mj-lt"/>
              </a:rPr>
              <a:t>A </a:t>
            </a:r>
            <a:r>
              <a:rPr lang="hu-HU" dirty="0">
                <a:latin typeface="+mj-lt"/>
              </a:rPr>
              <a:t>pszichiátriai beteg, </a:t>
            </a:r>
            <a:r>
              <a:rPr lang="hu-HU" dirty="0" smtClean="0">
                <a:latin typeface="+mj-lt"/>
              </a:rPr>
              <a:t>szenvedélybeteg</a:t>
            </a:r>
            <a:r>
              <a:rPr lang="hu-HU" dirty="0">
                <a:latin typeface="+mj-lt"/>
              </a:rPr>
              <a:t>, </a:t>
            </a:r>
            <a:r>
              <a:rPr lang="hu-HU" dirty="0" err="1" smtClean="0">
                <a:latin typeface="+mj-lt"/>
              </a:rPr>
              <a:t>demens</a:t>
            </a:r>
            <a:r>
              <a:rPr lang="hu-HU" dirty="0" smtClean="0">
                <a:latin typeface="+mj-lt"/>
              </a:rPr>
              <a:t> </a:t>
            </a:r>
            <a:r>
              <a:rPr lang="hu-HU" dirty="0">
                <a:latin typeface="+mj-lt"/>
              </a:rPr>
              <a:t>személyeken túl </a:t>
            </a:r>
            <a:r>
              <a:rPr lang="hu-HU" dirty="0" smtClean="0">
                <a:latin typeface="+mj-lt"/>
              </a:rPr>
              <a:t>az </a:t>
            </a:r>
            <a:r>
              <a:rPr lang="hu-HU" dirty="0">
                <a:latin typeface="+mj-lt"/>
              </a:rPr>
              <a:t>autista személyeket gondozó bentlakást nyújtó intézmények esetén is köteles </a:t>
            </a:r>
            <a:endParaRPr lang="hu-HU" dirty="0" smtClean="0">
              <a:latin typeface="+mj-lt"/>
            </a:endParaRPr>
          </a:p>
          <a:p>
            <a:pPr algn="just"/>
            <a:endParaRPr lang="hu-HU" dirty="0" smtClean="0">
              <a:latin typeface="+mj-lt"/>
            </a:endParaRPr>
          </a:p>
          <a:p>
            <a:pPr algn="ctr"/>
            <a:r>
              <a:rPr lang="hu-HU" dirty="0" smtClean="0">
                <a:latin typeface="+mj-lt"/>
              </a:rPr>
              <a:t>	a </a:t>
            </a:r>
            <a:r>
              <a:rPr lang="hu-HU" dirty="0">
                <a:latin typeface="+mj-lt"/>
              </a:rPr>
              <a:t>gondozó, ápoló és </a:t>
            </a:r>
            <a:r>
              <a:rPr lang="hu-HU" dirty="0" smtClean="0">
                <a:latin typeface="+mj-lt"/>
              </a:rPr>
              <a:t>terápiás munkatárs 		munkakörök </a:t>
            </a:r>
          </a:p>
          <a:p>
            <a:pPr algn="just"/>
            <a:endParaRPr lang="hu-HU" dirty="0" smtClean="0">
              <a:latin typeface="+mj-lt"/>
            </a:endParaRPr>
          </a:p>
          <a:p>
            <a:pPr algn="just"/>
            <a:r>
              <a:rPr lang="hu-HU" dirty="0" smtClean="0">
                <a:latin typeface="+mj-lt"/>
              </a:rPr>
              <a:t>vonatkozásában </a:t>
            </a:r>
            <a:r>
              <a:rPr lang="hu-HU" dirty="0">
                <a:latin typeface="+mj-lt"/>
              </a:rPr>
              <a:t>munkakörönként legalább 1-1 fő, az adott szakmai egység célcsoportjának megfelelő szakirányú képesítéssel rendelkező foglalkoztatott </a:t>
            </a:r>
            <a:r>
              <a:rPr lang="hu-HU" dirty="0" smtClean="0">
                <a:latin typeface="+mj-lt"/>
              </a:rPr>
              <a:t>jelenlétét az intézményvezető </a:t>
            </a:r>
            <a:r>
              <a:rPr lang="hu-HU" dirty="0">
                <a:latin typeface="+mj-lt"/>
              </a:rPr>
              <a:t>minden műszakban biztosítani. </a:t>
            </a:r>
            <a:endParaRPr lang="hu-HU" dirty="0" smtClean="0">
              <a:latin typeface="+mj-lt"/>
            </a:endParaRPr>
          </a:p>
          <a:p>
            <a:pPr algn="just"/>
            <a:endParaRPr lang="hu-HU" dirty="0">
              <a:latin typeface="+mj-lt"/>
            </a:endParaRPr>
          </a:p>
          <a:p>
            <a:pPr algn="just"/>
            <a:r>
              <a:rPr lang="hu-HU" dirty="0" smtClean="0">
                <a:latin typeface="+mj-lt"/>
              </a:rPr>
              <a:t>Az </a:t>
            </a:r>
            <a:r>
              <a:rPr lang="hu-HU" dirty="0">
                <a:latin typeface="+mj-lt"/>
              </a:rPr>
              <a:t>előírásnak </a:t>
            </a:r>
            <a:r>
              <a:rPr lang="hu-HU" b="1" dirty="0" smtClean="0">
                <a:latin typeface="+mj-lt"/>
              </a:rPr>
              <a:t>2025. </a:t>
            </a:r>
            <a:r>
              <a:rPr lang="hu-HU" b="1" dirty="0">
                <a:latin typeface="+mj-lt"/>
              </a:rPr>
              <a:t>január 1-jéig </a:t>
            </a:r>
            <a:r>
              <a:rPr lang="hu-HU" dirty="0">
                <a:latin typeface="+mj-lt"/>
              </a:rPr>
              <a:t>kötelesek </a:t>
            </a:r>
            <a:r>
              <a:rPr lang="hu-HU" dirty="0" smtClean="0">
                <a:latin typeface="+mj-lt"/>
              </a:rPr>
              <a:t>megfelelni!</a:t>
            </a:r>
            <a:endParaRPr lang="hu-HU" dirty="0">
              <a:latin typeface="+mj-lt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327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295325"/>
          </a:xfrm>
        </p:spPr>
        <p:txBody>
          <a:bodyPr>
            <a:normAutofit/>
          </a:bodyPr>
          <a:lstStyle/>
          <a:p>
            <a:pPr algn="ctr"/>
            <a:r>
              <a:rPr lang="hu-HU" sz="4800" b="1" dirty="0" smtClean="0"/>
              <a:t>II. A szakápolás átalakítása</a:t>
            </a:r>
            <a:endParaRPr lang="hu-HU" sz="4800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182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ék melegség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mbria–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emélyített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8703</TotalTime>
  <Words>911</Words>
  <Application>Microsoft Office PowerPoint</Application>
  <PresentationFormat>Diavetítés a képernyőre (4:3 oldalarány)</PresentationFormat>
  <Paragraphs>202</Paragraphs>
  <Slides>22</Slides>
  <Notes>22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22</vt:i4>
      </vt:variant>
    </vt:vector>
  </HeadingPairs>
  <TitlesOfParts>
    <vt:vector size="30" baseType="lpstr">
      <vt:lpstr>Arial</vt:lpstr>
      <vt:lpstr>Calibri</vt:lpstr>
      <vt:lpstr>Cambria</vt:lpstr>
      <vt:lpstr>Courier New</vt:lpstr>
      <vt:lpstr>Palatino Linotype</vt:lpstr>
      <vt:lpstr>Times New Roman</vt:lpstr>
      <vt:lpstr>Wingdings</vt:lpstr>
      <vt:lpstr>Office Theme</vt:lpstr>
      <vt:lpstr>  Kihívások a szociális gondoskodásban    CSOCSABÉ TSZR Konferencia  Békéscsaba, 2023. 10. 17.   dr. Andráczi-Tóth Veronika Belügyminisztérium Szociális és Gyermekjóléti Szolgáltatások Főosztálya </vt:lpstr>
      <vt:lpstr>I. A szociális ágazat képzési rendszere</vt:lpstr>
      <vt:lpstr>Képzések rendszere</vt:lpstr>
      <vt:lpstr>A szociális ágazati képzésekről és vizsgakövetelményekről szóló 14/2022. (IV. 29.) EMMI rendelet </vt:lpstr>
      <vt:lpstr>A szociális ágazati képzésekről és vizsgakövetelményekről szóló 14/2022. (IV. 29.) EMMI rendelet </vt:lpstr>
      <vt:lpstr>1/2000.(I.7.)SzCsM rendelet módosítása 6.§ (15)-(16) bekezdések</vt:lpstr>
      <vt:lpstr>1/2000.(I.7.)SzCsM rendelet módosítása 128.§-129.§</vt:lpstr>
      <vt:lpstr>1/2000.(I.7.)SzCsM rendelet módosítása 6.§ (5a) bekezdés d) pontja, 120.§ (4) bekezdés</vt:lpstr>
      <vt:lpstr>II. A szakápolás átalakítása</vt:lpstr>
      <vt:lpstr>Szakápolás átalakítása </vt:lpstr>
      <vt:lpstr>Szakápolási központ</vt:lpstr>
      <vt:lpstr>Első helyszínek</vt:lpstr>
      <vt:lpstr>III. A közösségi alapú szolgáltatásokra való áttérés</vt:lpstr>
      <vt:lpstr>PowerPoint bemutató</vt:lpstr>
      <vt:lpstr>Kiváltás - Hol tartunk most?</vt:lpstr>
      <vt:lpstr>EFOP–2.2.25-22 Közösségi alapú szolgáltatásokra való áttérés fejlesztése – támogatott lakhatás kialakítása, szociális alapszolgáltatás fejlesztése </vt:lpstr>
      <vt:lpstr>PowerPoint bemutató</vt:lpstr>
      <vt:lpstr>EFOP 2.2.25 helyszínek</vt:lpstr>
      <vt:lpstr>EFOP 2.2.25 helyszínek</vt:lpstr>
      <vt:lpstr>Az emberkereskedelem elleni küzdelemről szóló 2020–2023 közötti nemzeti stratégia és intézkedési tervei </vt:lpstr>
      <vt:lpstr>PowerPoint bemutató</vt:lpstr>
      <vt:lpstr>PowerPoint bemutató</vt:lpstr>
    </vt:vector>
  </TitlesOfParts>
  <Company>KD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HKA-COVID-19 pályázat</dc:title>
  <dc:creator>Alagi Szilárd</dc:creator>
  <cp:lastModifiedBy>Andráczi-Tóth Veronika dr.</cp:lastModifiedBy>
  <cp:revision>240</cp:revision>
  <cp:lastPrinted>2023-10-04T05:11:50Z</cp:lastPrinted>
  <dcterms:created xsi:type="dcterms:W3CDTF">2021-08-10T09:28:19Z</dcterms:created>
  <dcterms:modified xsi:type="dcterms:W3CDTF">2023-10-17T07:25:08Z</dcterms:modified>
</cp:coreProperties>
</file>