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4"/>
  </p:notesMasterIdLst>
  <p:sldIdLst>
    <p:sldId id="256" r:id="rId2"/>
    <p:sldId id="303" r:id="rId3"/>
    <p:sldId id="304" r:id="rId4"/>
    <p:sldId id="267" r:id="rId5"/>
    <p:sldId id="268" r:id="rId6"/>
    <p:sldId id="269" r:id="rId7"/>
    <p:sldId id="270" r:id="rId8"/>
    <p:sldId id="271" r:id="rId9"/>
    <p:sldId id="273" r:id="rId10"/>
    <p:sldId id="274" r:id="rId11"/>
    <p:sldId id="307" r:id="rId12"/>
    <p:sldId id="306" r:id="rId13"/>
    <p:sldId id="308" r:id="rId14"/>
    <p:sldId id="309" r:id="rId15"/>
    <p:sldId id="310" r:id="rId16"/>
    <p:sldId id="276" r:id="rId17"/>
    <p:sldId id="277" r:id="rId18"/>
    <p:sldId id="278" r:id="rId19"/>
    <p:sldId id="279" r:id="rId20"/>
    <p:sldId id="280" r:id="rId21"/>
    <p:sldId id="281" r:id="rId22"/>
    <p:sldId id="282" r:id="rId23"/>
    <p:sldId id="283" r:id="rId24"/>
    <p:sldId id="284" r:id="rId25"/>
    <p:sldId id="285" r:id="rId26"/>
    <p:sldId id="286" r:id="rId27"/>
    <p:sldId id="302" r:id="rId28"/>
    <p:sldId id="263" r:id="rId29"/>
    <p:sldId id="287" r:id="rId30"/>
    <p:sldId id="264" r:id="rId31"/>
    <p:sldId id="311" r:id="rId32"/>
    <p:sldId id="312" r:id="rId33"/>
    <p:sldId id="313" r:id="rId34"/>
    <p:sldId id="314" r:id="rId35"/>
    <p:sldId id="315" r:id="rId36"/>
    <p:sldId id="316" r:id="rId37"/>
    <p:sldId id="335" r:id="rId38"/>
    <p:sldId id="320" r:id="rId39"/>
    <p:sldId id="321" r:id="rId40"/>
    <p:sldId id="332" r:id="rId41"/>
    <p:sldId id="333" r:id="rId42"/>
    <p:sldId id="266" r:id="rId43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>
      <p:cViewPr varScale="1">
        <p:scale>
          <a:sx n="88" d="100"/>
          <a:sy n="88" d="100"/>
        </p:scale>
        <p:origin x="133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A64000-6BC1-4E29-A6A8-0D2392A356C4}" type="datetimeFigureOut">
              <a:rPr lang="hu-HU" smtClean="0"/>
              <a:t>2023. 10. 18.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7C5E42-9781-4051-A25F-7106A370EB50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43214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1CCC-7D08-474E-9D51-964564E1E138}" type="datetimeFigureOut">
              <a:rPr lang="hu-HU" smtClean="0"/>
              <a:pPr/>
              <a:t>2023. 10. 17.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97A94-57D1-4097-9BDA-6DBE52977D0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1CCC-7D08-474E-9D51-964564E1E138}" type="datetimeFigureOut">
              <a:rPr lang="hu-HU" smtClean="0"/>
              <a:pPr/>
              <a:t>2023. 10. 17.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97A94-57D1-4097-9BDA-6DBE52977D0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1CCC-7D08-474E-9D51-964564E1E138}" type="datetimeFigureOut">
              <a:rPr lang="hu-HU" smtClean="0"/>
              <a:pPr/>
              <a:t>2023. 10. 17.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97A94-57D1-4097-9BDA-6DBE52977D0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1CCC-7D08-474E-9D51-964564E1E138}" type="datetimeFigureOut">
              <a:rPr lang="hu-HU" smtClean="0"/>
              <a:pPr/>
              <a:t>2023. 10. 17.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97A94-57D1-4097-9BDA-6DBE52977D0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1CCC-7D08-474E-9D51-964564E1E138}" type="datetimeFigureOut">
              <a:rPr lang="hu-HU" smtClean="0"/>
              <a:pPr/>
              <a:t>2023. 10. 17.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97A94-57D1-4097-9BDA-6DBE52977D0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1CCC-7D08-474E-9D51-964564E1E138}" type="datetimeFigureOut">
              <a:rPr lang="hu-HU" smtClean="0"/>
              <a:pPr/>
              <a:t>2023. 10. 17.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97A94-57D1-4097-9BDA-6DBE52977D0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1CCC-7D08-474E-9D51-964564E1E138}" type="datetimeFigureOut">
              <a:rPr lang="hu-HU" smtClean="0"/>
              <a:pPr/>
              <a:t>2023. 10. 17.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97A94-57D1-4097-9BDA-6DBE52977D0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1CCC-7D08-474E-9D51-964564E1E138}" type="datetimeFigureOut">
              <a:rPr lang="hu-HU" smtClean="0"/>
              <a:pPr/>
              <a:t>2023. 10. 17.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97A94-57D1-4097-9BDA-6DBE52977D0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1CCC-7D08-474E-9D51-964564E1E138}" type="datetimeFigureOut">
              <a:rPr lang="hu-HU" smtClean="0"/>
              <a:pPr/>
              <a:t>2023. 10. 17.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97A94-57D1-4097-9BDA-6DBE52977D0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1CCC-7D08-474E-9D51-964564E1E138}" type="datetimeFigureOut">
              <a:rPr lang="hu-HU" smtClean="0"/>
              <a:pPr/>
              <a:t>2023. 10. 17.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97A94-57D1-4097-9BDA-6DBE52977D0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B1CCC-7D08-474E-9D51-964564E1E138}" type="datetimeFigureOut">
              <a:rPr lang="hu-HU" smtClean="0"/>
              <a:pPr/>
              <a:t>2023. 10. 17.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97A94-57D1-4097-9BDA-6DBE52977D03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endParaRPr lang="hu-HU" sz="135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>
            <a:noAutofit/>
          </a:bodyPr>
          <a:lstStyle/>
          <a:p>
            <a:pPr algn="ctr"/>
            <a:endParaRPr lang="hu-HU" sz="2400" b="0" strike="noStrike" spc="-1"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91186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1B1CCC-7D08-474E-9D51-964564E1E138}" type="datetimeFigureOut">
              <a:rPr lang="hu-HU" smtClean="0"/>
              <a:pPr/>
              <a:t>2023. 10. 17.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97A94-57D1-4097-9BDA-6DBE52977D03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mailto:toszeczky.renata@baptistasegely.h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412777"/>
            <a:ext cx="7772400" cy="2187674"/>
          </a:xfrm>
        </p:spPr>
        <p:txBody>
          <a:bodyPr>
            <a:normAutofit/>
          </a:bodyPr>
          <a:lstStyle/>
          <a:p>
            <a:pPr algn="r"/>
            <a:r>
              <a:rPr lang="hu-HU" sz="4000" dirty="0" smtClean="0"/>
              <a:t>Segítő munka emberkereskedelem áldozataival</a:t>
            </a:r>
            <a:br>
              <a:rPr lang="hu-HU" sz="4000" dirty="0" smtClean="0"/>
            </a:br>
            <a:r>
              <a:rPr lang="hu-HU" sz="2000" dirty="0" smtClean="0"/>
              <a:t>2023. 10. 18.</a:t>
            </a:r>
            <a:endParaRPr lang="hu-HU" sz="2000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2050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100" y="4071942"/>
            <a:ext cx="6870118" cy="162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ENSZ</a:t>
            </a:r>
            <a:r>
              <a:rPr lang="hu-HU" sz="2700" b="1" dirty="0" smtClean="0"/>
              <a:t/>
            </a:r>
            <a:br>
              <a:rPr lang="hu-HU" sz="2700" b="1" dirty="0" smtClean="0"/>
            </a:br>
            <a:endParaRPr lang="hu-HU" sz="27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39750" y="1844675"/>
            <a:ext cx="8147050" cy="4537075"/>
          </a:xfrm>
        </p:spPr>
        <p:txBody>
          <a:bodyPr rtlCol="0">
            <a:normAutofit lnSpcReduction="1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hu-HU" b="1" dirty="0" smtClean="0"/>
              <a:t>Minden emberi lény szabadon születik és egyenlő méltósága és joga van </a:t>
            </a:r>
            <a:r>
              <a:rPr lang="hu-HU" sz="2400" b="1" dirty="0" smtClean="0"/>
              <a:t/>
            </a:r>
            <a:br>
              <a:rPr lang="hu-HU" sz="2400" b="1" dirty="0" smtClean="0"/>
            </a:br>
            <a:r>
              <a:rPr lang="hu-HU" sz="2400" b="1" dirty="0" smtClean="0"/>
              <a:t>(Emberi Jogok Egyetemes Nyilatkozata 1. cikk)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hu-HU" dirty="0" smtClean="0"/>
              <a:t>Az emberkereskedelem súlyosan sérti az alapvető emberi jogokat és az emberi méltóságot és a kiszolgáltatott személyek elleni visszaéléshez, e személyek félrevezetéséhez, valamint erőszak, fenyegetés, adósszolgaság és kényszerítés alkalmazásához folyamodik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hu-HU" dirty="0"/>
          </a:p>
        </p:txBody>
      </p:sp>
      <p:pic>
        <p:nvPicPr>
          <p:cNvPr id="3076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96896"/>
            <a:ext cx="152717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768747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/>
            </a:r>
            <a:br>
              <a:rPr lang="hu-HU" dirty="0" smtClean="0"/>
            </a:br>
            <a:r>
              <a:rPr lang="hu-HU" b="1" dirty="0" smtClean="0"/>
              <a:t>ENSZ </a:t>
            </a:r>
            <a:r>
              <a:rPr lang="hu-HU" sz="2700" b="1" dirty="0" smtClean="0"/>
              <a:t/>
            </a:r>
            <a:br>
              <a:rPr lang="hu-HU" sz="2700" b="1" dirty="0" smtClean="0"/>
            </a:br>
            <a:endParaRPr lang="hu-HU" sz="2700" b="1" dirty="0"/>
          </a:p>
        </p:txBody>
      </p:sp>
      <p:sp>
        <p:nvSpPr>
          <p:cNvPr id="4099" name="Tartalom helye 2"/>
          <p:cNvSpPr>
            <a:spLocks noGrp="1"/>
          </p:cNvSpPr>
          <p:nvPr>
            <p:ph idx="1"/>
          </p:nvPr>
        </p:nvSpPr>
        <p:spPr>
          <a:xfrm>
            <a:off x="539750" y="1844675"/>
            <a:ext cx="8147050" cy="4537075"/>
          </a:xfrm>
        </p:spPr>
        <p:txBody>
          <a:bodyPr/>
          <a:lstStyle/>
          <a:p>
            <a:pPr algn="ctr">
              <a:buFont typeface="Arial" charset="0"/>
              <a:buNone/>
            </a:pPr>
            <a:r>
              <a:rPr lang="hu-HU" b="1" smtClean="0"/>
              <a:t>Palermói Egyezmény </a:t>
            </a:r>
            <a:r>
              <a:rPr lang="hu-HU" smtClean="0"/>
              <a:t>az ENSZ határokon átnyúló szervezett bűnözés elleni egyezménye</a:t>
            </a:r>
          </a:p>
          <a:p>
            <a:pPr algn="ctr"/>
            <a:endParaRPr lang="hu-HU" smtClean="0"/>
          </a:p>
          <a:p>
            <a:pPr algn="ctr">
              <a:buFont typeface="Arial" charset="0"/>
              <a:buNone/>
            </a:pPr>
            <a:r>
              <a:rPr lang="hu-HU" smtClean="0"/>
              <a:t> </a:t>
            </a:r>
          </a:p>
          <a:p>
            <a:pPr algn="ctr">
              <a:buFont typeface="Arial" charset="0"/>
              <a:buNone/>
            </a:pPr>
            <a:r>
              <a:rPr lang="hu-HU" b="1" smtClean="0"/>
              <a:t>Palermói Jegyzőkönyv </a:t>
            </a:r>
            <a:r>
              <a:rPr lang="hu-HU" smtClean="0"/>
              <a:t>az emberkereskedelem, különösen a nők és gyermekek kereskedelme megelőzéséről, visszaszorításáról és büntetéséről szóló Jegyzőkönyve</a:t>
            </a:r>
          </a:p>
        </p:txBody>
      </p:sp>
      <p:pic>
        <p:nvPicPr>
          <p:cNvPr id="4100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14313"/>
            <a:ext cx="152717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Lefelé nyíl 4"/>
          <p:cNvSpPr/>
          <p:nvPr/>
        </p:nvSpPr>
        <p:spPr>
          <a:xfrm>
            <a:off x="4572000" y="3141663"/>
            <a:ext cx="484188" cy="9779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494036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2200" b="1" dirty="0" smtClean="0"/>
              <a:t>Az emberkereskedelem tényállása</a:t>
            </a:r>
            <a:br>
              <a:rPr lang="hu-HU" sz="2200" b="1" dirty="0" smtClean="0"/>
            </a:br>
            <a:r>
              <a:rPr lang="hu-HU" sz="2200" b="1" dirty="0" smtClean="0"/>
              <a:t>a büntető törvénykönyvről szóló 2012. évi C. törvény alapján</a:t>
            </a:r>
            <a:endParaRPr lang="hu-HU" sz="22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algn="just">
              <a:spcBef>
                <a:spcPct val="0"/>
              </a:spcBef>
              <a:buFont typeface="Arial" charset="0"/>
              <a:buNone/>
            </a:pPr>
            <a:r>
              <a:rPr lang="hu-HU" sz="2800" dirty="0" smtClean="0"/>
              <a:t>Az </a:t>
            </a:r>
            <a:r>
              <a:rPr lang="hu-HU" sz="2800" dirty="0"/>
              <a:t>emberi szabadság elleni bűncselekmények – </a:t>
            </a:r>
            <a:r>
              <a:rPr lang="hu-HU" sz="2800" dirty="0" smtClean="0"/>
              <a:t>XVIII</a:t>
            </a:r>
            <a:r>
              <a:rPr lang="hu-HU" sz="2800" dirty="0"/>
              <a:t>. </a:t>
            </a:r>
            <a:r>
              <a:rPr lang="hu-HU" sz="2800" dirty="0" smtClean="0"/>
              <a:t>Fejezet</a:t>
            </a:r>
            <a:endParaRPr lang="hu-HU" sz="2800" dirty="0"/>
          </a:p>
          <a:p>
            <a:pPr marL="0" indent="0">
              <a:buNone/>
            </a:pPr>
            <a:endParaRPr lang="hu-HU" b="1" dirty="0" smtClean="0"/>
          </a:p>
          <a:p>
            <a:pPr marL="0" indent="0">
              <a:buNone/>
            </a:pPr>
            <a:r>
              <a:rPr lang="hu-HU" b="1" dirty="0" smtClean="0"/>
              <a:t>192</a:t>
            </a:r>
            <a:r>
              <a:rPr lang="hu-HU" b="1" dirty="0"/>
              <a:t>. §</a:t>
            </a:r>
            <a:r>
              <a:rPr lang="hu-HU" b="1" baseline="30000" dirty="0"/>
              <a:t> </a:t>
            </a:r>
            <a:endParaRPr lang="hu-HU" b="1" baseline="30000" dirty="0"/>
          </a:p>
          <a:p>
            <a:pPr marL="0" indent="0">
              <a:buNone/>
            </a:pPr>
            <a:r>
              <a:rPr lang="hu-HU" dirty="0" smtClean="0"/>
              <a:t>Aki </a:t>
            </a:r>
            <a:r>
              <a:rPr lang="hu-HU" dirty="0"/>
              <a:t>mást</a:t>
            </a:r>
          </a:p>
          <a:p>
            <a:r>
              <a:rPr lang="hu-HU" dirty="0" smtClean="0"/>
              <a:t>elad</a:t>
            </a:r>
            <a:r>
              <a:rPr lang="hu-HU" dirty="0"/>
              <a:t>, megvásárol, elcserél, ellenszolgáltatásként átad, átvesz, vagy</a:t>
            </a:r>
          </a:p>
          <a:p>
            <a:r>
              <a:rPr lang="hu-HU" dirty="0"/>
              <a:t>e</a:t>
            </a:r>
            <a:r>
              <a:rPr lang="hu-HU" dirty="0" smtClean="0"/>
              <a:t>zen cselekmények megvalósítása </a:t>
            </a:r>
            <a:r>
              <a:rPr lang="hu-HU" dirty="0"/>
              <a:t>érdekében szállít, elszállásol, elrejt, vagy másnak </a:t>
            </a:r>
            <a:r>
              <a:rPr lang="hu-HU" dirty="0" smtClean="0"/>
              <a:t>megszerez bűntettet követ el</a:t>
            </a:r>
            <a:r>
              <a:rPr lang="hu-HU" dirty="0"/>
              <a:t> </a:t>
            </a:r>
          </a:p>
          <a:p>
            <a:pPr algn="just">
              <a:spcBef>
                <a:spcPct val="0"/>
              </a:spcBef>
              <a:buFont typeface="Arial" charset="0"/>
              <a:buNone/>
            </a:pPr>
            <a:endParaRPr lang="hu-HU" dirty="0"/>
          </a:p>
          <a:p>
            <a:pPr algn="just">
              <a:spcBef>
                <a:spcPts val="1200"/>
              </a:spcBef>
              <a:buFont typeface="Arial" charset="0"/>
              <a:buNone/>
            </a:pPr>
            <a:r>
              <a:rPr lang="hu-HU" dirty="0"/>
              <a:t>További minősített </a:t>
            </a:r>
            <a:r>
              <a:rPr lang="hu-HU" dirty="0" smtClean="0"/>
              <a:t>esetek</a:t>
            </a:r>
            <a:endParaRPr lang="hu-HU" dirty="0"/>
          </a:p>
          <a:p>
            <a:pPr algn="just">
              <a:spcBef>
                <a:spcPts val="1200"/>
              </a:spcBef>
            </a:pPr>
            <a:r>
              <a:rPr lang="hu-HU" dirty="0"/>
              <a:t>személyi szabadságától megfosztott személy sérelmére</a:t>
            </a:r>
          </a:p>
          <a:p>
            <a:pPr algn="just">
              <a:spcBef>
                <a:spcPct val="0"/>
              </a:spcBef>
            </a:pPr>
            <a:r>
              <a:rPr lang="hu-HU" dirty="0"/>
              <a:t>erőszakkal vagy fenyegetéssel</a:t>
            </a:r>
          </a:p>
          <a:p>
            <a:pPr algn="just">
              <a:spcBef>
                <a:spcPct val="0"/>
              </a:spcBef>
            </a:pPr>
            <a:r>
              <a:rPr lang="hu-HU" dirty="0"/>
              <a:t>a sértett sanyargatásával</a:t>
            </a:r>
          </a:p>
          <a:p>
            <a:pPr algn="just">
              <a:spcBef>
                <a:spcPct val="0"/>
              </a:spcBef>
            </a:pPr>
            <a:r>
              <a:rPr lang="hu-HU" dirty="0"/>
              <a:t>emberi test tiltott felhasználása céljából történő elkövetés</a:t>
            </a:r>
          </a:p>
          <a:p>
            <a:pPr algn="ctr">
              <a:spcBef>
                <a:spcPct val="0"/>
              </a:spcBef>
              <a:buFont typeface="Arial" charset="0"/>
              <a:buNone/>
            </a:pPr>
            <a:endParaRPr lang="hu-HU" sz="3600" b="1" dirty="0"/>
          </a:p>
          <a:p>
            <a:pPr algn="ctr">
              <a:spcBef>
                <a:spcPct val="0"/>
              </a:spcBef>
              <a:buFont typeface="Arial" charset="0"/>
              <a:buNone/>
            </a:pPr>
            <a:r>
              <a:rPr lang="hu-HU" sz="3600" b="1" dirty="0"/>
              <a:t>Súlyosabb jogkövetkezmény a 18. ,illetve a 14. életévét be nem töltött személy </a:t>
            </a:r>
          </a:p>
          <a:p>
            <a:pPr algn="ctr">
              <a:spcBef>
                <a:spcPct val="0"/>
              </a:spcBef>
              <a:buFont typeface="Arial" charset="0"/>
              <a:buNone/>
            </a:pPr>
            <a:r>
              <a:rPr lang="hu-HU" sz="3600" b="1" dirty="0"/>
              <a:t>sérelmére elkövetett emberkereskedelem esetében</a:t>
            </a:r>
          </a:p>
          <a:p>
            <a:pPr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7375175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hu-HU" dirty="0"/>
              <a:t/>
            </a:r>
            <a:br>
              <a:rPr lang="hu-HU" dirty="0"/>
            </a:br>
            <a:r>
              <a:rPr lang="hu-HU" dirty="0" smtClean="0"/>
              <a:t>Az emberkereskedelem formái</a:t>
            </a:r>
            <a:br>
              <a:rPr lang="hu-HU" dirty="0" smtClean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44616"/>
          </a:xfrm>
        </p:spPr>
        <p:txBody>
          <a:bodyPr>
            <a:normAutofit fontScale="32500" lnSpcReduction="20000"/>
          </a:bodyPr>
          <a:lstStyle/>
          <a:p>
            <a:pPr fontAlgn="base"/>
            <a:endParaRPr lang="hu-HU" dirty="0"/>
          </a:p>
          <a:p>
            <a:pPr fontAlgn="base"/>
            <a:r>
              <a:rPr lang="hu-HU" sz="4800" b="1" u="sng" dirty="0" smtClean="0"/>
              <a:t>Prostitúciós </a:t>
            </a:r>
            <a:r>
              <a:rPr lang="hu-HU" sz="4800" b="1" u="sng" dirty="0"/>
              <a:t>célú kizsákmányolás</a:t>
            </a:r>
            <a:endParaRPr lang="hu-HU" sz="4800" u="sng" dirty="0"/>
          </a:p>
          <a:p>
            <a:pPr fontAlgn="base"/>
            <a:r>
              <a:rPr lang="hu-HU" sz="4800" dirty="0"/>
              <a:t>néhány országban legális a prostitúció /pl. Hollandia, Svájc</a:t>
            </a:r>
          </a:p>
          <a:p>
            <a:pPr fontAlgn="base"/>
            <a:r>
              <a:rPr lang="hu-HU" sz="4800" dirty="0"/>
              <a:t>az áldozatok </a:t>
            </a:r>
            <a:r>
              <a:rPr lang="hu-HU" sz="4800" u="sng" dirty="0" smtClean="0"/>
              <a:t>kiszolgáltatottsága</a:t>
            </a:r>
            <a:endParaRPr lang="hu-HU" sz="4800" dirty="0"/>
          </a:p>
          <a:p>
            <a:pPr fontAlgn="base"/>
            <a:r>
              <a:rPr lang="hu-HU" sz="4800" dirty="0"/>
              <a:t>  megtévesztett áldozatok     </a:t>
            </a:r>
          </a:p>
          <a:p>
            <a:pPr fontAlgn="base"/>
            <a:r>
              <a:rPr lang="hu-HU" sz="4800" dirty="0"/>
              <a:t>  (egyéb      munkalehetőség  </a:t>
            </a:r>
          </a:p>
          <a:p>
            <a:pPr fontAlgn="base"/>
            <a:r>
              <a:rPr lang="hu-HU" sz="4800" dirty="0"/>
              <a:t>  felajánlása / „</a:t>
            </a:r>
            <a:r>
              <a:rPr lang="hu-HU" sz="4800" dirty="0" err="1"/>
              <a:t>lover</a:t>
            </a:r>
            <a:r>
              <a:rPr lang="hu-HU" sz="4800" dirty="0"/>
              <a:t> boy”</a:t>
            </a:r>
            <a:r>
              <a:rPr lang="hu-HU" sz="4800" dirty="0" err="1"/>
              <a:t>-eset</a:t>
            </a:r>
            <a:r>
              <a:rPr lang="hu-HU" sz="4800" dirty="0"/>
              <a:t>..)</a:t>
            </a:r>
          </a:p>
          <a:p>
            <a:pPr fontAlgn="base"/>
            <a:r>
              <a:rPr lang="hu-HU" sz="4800" dirty="0"/>
              <a:t>személyes irataikat, úti okmányaikat elveszik</a:t>
            </a:r>
          </a:p>
          <a:p>
            <a:pPr fontAlgn="base"/>
            <a:r>
              <a:rPr lang="hu-HU" sz="4800" dirty="0"/>
              <a:t>nyelvismeret hiánya</a:t>
            </a:r>
          </a:p>
          <a:p>
            <a:pPr fontAlgn="base"/>
            <a:r>
              <a:rPr lang="hu-HU" sz="4800" dirty="0"/>
              <a:t>megfélemlítés, zsarolás </a:t>
            </a:r>
          </a:p>
          <a:p>
            <a:pPr fontAlgn="base"/>
            <a:r>
              <a:rPr lang="hu-HU" sz="4800" b="1" dirty="0"/>
              <a:t>Lehetőségek </a:t>
            </a:r>
          </a:p>
          <a:p>
            <a:pPr fontAlgn="base"/>
            <a:r>
              <a:rPr lang="hu-HU" sz="4800" dirty="0"/>
              <a:t>feljelentés (akadályok: félelem, a hatóságokkal szembeni bizalmatlanság..)</a:t>
            </a:r>
          </a:p>
          <a:p>
            <a:pPr fontAlgn="base"/>
            <a:r>
              <a:rPr lang="hu-HU" sz="4800" dirty="0"/>
              <a:t>büntetőeljárásban: az emberkereskedelem-tényállás bizonyításának nehézségei  -&gt; eltérő minősítés eshetősége</a:t>
            </a:r>
          </a:p>
          <a:p>
            <a:pPr fontAlgn="base"/>
            <a:r>
              <a:rPr lang="hu-HU" sz="4800" dirty="0"/>
              <a:t>emberkereskedelem </a:t>
            </a:r>
            <a:r>
              <a:rPr lang="hu-HU" sz="4800" dirty="0" smtClean="0"/>
              <a:t>áldozatának szabálysértési </a:t>
            </a:r>
            <a:r>
              <a:rPr lang="hu-HU" sz="4800" dirty="0"/>
              <a:t>eljárás </a:t>
            </a:r>
            <a:r>
              <a:rPr lang="hu-HU" sz="4800" dirty="0" smtClean="0"/>
              <a:t>alá vonása</a:t>
            </a:r>
            <a:r>
              <a:rPr lang="hu-HU" sz="4800" dirty="0" smtClean="0"/>
              <a:t> (</a:t>
            </a:r>
            <a:r>
              <a:rPr lang="hu-HU" sz="4800" dirty="0" err="1" smtClean="0"/>
              <a:t>Szabstv</a:t>
            </a:r>
            <a:r>
              <a:rPr lang="hu-HU" sz="4800" dirty="0"/>
              <a:t>. 172. § - Tiltott </a:t>
            </a:r>
            <a:r>
              <a:rPr lang="hu-HU" sz="4800" dirty="0" smtClean="0"/>
              <a:t>prostitúció</a:t>
            </a:r>
            <a:r>
              <a:rPr lang="hu-HU" sz="4800" dirty="0" smtClean="0"/>
              <a:t> </a:t>
            </a:r>
            <a:r>
              <a:rPr lang="hu-HU" sz="4800" dirty="0"/>
              <a:t>– elzárással is büntethető; másodlagos </a:t>
            </a:r>
            <a:r>
              <a:rPr lang="hu-HU" sz="4800" dirty="0" err="1"/>
              <a:t>viktimizáció</a:t>
            </a:r>
            <a:r>
              <a:rPr lang="hu-HU" sz="4800" dirty="0"/>
              <a:t>)</a:t>
            </a:r>
          </a:p>
          <a:p>
            <a:pPr fontAlgn="base"/>
            <a:r>
              <a:rPr lang="hu-HU" sz="4800" b="1" u="sng" dirty="0"/>
              <a:t>Munkaerő célú kizsákmányolás</a:t>
            </a:r>
            <a:endParaRPr lang="hu-HU" sz="4800" u="sng" dirty="0"/>
          </a:p>
          <a:p>
            <a:pPr fontAlgn="base"/>
            <a:r>
              <a:rPr lang="hu-HU" sz="4800" dirty="0"/>
              <a:t>területek: mezőgazdaság, építőipar, termelés, házimunka</a:t>
            </a:r>
          </a:p>
          <a:p>
            <a:pPr fontAlgn="base"/>
            <a:r>
              <a:rPr lang="hu-HU" sz="4800" dirty="0"/>
              <a:t>megtévesztés -&gt; rosszabb munkakörülmények fogadják</a:t>
            </a:r>
          </a:p>
          <a:p>
            <a:pPr fontAlgn="base"/>
            <a:r>
              <a:rPr lang="hu-HU" sz="4800" dirty="0"/>
              <a:t>rendezetlen jogi helyzet</a:t>
            </a:r>
          </a:p>
          <a:p>
            <a:pPr fontAlgn="base"/>
            <a:r>
              <a:rPr lang="hu-HU" sz="4800" dirty="0"/>
              <a:t>„</a:t>
            </a:r>
            <a:r>
              <a:rPr lang="hu-HU" sz="4800" dirty="0" err="1"/>
              <a:t>csicskáztatás</a:t>
            </a:r>
            <a:r>
              <a:rPr lang="hu-HU" sz="4800" dirty="0"/>
              <a:t>”</a:t>
            </a:r>
          </a:p>
          <a:p>
            <a:pPr fontAlgn="base"/>
            <a:r>
              <a:rPr lang="hu-HU" sz="4800" b="1" u="sng" dirty="0"/>
              <a:t>Szervkereskedelem</a:t>
            </a:r>
            <a:endParaRPr lang="hu-HU" sz="4800" u="sng" dirty="0"/>
          </a:p>
          <a:p>
            <a:pPr fontAlgn="base"/>
            <a:endParaRPr lang="hu-HU" sz="4800" dirty="0"/>
          </a:p>
          <a:p>
            <a:pPr fontAlgn="base"/>
            <a:endParaRPr lang="hu-HU" sz="4800" dirty="0"/>
          </a:p>
          <a:p>
            <a:pPr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453323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3300" dirty="0" smtClean="0"/>
              <a:t/>
            </a:r>
            <a:br>
              <a:rPr lang="hu-HU" sz="3300" dirty="0" smtClean="0"/>
            </a:br>
            <a:r>
              <a:rPr lang="hu-HU" sz="3300" dirty="0"/>
              <a:t/>
            </a:r>
            <a:br>
              <a:rPr lang="hu-HU" sz="3300" dirty="0"/>
            </a:br>
            <a:r>
              <a:rPr lang="hu-HU" sz="3300" dirty="0" smtClean="0"/>
              <a:t>Az </a:t>
            </a:r>
            <a:r>
              <a:rPr lang="hu-HU" sz="3300" dirty="0"/>
              <a:t>áldozatok azonosítása és irányítása Magyarországon</a:t>
            </a:r>
            <a:r>
              <a:rPr lang="hu-HU" dirty="0" smtClean="0"/>
              <a:t/>
            </a:r>
            <a:br>
              <a:rPr lang="hu-HU" dirty="0" smtClean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algn="just">
              <a:spcBef>
                <a:spcPts val="0"/>
              </a:spcBef>
              <a:buNone/>
              <a:defRPr/>
            </a:pPr>
            <a:endParaRPr lang="hu-HU" sz="3600" dirty="0"/>
          </a:p>
          <a:p>
            <a:pPr marL="0" algn="just">
              <a:spcBef>
                <a:spcPts val="0"/>
              </a:spcBef>
              <a:buNone/>
              <a:defRPr/>
            </a:pPr>
            <a:r>
              <a:rPr lang="hu-HU" b="1" dirty="0" smtClean="0"/>
              <a:t>Az </a:t>
            </a:r>
            <a:r>
              <a:rPr lang="hu-HU" b="1" dirty="0"/>
              <a:t>emberkereskedelem áldozatainak nyújtott segítség és </a:t>
            </a:r>
            <a:r>
              <a:rPr lang="hu-HU" b="1" dirty="0" smtClean="0"/>
              <a:t>támogatás</a:t>
            </a:r>
            <a:endParaRPr lang="hu-HU" b="1" dirty="0"/>
          </a:p>
          <a:p>
            <a:pPr marL="324000" algn="just" fontAlgn="auto">
              <a:spcBef>
                <a:spcPts val="120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hu-HU" dirty="0"/>
              <a:t>a büntetőeljárás előtt, annak folyamán és azt követően megfelelő ideig  segítség és támogatás</a:t>
            </a:r>
          </a:p>
          <a:p>
            <a:pPr marL="324000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hu-HU" dirty="0"/>
              <a:t>segítség és támogatás attól fogva, hogy a hatáskörrel rendelkező  hatóságok megalapozottan következtethetnek arra, hogy emberkereskedelem áldozata</a:t>
            </a:r>
          </a:p>
          <a:p>
            <a:pPr marL="324000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hu-HU" dirty="0"/>
              <a:t>az érintett segítségnyújtó szervezetekkel együttműködve megfelelő mechanizmusok létrehozása az áldozatok kilétének korai megállapítása, segítése és támogatása érdekében</a:t>
            </a:r>
          </a:p>
          <a:p>
            <a:pPr marL="0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hu-HU" dirty="0"/>
              <a:t>segítségnyújtás: az áldozat megfelelő tájékoztatása után és </a:t>
            </a:r>
            <a:r>
              <a:rPr lang="hu-HU" dirty="0" smtClean="0"/>
              <a:t>  beleegyezésével</a:t>
            </a:r>
            <a:endParaRPr lang="hu-HU" dirty="0"/>
          </a:p>
          <a:p>
            <a:pPr marL="324000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hu-HU" dirty="0"/>
              <a:t>legalább az áldozat megélhetését biztosító életszínvonal lehetővé tétele (megfelelő és biztonságos elhelyezés és anyagi támogatás, orvosi ellátás, pszichológiai segítségnyújtás, tanácsadás)</a:t>
            </a:r>
          </a:p>
          <a:p>
            <a:pPr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306156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/>
            </a:r>
            <a:br>
              <a:rPr lang="hu-HU" dirty="0" smtClean="0"/>
            </a:br>
            <a:r>
              <a:rPr lang="hu-HU" sz="2200" b="1" dirty="0" smtClean="0"/>
              <a:t>354/2012</a:t>
            </a:r>
            <a:r>
              <a:rPr lang="hu-HU" sz="2200" b="1" dirty="0"/>
              <a:t>. (XII.13.) Kormányrendelet</a:t>
            </a:r>
            <a:br>
              <a:rPr lang="hu-HU" sz="2200" b="1" dirty="0"/>
            </a:br>
            <a:r>
              <a:rPr lang="hu-HU" sz="2200" b="1" dirty="0"/>
              <a:t>      az emberkereskedelem áldozatai azonosításának rendjéről</a:t>
            </a:r>
            <a:r>
              <a:rPr lang="hu-HU" sz="4000" b="1" dirty="0"/>
              <a:t/>
            </a:r>
            <a:br>
              <a:rPr lang="hu-HU" sz="4000" b="1" dirty="0"/>
            </a:br>
            <a:r>
              <a:rPr lang="hu-HU" sz="2000" b="1" dirty="0" smtClean="0"/>
              <a:t>Hatályba lépés időpontja: 2013. január 1.</a:t>
            </a:r>
            <a:r>
              <a:rPr lang="hu-HU" sz="4000" b="1" dirty="0"/>
              <a:t/>
            </a:r>
            <a:br>
              <a:rPr lang="hu-HU" sz="4000" b="1" dirty="0"/>
            </a:br>
            <a:r>
              <a:rPr lang="hu-HU" sz="4000" b="1" dirty="0"/>
              <a:t/>
            </a:r>
            <a:br>
              <a:rPr lang="hu-HU" sz="4000" b="1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77986"/>
            <a:ext cx="8229600" cy="4648177"/>
          </a:xfrm>
        </p:spPr>
        <p:txBody>
          <a:bodyPr>
            <a:normAutofit fontScale="85000" lnSpcReduction="20000"/>
          </a:bodyPr>
          <a:lstStyle/>
          <a:p>
            <a:pPr>
              <a:spcBef>
                <a:spcPts val="0"/>
              </a:spcBef>
              <a:buNone/>
              <a:defRPr/>
            </a:pPr>
            <a:r>
              <a:rPr lang="hu-HU" b="1" dirty="0"/>
              <a:t>Azonosítást végző szervek</a:t>
            </a:r>
            <a:r>
              <a:rPr lang="hu-HU" dirty="0"/>
              <a:t>:                                                                                                                                </a:t>
            </a:r>
          </a:p>
          <a:p>
            <a:pPr>
              <a:spcBef>
                <a:spcPts val="0"/>
              </a:spcBef>
              <a:buNone/>
              <a:defRPr/>
            </a:pPr>
            <a:endParaRPr lang="hu-HU" b="1" dirty="0"/>
          </a:p>
          <a:p>
            <a:pPr>
              <a:spcBef>
                <a:spcPts val="0"/>
              </a:spcBef>
              <a:defRPr/>
            </a:pPr>
            <a:r>
              <a:rPr lang="hu-HU" dirty="0"/>
              <a:t>egészségügyi szolgáltató                                            </a:t>
            </a:r>
          </a:p>
          <a:p>
            <a:pPr>
              <a:defRPr/>
            </a:pPr>
            <a:r>
              <a:rPr lang="hu-HU" dirty="0"/>
              <a:t>egészségügyi államigazgatási szerv</a:t>
            </a:r>
          </a:p>
          <a:p>
            <a:pPr>
              <a:defRPr/>
            </a:pPr>
            <a:r>
              <a:rPr lang="hu-HU" dirty="0"/>
              <a:t>személyes gondoskodást nyújtó szolgáltató</a:t>
            </a:r>
          </a:p>
          <a:p>
            <a:pPr>
              <a:defRPr/>
            </a:pPr>
            <a:r>
              <a:rPr lang="hu-HU" dirty="0"/>
              <a:t>köznevelési intézmény</a:t>
            </a:r>
          </a:p>
          <a:p>
            <a:pPr>
              <a:defRPr/>
            </a:pPr>
            <a:r>
              <a:rPr lang="hu-HU" dirty="0"/>
              <a:t>rendőrség</a:t>
            </a:r>
          </a:p>
          <a:p>
            <a:pPr>
              <a:defRPr/>
            </a:pPr>
            <a:r>
              <a:rPr lang="hu-HU" dirty="0"/>
              <a:t>munkaügyi hatóság</a:t>
            </a:r>
          </a:p>
          <a:p>
            <a:pPr>
              <a:defRPr/>
            </a:pPr>
            <a:r>
              <a:rPr lang="hu-HU" dirty="0"/>
              <a:t>konzuli tisztviselő</a:t>
            </a:r>
          </a:p>
          <a:p>
            <a:pPr>
              <a:defRPr/>
            </a:pPr>
            <a:r>
              <a:rPr lang="hu-HU" dirty="0"/>
              <a:t>idegenrendészeti hatóság</a:t>
            </a:r>
          </a:p>
          <a:p>
            <a:pPr>
              <a:defRPr/>
            </a:pPr>
            <a:r>
              <a:rPr lang="hu-HU" dirty="0"/>
              <a:t>menekültügyi hatóság</a:t>
            </a:r>
          </a:p>
          <a:p>
            <a:pPr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45433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Azonosító beszélgetés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defRPr/>
            </a:pPr>
            <a:r>
              <a:rPr lang="hu-HU" dirty="0" smtClean="0"/>
              <a:t>Amennyiben </a:t>
            </a:r>
            <a:r>
              <a:rPr lang="hu-HU" dirty="0"/>
              <a:t>a hatáskörébe tartozó eljárása során/egyébként olyan magyar állampolgárra, vagy  a szabad mozgás és tartózkodás jogával rendelkező személyre, akiről alappal feltehető, hogy emberkereskedelem áldozata, ezen helyzetről hivatalos tudomást szerez vagy azt egyébként észleli </a:t>
            </a:r>
          </a:p>
          <a:p>
            <a:pPr marL="108000" algn="just">
              <a:buNone/>
              <a:defRPr/>
            </a:pPr>
            <a:endParaRPr lang="hu-HU" dirty="0"/>
          </a:p>
          <a:p>
            <a:pPr algn="just">
              <a:defRPr/>
            </a:pPr>
            <a:r>
              <a:rPr lang="hu-HU" sz="3600" b="1" dirty="0" smtClean="0"/>
              <a:t>Azonosító </a:t>
            </a:r>
            <a:r>
              <a:rPr lang="hu-HU" sz="3600" b="1" dirty="0"/>
              <a:t>beszélgetést </a:t>
            </a:r>
            <a:r>
              <a:rPr lang="hu-HU" sz="3600" dirty="0"/>
              <a:t>folytat le a személlyel /hozzájárulása esetén/</a:t>
            </a:r>
          </a:p>
          <a:p>
            <a:pPr marL="0" algn="just">
              <a:buNone/>
              <a:defRPr/>
            </a:pPr>
            <a:endParaRPr lang="hu-HU" sz="3600" dirty="0"/>
          </a:p>
          <a:p>
            <a:pPr algn="just">
              <a:defRPr/>
            </a:pPr>
            <a:r>
              <a:rPr lang="hu-HU" sz="3600" b="1" u="sng" dirty="0"/>
              <a:t>Célja</a:t>
            </a:r>
            <a:r>
              <a:rPr lang="hu-HU" sz="3600" b="1" dirty="0"/>
              <a:t>: </a:t>
            </a:r>
            <a:r>
              <a:rPr lang="hu-HU" sz="3600" dirty="0"/>
              <a:t>annak megállapítása, hogy az azonosításba </a:t>
            </a:r>
            <a:r>
              <a:rPr lang="hu-HU" sz="3600" dirty="0" smtClean="0"/>
              <a:t>bevont személy </a:t>
            </a:r>
            <a:r>
              <a:rPr lang="hu-HU" sz="3600" dirty="0"/>
              <a:t>valószínűsíthetően emberkereskedelem áldozata-e</a:t>
            </a:r>
            <a:endParaRPr lang="hu-HU" sz="3600" b="1" dirty="0"/>
          </a:p>
          <a:p>
            <a:pPr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107621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3000" b="1" dirty="0" smtClean="0"/>
              <a:t/>
            </a:r>
            <a:br>
              <a:rPr lang="hu-HU" sz="3000" b="1" dirty="0" smtClean="0"/>
            </a:br>
            <a:r>
              <a:rPr lang="hu-HU" sz="3000" b="1" dirty="0" smtClean="0"/>
              <a:t>Azonosító </a:t>
            </a:r>
            <a:r>
              <a:rPr lang="hu-HU" sz="3000" b="1" dirty="0"/>
              <a:t>beszélgetés</a:t>
            </a:r>
            <a:r>
              <a:rPr lang="hu-HU" sz="3000" dirty="0"/>
              <a:t/>
            </a:r>
            <a:br>
              <a:rPr lang="hu-HU" sz="3000" dirty="0"/>
            </a:br>
            <a:r>
              <a:rPr lang="hu-HU" sz="3000" dirty="0"/>
              <a:t>a Korm. rendelet mellékletében foglaltak szerint</a:t>
            </a:r>
            <a:r>
              <a:rPr lang="hu-HU" sz="3000" dirty="0" smtClean="0"/>
              <a:t/>
            </a:r>
            <a:br>
              <a:rPr lang="hu-HU" sz="3000" dirty="0" smtClean="0"/>
            </a:br>
            <a:endParaRPr lang="hu-HU" sz="30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477986"/>
            <a:ext cx="8229600" cy="5119366"/>
          </a:xfrm>
        </p:spPr>
        <p:txBody>
          <a:bodyPr>
            <a:normAutofit fontScale="77500" lnSpcReduction="20000"/>
          </a:bodyPr>
          <a:lstStyle/>
          <a:p>
            <a:pPr marL="540000" indent="-540000" fontAlgn="auto">
              <a:spcAft>
                <a:spcPts val="0"/>
              </a:spcAft>
              <a:buFont typeface="+mj-lt"/>
              <a:buAutoNum type="romanUcPeriod"/>
              <a:defRPr/>
            </a:pPr>
            <a:r>
              <a:rPr lang="hu-HU" sz="2100" dirty="0"/>
              <a:t>Tájékoztatás nyújtása az azonosító beszélgetés céljáról  </a:t>
            </a:r>
          </a:p>
          <a:p>
            <a:pPr marL="540000" indent="-540000" fontAlgn="auto">
              <a:spcBef>
                <a:spcPts val="0"/>
              </a:spcBef>
              <a:spcAft>
                <a:spcPts val="0"/>
              </a:spcAft>
              <a:buFont typeface="+mj-lt"/>
              <a:buAutoNum type="romanUcPeriod"/>
              <a:defRPr/>
            </a:pPr>
            <a:r>
              <a:rPr lang="hu-HU" sz="2100" dirty="0"/>
              <a:t>Az azonosításba bevont személy megszemlélése, hozzá kérdések intézése</a:t>
            </a:r>
          </a:p>
          <a:p>
            <a:pPr marL="514350" indent="-514350">
              <a:spcBef>
                <a:spcPts val="0"/>
              </a:spcBef>
              <a:buNone/>
              <a:defRPr/>
            </a:pPr>
            <a:endParaRPr lang="hu-HU" sz="2100" dirty="0"/>
          </a:p>
          <a:p>
            <a:pPr marL="514350" indent="-514350">
              <a:spcBef>
                <a:spcPts val="0"/>
              </a:spcBef>
              <a:buNone/>
              <a:defRPr/>
            </a:pPr>
            <a:endParaRPr lang="hu-HU" sz="2100" b="1" dirty="0"/>
          </a:p>
          <a:p>
            <a:pPr marL="514350" indent="-514350">
              <a:spcBef>
                <a:spcPts val="0"/>
              </a:spcBef>
              <a:buNone/>
              <a:defRPr/>
            </a:pPr>
            <a:r>
              <a:rPr lang="hu-HU" sz="2100" b="1" dirty="0"/>
              <a:t>AZONOSÍTÓ ADATLAP</a:t>
            </a:r>
          </a:p>
          <a:p>
            <a:pPr marL="514350" indent="-514350">
              <a:spcBef>
                <a:spcPts val="0"/>
              </a:spcBef>
              <a:buNone/>
              <a:defRPr/>
            </a:pPr>
            <a:endParaRPr lang="hu-HU" sz="2100" b="1" dirty="0"/>
          </a:p>
          <a:p>
            <a:pPr marL="514350" indent="-514350">
              <a:buNone/>
              <a:defRPr/>
            </a:pPr>
            <a:r>
              <a:rPr lang="hu-HU" sz="2100" b="1" dirty="0"/>
              <a:t>A.) Hozzájáruló nyilatkozat  </a:t>
            </a:r>
            <a:r>
              <a:rPr lang="hu-HU" sz="2100" dirty="0"/>
              <a:t>/célhoz kötött adatkezelés biztosítása az azonosító szerv részéről/</a:t>
            </a:r>
          </a:p>
          <a:p>
            <a:pPr marL="514350" indent="-514350">
              <a:buNone/>
              <a:defRPr/>
            </a:pPr>
            <a:r>
              <a:rPr lang="hu-HU" sz="2100" b="1" dirty="0"/>
              <a:t>B.) Általános adatok </a:t>
            </a:r>
            <a:r>
              <a:rPr lang="hu-HU" sz="2100" dirty="0"/>
              <a:t>/név, születési hely, idő, állampolgárság, anyanyelv stb./</a:t>
            </a:r>
            <a:endParaRPr lang="hu-HU" sz="2100" b="1" dirty="0"/>
          </a:p>
          <a:p>
            <a:pPr marL="514350" indent="-514350">
              <a:buNone/>
              <a:defRPr/>
            </a:pPr>
            <a:r>
              <a:rPr lang="hu-HU" sz="2100" b="1" dirty="0"/>
              <a:t>C.) Áldozattá válásra utaló jelek  </a:t>
            </a:r>
            <a:r>
              <a:rPr lang="hu-HU" sz="2100" dirty="0"/>
              <a:t>(indikátorok alapján)</a:t>
            </a:r>
            <a:endParaRPr lang="hu-HU" sz="2100" b="1" dirty="0"/>
          </a:p>
          <a:p>
            <a:pPr marL="514350" indent="-514350">
              <a:spcBef>
                <a:spcPts val="0"/>
              </a:spcBef>
              <a:buNone/>
              <a:defRPr/>
            </a:pPr>
            <a:r>
              <a:rPr lang="hu-HU" sz="2100" b="1" dirty="0"/>
              <a:t>      </a:t>
            </a:r>
            <a:r>
              <a:rPr lang="hu-HU" sz="2100" u="sng" dirty="0"/>
              <a:t>Megjelenés</a:t>
            </a:r>
          </a:p>
          <a:p>
            <a:pPr marL="514350" indent="-514350">
              <a:spcBef>
                <a:spcPts val="0"/>
              </a:spcBef>
              <a:buNone/>
              <a:defRPr/>
            </a:pPr>
            <a:r>
              <a:rPr lang="hu-HU" sz="2100" dirty="0"/>
              <a:t>	</a:t>
            </a:r>
            <a:r>
              <a:rPr lang="hu-HU" sz="2100" i="1" dirty="0"/>
              <a:t>Nagy  valószínűségre utaló jel</a:t>
            </a:r>
          </a:p>
          <a:p>
            <a:pPr marL="514350" indent="-514350">
              <a:spcBef>
                <a:spcPts val="0"/>
              </a:spcBef>
              <a:buNone/>
              <a:defRPr/>
            </a:pPr>
            <a:r>
              <a:rPr lang="hu-HU" sz="2100" dirty="0"/>
              <a:t>		- látható sérülések</a:t>
            </a:r>
          </a:p>
          <a:p>
            <a:pPr marL="514350" indent="-514350">
              <a:spcBef>
                <a:spcPts val="0"/>
              </a:spcBef>
              <a:buNone/>
              <a:defRPr/>
            </a:pPr>
            <a:r>
              <a:rPr lang="hu-HU" sz="2100" dirty="0"/>
              <a:t>		- terhesség…</a:t>
            </a:r>
          </a:p>
          <a:p>
            <a:pPr marL="514350" indent="-514350">
              <a:spcBef>
                <a:spcPts val="0"/>
              </a:spcBef>
              <a:buNone/>
              <a:defRPr/>
            </a:pPr>
            <a:r>
              <a:rPr lang="hu-HU" sz="2100" dirty="0"/>
              <a:t>	</a:t>
            </a:r>
            <a:r>
              <a:rPr lang="hu-HU" sz="2100" i="1" dirty="0"/>
              <a:t>Közepes valószínűségre utaló jel</a:t>
            </a:r>
          </a:p>
          <a:p>
            <a:pPr marL="514350" indent="-514350">
              <a:spcBef>
                <a:spcPts val="0"/>
              </a:spcBef>
              <a:buNone/>
              <a:defRPr/>
            </a:pPr>
            <a:r>
              <a:rPr lang="hu-HU" sz="2100" dirty="0"/>
              <a:t>		- kimerültség jelei</a:t>
            </a:r>
          </a:p>
          <a:p>
            <a:pPr marL="514350" indent="-514350">
              <a:spcBef>
                <a:spcPts val="0"/>
              </a:spcBef>
              <a:buNone/>
              <a:defRPr/>
            </a:pPr>
            <a:r>
              <a:rPr lang="hu-HU" sz="2100" dirty="0"/>
              <a:t>		- elhanyagolt, szegényes ruházat</a:t>
            </a:r>
          </a:p>
          <a:p>
            <a:pPr marL="514350" indent="-514350">
              <a:spcBef>
                <a:spcPts val="0"/>
              </a:spcBef>
              <a:buNone/>
              <a:defRPr/>
            </a:pPr>
            <a:r>
              <a:rPr lang="hu-HU" sz="2100" dirty="0"/>
              <a:t>	</a:t>
            </a:r>
            <a:r>
              <a:rPr lang="hu-HU" sz="2100" i="1" dirty="0"/>
              <a:t>Kis valószínűségre utaló jel</a:t>
            </a:r>
          </a:p>
          <a:p>
            <a:pPr marL="514350" indent="-514350">
              <a:spcBef>
                <a:spcPts val="0"/>
              </a:spcBef>
              <a:buNone/>
              <a:defRPr/>
            </a:pPr>
            <a:r>
              <a:rPr lang="hu-HU" sz="2100" i="1" dirty="0"/>
              <a:t>		</a:t>
            </a:r>
            <a:r>
              <a:rPr lang="hu-HU" sz="2100" dirty="0"/>
              <a:t>- túlzott, indokolatlan idegesség</a:t>
            </a:r>
          </a:p>
          <a:p>
            <a:pPr marL="514350" indent="-514350">
              <a:spcBef>
                <a:spcPts val="0"/>
              </a:spcBef>
              <a:buNone/>
              <a:defRPr/>
            </a:pPr>
            <a:r>
              <a:rPr lang="hu-HU" sz="2100" dirty="0"/>
              <a:t>      </a:t>
            </a:r>
            <a:r>
              <a:rPr lang="hu-HU" sz="2100" u="sng" dirty="0"/>
              <a:t>Személyes körülmények</a:t>
            </a:r>
          </a:p>
          <a:p>
            <a:pPr marL="514350" indent="-514350">
              <a:spcBef>
                <a:spcPts val="0"/>
              </a:spcBef>
              <a:buNone/>
              <a:defRPr/>
            </a:pPr>
            <a:r>
              <a:rPr lang="hu-HU" sz="2100" dirty="0"/>
              <a:t>      </a:t>
            </a:r>
            <a:r>
              <a:rPr lang="hu-HU" sz="2100" u="sng" dirty="0"/>
              <a:t>Munkakörülmények /tevékenység végzésének körülményei</a:t>
            </a:r>
          </a:p>
          <a:p>
            <a:pPr marL="514350" indent="-514350">
              <a:spcBef>
                <a:spcPts val="0"/>
              </a:spcBef>
              <a:buNone/>
              <a:defRPr/>
            </a:pPr>
            <a:endParaRPr lang="hu-HU" sz="2100" u="sng" dirty="0"/>
          </a:p>
          <a:p>
            <a:pPr marL="514350" indent="-514350">
              <a:spcBef>
                <a:spcPts val="0"/>
              </a:spcBef>
              <a:buNone/>
              <a:defRPr/>
            </a:pPr>
            <a:endParaRPr lang="hu-HU" sz="2100" b="1" dirty="0"/>
          </a:p>
          <a:p>
            <a:pPr marL="514350" indent="-514350">
              <a:spcBef>
                <a:spcPts val="0"/>
              </a:spcBef>
              <a:buNone/>
              <a:defRPr/>
            </a:pPr>
            <a:r>
              <a:rPr lang="hu-HU" sz="2100" b="1" dirty="0"/>
              <a:t>D.) Megállapítások </a:t>
            </a:r>
          </a:p>
          <a:p>
            <a:pPr marL="514350" indent="-514350">
              <a:spcBef>
                <a:spcPts val="0"/>
              </a:spcBef>
              <a:buNone/>
              <a:defRPr/>
            </a:pPr>
            <a:endParaRPr lang="hu-HU" sz="2100" b="1" dirty="0"/>
          </a:p>
          <a:p>
            <a:pPr marL="540000" indent="-540000" fontAlgn="auto">
              <a:spcBef>
                <a:spcPts val="0"/>
              </a:spcBef>
              <a:spcAft>
                <a:spcPts val="0"/>
              </a:spcAft>
              <a:buFont typeface="+mj-lt"/>
              <a:buAutoNum type="romanUcPeriod" startAt="3"/>
              <a:defRPr/>
            </a:pPr>
            <a:r>
              <a:rPr lang="hu-HU" sz="2100" dirty="0"/>
              <a:t>Intézkedések az áldozat hozzájárulása esetén, szükségleteinek megfelelően</a:t>
            </a:r>
          </a:p>
          <a:p>
            <a:pPr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00134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562074"/>
          </a:xfrm>
        </p:spPr>
        <p:txBody>
          <a:bodyPr>
            <a:normAutofit fontScale="90000"/>
          </a:bodyPr>
          <a:lstStyle/>
          <a:p>
            <a:r>
              <a:rPr lang="hu-HU" sz="3000" dirty="0" smtClean="0"/>
              <a:t/>
            </a:r>
            <a:br>
              <a:rPr lang="hu-HU" sz="3000" dirty="0" smtClean="0"/>
            </a:br>
            <a:r>
              <a:rPr lang="hu-HU" sz="3000" b="1" dirty="0"/>
              <a:t>Intézkedések a Korm. rendelet alapján</a:t>
            </a:r>
            <a:endParaRPr lang="hu-HU" sz="30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95536" y="1124744"/>
            <a:ext cx="8291264" cy="5472608"/>
          </a:xfrm>
        </p:spPr>
        <p:txBody>
          <a:bodyPr>
            <a:noAutofit/>
          </a:bodyPr>
          <a:lstStyle/>
          <a:p>
            <a:pPr marL="0">
              <a:spcBef>
                <a:spcPts val="0"/>
              </a:spcBef>
              <a:buNone/>
              <a:defRPr/>
            </a:pPr>
            <a:r>
              <a:rPr lang="hu-HU" sz="1800" b="1" u="sng" dirty="0"/>
              <a:t>A személy írásos hozzájárulása esetén, az azonosító adatlap egyidejű megküldésével</a:t>
            </a:r>
            <a:r>
              <a:rPr lang="hu-HU" sz="1800" b="1" dirty="0" smtClean="0"/>
              <a:t>:</a:t>
            </a:r>
            <a:endParaRPr lang="hu-HU" sz="1800" b="1" dirty="0"/>
          </a:p>
          <a:p>
            <a:pPr marL="432000" indent="-4572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sz="1800" b="1" dirty="0"/>
              <a:t>az illetékes területi áldozatsegítő szolgálat haladéktalan értesítése </a:t>
            </a:r>
            <a:r>
              <a:rPr lang="hu-HU" sz="1800" dirty="0"/>
              <a:t>(vö.: </a:t>
            </a:r>
            <a:r>
              <a:rPr lang="hu-HU" sz="1800" dirty="0" err="1"/>
              <a:t>Ást</a:t>
            </a:r>
            <a:r>
              <a:rPr lang="hu-HU" sz="1800" dirty="0"/>
              <a:t>. 1. § (1) </a:t>
            </a:r>
            <a:r>
              <a:rPr lang="hu-HU" sz="1800" dirty="0" err="1"/>
              <a:t>bek</a:t>
            </a:r>
            <a:r>
              <a:rPr lang="hu-HU" sz="1800" dirty="0"/>
              <a:t>. e),  9. § (2) </a:t>
            </a:r>
            <a:r>
              <a:rPr lang="hu-HU" sz="1800" dirty="0" err="1"/>
              <a:t>bek</a:t>
            </a:r>
            <a:r>
              <a:rPr lang="hu-HU" sz="1800" dirty="0"/>
              <a:t>. és 9/A. §)</a:t>
            </a:r>
          </a:p>
          <a:p>
            <a:pPr marL="114300" indent="-457200">
              <a:spcBef>
                <a:spcPts val="0"/>
              </a:spcBef>
              <a:buNone/>
              <a:defRPr/>
            </a:pPr>
            <a:endParaRPr lang="hu-HU" sz="1800" b="1" dirty="0"/>
          </a:p>
          <a:p>
            <a:pPr marL="114300" indent="-457200">
              <a:spcBef>
                <a:spcPts val="0"/>
              </a:spcBef>
              <a:buNone/>
              <a:defRPr/>
            </a:pPr>
            <a:r>
              <a:rPr lang="hu-HU" sz="1800" b="1" u="sng" dirty="0"/>
              <a:t>Amennyiben az áldozat biztonságos szállással nem rendelkezik</a:t>
            </a:r>
            <a:r>
              <a:rPr lang="hu-HU" sz="1800" b="1" dirty="0" smtClean="0"/>
              <a:t>:</a:t>
            </a:r>
            <a:endParaRPr lang="hu-HU" sz="1800" b="1" dirty="0"/>
          </a:p>
          <a:p>
            <a:pPr marL="114300" indent="-457200"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r>
              <a:rPr lang="hu-HU" sz="1800" b="1" dirty="0"/>
              <a:t>az Országos Kríziskezelő és Információs Telefonszolgálat </a:t>
            </a:r>
            <a:r>
              <a:rPr lang="hu-HU" sz="1800" b="1" dirty="0" smtClean="0"/>
              <a:t>értesítése</a:t>
            </a:r>
            <a:endParaRPr lang="hu-HU" sz="1800" b="1" dirty="0"/>
          </a:p>
          <a:p>
            <a:pPr marL="114300" indent="-457200">
              <a:spcBef>
                <a:spcPts val="0"/>
              </a:spcBef>
              <a:buNone/>
              <a:defRPr/>
            </a:pPr>
            <a:r>
              <a:rPr lang="hu-HU" sz="1800" b="1" dirty="0"/>
              <a:t>		</a:t>
            </a:r>
            <a:r>
              <a:rPr lang="hu-HU" sz="1800" dirty="0"/>
              <a:t>-&gt; Az OKIT tájékoztatja az áldozatot a védett szálláshelyen történő elhelyezés 	 </a:t>
            </a:r>
          </a:p>
          <a:p>
            <a:pPr marL="114300" indent="-457200">
              <a:spcBef>
                <a:spcPts val="0"/>
              </a:spcBef>
              <a:buNone/>
              <a:defRPr/>
            </a:pPr>
            <a:r>
              <a:rPr lang="hu-HU" sz="1800" dirty="0"/>
              <a:t>		   feltételeiről -&gt; Igény esetén: védett szálláshelyre </a:t>
            </a:r>
            <a:r>
              <a:rPr lang="hu-HU" sz="1800" dirty="0" smtClean="0"/>
              <a:t>irányítás</a:t>
            </a:r>
            <a:r>
              <a:rPr lang="hu-HU" sz="1800" dirty="0"/>
              <a:t>	</a:t>
            </a:r>
          </a:p>
          <a:p>
            <a:pPr marL="114300" indent="-457200">
              <a:spcBef>
                <a:spcPts val="0"/>
              </a:spcBef>
              <a:buNone/>
              <a:defRPr/>
            </a:pPr>
            <a:r>
              <a:rPr lang="hu-HU" sz="1800" dirty="0"/>
              <a:t>		 </a:t>
            </a:r>
            <a:r>
              <a:rPr lang="hu-HU" sz="1800" dirty="0" smtClean="0"/>
              <a:t>- Védett szálláshely</a:t>
            </a:r>
          </a:p>
          <a:p>
            <a:pPr marL="114300" indent="-457200">
              <a:spcBef>
                <a:spcPts val="0"/>
              </a:spcBef>
              <a:buNone/>
              <a:defRPr/>
            </a:pPr>
            <a:r>
              <a:rPr lang="hu-HU" sz="1800" b="1" dirty="0"/>
              <a:t>		- </a:t>
            </a:r>
            <a:r>
              <a:rPr lang="hu-HU" sz="1800" dirty="0"/>
              <a:t> biztonságos lakhatás költségmentesen (szükség esetén: étkeztetés, ruházattal és 		    tisztálkodó szerekkel való ellátás, mentálhigiénés ellátás)	</a:t>
            </a:r>
          </a:p>
          <a:p>
            <a:pPr marL="114300" indent="-457200">
              <a:spcBef>
                <a:spcPts val="0"/>
              </a:spcBef>
              <a:buNone/>
              <a:defRPr/>
            </a:pPr>
            <a:r>
              <a:rPr lang="hu-HU" sz="1800" dirty="0"/>
              <a:t>		-   közreműködés az érdekérvényesítésben, a társadalmi </a:t>
            </a:r>
            <a:r>
              <a:rPr lang="hu-HU" sz="1800" dirty="0" err="1"/>
              <a:t>reintegrációhoz</a:t>
            </a:r>
            <a:r>
              <a:rPr lang="hu-HU" sz="1800" dirty="0"/>
              <a:t> szükséges 		     intézkedések megszervezésében</a:t>
            </a:r>
          </a:p>
          <a:p>
            <a:pPr marL="114300" indent="-457200">
              <a:spcBef>
                <a:spcPts val="0"/>
              </a:spcBef>
              <a:buNone/>
              <a:defRPr/>
            </a:pPr>
            <a:endParaRPr lang="hu-HU" sz="2000" dirty="0"/>
          </a:p>
          <a:p>
            <a:pPr marL="114300" indent="-457200">
              <a:spcBef>
                <a:spcPts val="0"/>
              </a:spcBef>
              <a:buNone/>
              <a:defRPr/>
            </a:pPr>
            <a:r>
              <a:rPr lang="hu-HU" sz="1800" b="1" u="sng" dirty="0"/>
              <a:t>Amennyiben az áldozatnak egészségügyi ellátásra van szüksége</a:t>
            </a:r>
            <a:r>
              <a:rPr lang="hu-HU" sz="1800" b="1" dirty="0"/>
              <a:t>:</a:t>
            </a:r>
          </a:p>
          <a:p>
            <a:pPr marL="114300" indent="-457200">
              <a:spcBef>
                <a:spcPts val="0"/>
              </a:spcBef>
              <a:buNone/>
              <a:defRPr/>
            </a:pPr>
            <a:endParaRPr lang="hu-HU" sz="1800" b="1" dirty="0"/>
          </a:p>
          <a:p>
            <a:pPr marL="114300" indent="-457200">
              <a:spcBef>
                <a:spcPts val="0"/>
              </a:spcBef>
              <a:buNone/>
              <a:defRPr/>
            </a:pPr>
            <a:r>
              <a:rPr lang="hu-HU" sz="1800" b="1" dirty="0"/>
              <a:t>-     az áldozat egészségügyi alapellátást biztosító szervhez történő irányítása </a:t>
            </a:r>
          </a:p>
          <a:p>
            <a:pPr>
              <a:buNone/>
            </a:pPr>
            <a:endParaRPr lang="hu-HU" sz="1800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651363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b="1" dirty="0" smtClean="0"/>
              <a:t>A következő esetekkel találkozunk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 dirty="0" smtClean="0"/>
          </a:p>
          <a:p>
            <a:r>
              <a:rPr lang="hu-HU" dirty="0" smtClean="0"/>
              <a:t>Prostitúciós és szexuális célú kizsákmányolás</a:t>
            </a:r>
            <a:endParaRPr lang="hu-HU" dirty="0" smtClean="0"/>
          </a:p>
          <a:p>
            <a:r>
              <a:rPr lang="hu-HU" dirty="0" smtClean="0"/>
              <a:t>Munka célú kizsákmányolás</a:t>
            </a:r>
            <a:r>
              <a:rPr lang="hu-HU" dirty="0"/>
              <a:t> </a:t>
            </a:r>
            <a:r>
              <a:rPr lang="hu-HU" dirty="0" smtClean="0"/>
              <a:t>– legszélsőségesebb formája a </a:t>
            </a:r>
            <a:r>
              <a:rPr lang="hu-HU" b="1" dirty="0" smtClean="0"/>
              <a:t>h</a:t>
            </a:r>
            <a:r>
              <a:rPr lang="hu-HU" b="1" dirty="0" smtClean="0"/>
              <a:t>ázi rabszolgaság </a:t>
            </a:r>
            <a:r>
              <a:rPr lang="hu-HU" dirty="0" smtClean="0"/>
              <a:t>(„</a:t>
            </a:r>
            <a:r>
              <a:rPr lang="hu-HU" dirty="0" err="1" smtClean="0"/>
              <a:t>csicskáztatás</a:t>
            </a:r>
            <a:r>
              <a:rPr lang="hu-HU" dirty="0" smtClean="0"/>
              <a:t>”)</a:t>
            </a:r>
          </a:p>
          <a:p>
            <a:r>
              <a:rPr lang="hu-HU" dirty="0" smtClean="0"/>
              <a:t>Bérkoldultatás</a:t>
            </a:r>
            <a:endParaRPr lang="hu-HU" dirty="0" smtClean="0"/>
          </a:p>
          <a:p>
            <a:r>
              <a:rPr lang="hu-HU" dirty="0" smtClean="0"/>
              <a:t>Kényszerházasság</a:t>
            </a:r>
          </a:p>
          <a:p>
            <a:pPr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443979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/>
            </a:r>
            <a:br>
              <a:rPr lang="hu-HU" dirty="0" smtClean="0"/>
            </a:br>
            <a:r>
              <a:rPr lang="hu-HU" b="1" dirty="0" smtClean="0"/>
              <a:t>Magyar áldozatok</a:t>
            </a:r>
            <a:endParaRPr lang="hu-HU" b="1" dirty="0"/>
          </a:p>
        </p:txBody>
      </p:sp>
      <p:sp>
        <p:nvSpPr>
          <p:cNvPr id="9219" name="Tartalom helye 2"/>
          <p:cNvSpPr>
            <a:spLocks noGrp="1"/>
          </p:cNvSpPr>
          <p:nvPr>
            <p:ph idx="1"/>
          </p:nvPr>
        </p:nvSpPr>
        <p:spPr>
          <a:xfrm>
            <a:off x="214313" y="1417638"/>
            <a:ext cx="8472487" cy="4747666"/>
          </a:xfrm>
        </p:spPr>
        <p:txBody>
          <a:bodyPr/>
          <a:lstStyle/>
          <a:p>
            <a:pPr marL="0" indent="0">
              <a:buNone/>
            </a:pPr>
            <a:r>
              <a:rPr lang="hu-HU" sz="2400" dirty="0" smtClean="0"/>
              <a:t>Magyarország elsősorban kiindulás és tranzit ország az emberkereskedelem szempontjából</a:t>
            </a:r>
            <a:endParaRPr lang="hu-HU" sz="2400" dirty="0"/>
          </a:p>
          <a:p>
            <a:r>
              <a:rPr lang="hu-HU" sz="2400" dirty="0" smtClean="0"/>
              <a:t>Hollandia</a:t>
            </a:r>
          </a:p>
          <a:p>
            <a:r>
              <a:rPr lang="hu-HU" sz="2400" b="1" u="sng" dirty="0" smtClean="0"/>
              <a:t>Svájc</a:t>
            </a:r>
          </a:p>
          <a:p>
            <a:r>
              <a:rPr lang="hu-HU" sz="2400" dirty="0" smtClean="0"/>
              <a:t>Olaszország</a:t>
            </a:r>
          </a:p>
          <a:p>
            <a:r>
              <a:rPr lang="hu-HU" sz="2400" dirty="0" smtClean="0"/>
              <a:t>Németország</a:t>
            </a:r>
          </a:p>
          <a:p>
            <a:r>
              <a:rPr lang="hu-HU" sz="2400" dirty="0" smtClean="0"/>
              <a:t>Belgium</a:t>
            </a:r>
          </a:p>
          <a:p>
            <a:r>
              <a:rPr lang="hu-HU" sz="2400" dirty="0" smtClean="0"/>
              <a:t>Franciaország</a:t>
            </a:r>
          </a:p>
          <a:p>
            <a:r>
              <a:rPr lang="hu-HU" sz="2400" dirty="0" err="1" smtClean="0"/>
              <a:t>Nagy-Britania</a:t>
            </a:r>
            <a:endParaRPr lang="hu-HU" sz="2400" dirty="0" smtClean="0"/>
          </a:p>
          <a:p>
            <a:r>
              <a:rPr lang="hu-HU" sz="2400" dirty="0" smtClean="0"/>
              <a:t>Magyarország</a:t>
            </a:r>
          </a:p>
        </p:txBody>
      </p:sp>
      <p:pic>
        <p:nvPicPr>
          <p:cNvPr id="9220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14313"/>
            <a:ext cx="152717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195631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/>
            </a:r>
            <a:br>
              <a:rPr lang="hu-HU" dirty="0" smtClean="0"/>
            </a:br>
            <a:r>
              <a:rPr lang="hu-HU" b="1" dirty="0" smtClean="0"/>
              <a:t>Áldozattá válás lehetséges okai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hu-HU" dirty="0" smtClean="0"/>
              <a:t>Mélyszegénység  =&gt; kilátástalan  élethelyzet, nincs jövőkép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hu-HU" dirty="0" smtClean="0"/>
              <a:t>Diszfunkcionálisan működő családok</a:t>
            </a:r>
          </a:p>
          <a:p>
            <a:pPr marL="274320" indent="-274320">
              <a:buClr>
                <a:schemeClr val="accent3"/>
              </a:buClr>
              <a:defRPr/>
            </a:pPr>
            <a:r>
              <a:rPr lang="hu-HU" dirty="0"/>
              <a:t> Kapcsolati erőszak, családon belüli erőszak, gyermekbántalmazás</a:t>
            </a:r>
          </a:p>
          <a:p>
            <a:pPr marL="274320" indent="-274320">
              <a:buClr>
                <a:schemeClr val="accent3"/>
              </a:buClr>
              <a:defRPr/>
            </a:pPr>
            <a:r>
              <a:rPr lang="hu-HU" dirty="0"/>
              <a:t>Gyermek sérelmére elkövetett </a:t>
            </a:r>
            <a:r>
              <a:rPr lang="hu-HU" dirty="0" err="1"/>
              <a:t>fizikia</a:t>
            </a:r>
            <a:r>
              <a:rPr lang="hu-HU" dirty="0"/>
              <a:t>, lelki, szexuális </a:t>
            </a:r>
            <a:r>
              <a:rPr lang="hu-HU" dirty="0" smtClean="0"/>
              <a:t>abúzusok</a:t>
            </a:r>
            <a:endParaRPr lang="hu-HU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hu-HU" dirty="0" smtClean="0"/>
              <a:t>Szenvedélybetegség a családban (</a:t>
            </a:r>
            <a:r>
              <a:rPr lang="hu-HU" dirty="0" smtClean="0"/>
              <a:t>alkohol, </a:t>
            </a:r>
            <a:r>
              <a:rPr lang="hu-HU" dirty="0" smtClean="0"/>
              <a:t>drog, játékszenvedély)</a:t>
            </a:r>
            <a:endParaRPr lang="hu-HU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hu-HU" dirty="0" smtClean="0"/>
              <a:t>Állami </a:t>
            </a:r>
            <a:r>
              <a:rPr lang="hu-HU" dirty="0" smtClean="0"/>
              <a:t>gondoskodásban felnövő gyerekek, fiatalok =&gt;LOVERBOY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hu-HU" dirty="0"/>
          </a:p>
        </p:txBody>
      </p:sp>
      <p:pic>
        <p:nvPicPr>
          <p:cNvPr id="11268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14313"/>
            <a:ext cx="152717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057250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/>
            </a:r>
            <a:br>
              <a:rPr lang="hu-HU" dirty="0" smtClean="0"/>
            </a:br>
            <a:r>
              <a:rPr lang="hu-HU" sz="3600" b="1" dirty="0" smtClean="0"/>
              <a:t>Marginalizálódott csoportok-potenciális áldozatok</a:t>
            </a:r>
            <a:endParaRPr lang="hu-HU" sz="3600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8313" y="1844675"/>
            <a:ext cx="8218487" cy="4281488"/>
          </a:xfrm>
        </p:spPr>
        <p:txBody>
          <a:bodyPr rtlCol="0">
            <a:normAutofit fontScale="850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hu-HU" dirty="0" smtClean="0"/>
              <a:t>Gyermekvédelmi szakellátásból, állami </a:t>
            </a:r>
            <a:r>
              <a:rPr lang="hu-HU" dirty="0" smtClean="0"/>
              <a:t>gondoskodásból </a:t>
            </a:r>
            <a:r>
              <a:rPr lang="hu-HU" dirty="0" smtClean="0"/>
              <a:t>kikerülő fiatalok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hu-HU" dirty="0" smtClean="0"/>
              <a:t>Pszichiátriai betegséggel </a:t>
            </a:r>
            <a:r>
              <a:rPr lang="hu-HU" dirty="0" smtClean="0"/>
              <a:t>élők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hu-HU" dirty="0" smtClean="0"/>
              <a:t>Szenvedélybetegek</a:t>
            </a:r>
            <a:endParaRPr lang="hu-HU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hu-HU" dirty="0" smtClean="0"/>
              <a:t>Romák</a:t>
            </a:r>
            <a:endParaRPr lang="hu-HU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hu-HU" dirty="0" smtClean="0"/>
              <a:t>Hajléktalan emberek</a:t>
            </a:r>
            <a:endParaRPr lang="hu-HU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hu-HU" dirty="0" smtClean="0"/>
              <a:t>Fogyatékkal élő emberek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hu-HU" dirty="0" smtClean="0"/>
              <a:t>Alacsony nyugdíjú idős, egyedül élő emberek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hu-HU" dirty="0" smtClean="0"/>
              <a:t>Létminimum alatt élők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hu-HU" dirty="0" smtClean="0"/>
              <a:t>Tartós munkanélküliek</a:t>
            </a:r>
            <a:endParaRPr lang="hu-HU" dirty="0"/>
          </a:p>
        </p:txBody>
      </p:sp>
      <p:pic>
        <p:nvPicPr>
          <p:cNvPr id="12292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14313"/>
            <a:ext cx="152717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149844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hu-HU" dirty="0" smtClean="0"/>
              <a:t/>
            </a:r>
            <a:br>
              <a:rPr lang="hu-HU" dirty="0" smtClean="0"/>
            </a:br>
            <a:r>
              <a:rPr lang="hu-HU" b="1" dirty="0" smtClean="0"/>
              <a:t>Emberkereskedők technikái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hu-HU" dirty="0" smtClean="0"/>
              <a:t>munka reménye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hu-HU" dirty="0" smtClean="0"/>
              <a:t>családhoz való tartozás, a szerelem, a szeretet ígérete 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hu-HU" dirty="0" smtClean="0"/>
              <a:t>gyorsan függőséget kialakító kábítószerre szoktatják az áldozatot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hu-HU" dirty="0" smtClean="0"/>
              <a:t>az áldozatokban gyakran szégyen alakul ki, ilyenkor már nagyon sokszor nem is mernek segítséget kérni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hu-HU" dirty="0" smtClean="0"/>
              <a:t>z</a:t>
            </a:r>
            <a:r>
              <a:rPr lang="hu-HU" dirty="0" smtClean="0"/>
              <a:t>sarolás </a:t>
            </a:r>
            <a:r>
              <a:rPr lang="hu-HU" dirty="0" smtClean="0"/>
              <a:t>gyerekkel, szülőkkel</a:t>
            </a:r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hu-HU" dirty="0" smtClean="0"/>
              <a:t>Útiköltség kamatos kamattal megfizettetése</a:t>
            </a:r>
          </a:p>
          <a:p>
            <a:pPr marL="0" indent="0" fontAlgn="auto">
              <a:spcAft>
                <a:spcPts val="0"/>
              </a:spcAft>
              <a:buClr>
                <a:schemeClr val="accent3"/>
              </a:buClr>
              <a:buNone/>
              <a:defRPr/>
            </a:pPr>
            <a:endParaRPr lang="hu-HU" dirty="0" smtClean="0"/>
          </a:p>
          <a:p>
            <a:pPr marL="274320" indent="-274320" fontAlgn="auto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hu-HU" dirty="0"/>
          </a:p>
        </p:txBody>
      </p:sp>
      <p:pic>
        <p:nvPicPr>
          <p:cNvPr id="13316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214313"/>
            <a:ext cx="152717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060130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sz="3300" b="1" dirty="0"/>
              <a:t>Arra utaló jelek, hogy emberkereskedelem áldozatával kerültünk kapcsolatba</a:t>
            </a:r>
            <a:endParaRPr lang="hu-HU" sz="33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hu-HU" dirty="0" smtClean="0">
                <a:latin typeface="+mj-lt"/>
                <a:cs typeface="Times New Roman" panose="02020603050405020304" pitchFamily="18" charset="0"/>
              </a:rPr>
              <a:t>sok </a:t>
            </a:r>
            <a:r>
              <a:rPr lang="hu-HU" dirty="0">
                <a:latin typeface="+mj-lt"/>
                <a:cs typeface="Times New Roman" panose="02020603050405020304" pitchFamily="18" charset="0"/>
              </a:rPr>
              <a:t>esetben találkozhatunk látható sérülésekkel (zúzódások, vágásnyomok, égésnyomok stb.), kezeletlen fertőzések jeleivel, alultápláltsággal, testi fogyatékossággal, ápolatlansággal, kimerültséggel, fáradtsággal. </a:t>
            </a:r>
          </a:p>
          <a:p>
            <a:pPr algn="just"/>
            <a:r>
              <a:rPr lang="hu-HU" dirty="0">
                <a:latin typeface="+mj-lt"/>
                <a:cs typeface="Times New Roman" panose="02020603050405020304" pitchFamily="18" charset="0"/>
              </a:rPr>
              <a:t>a ruházatra jellemző lehet a szegényes, elhanyagolt, piszkos ruha vagy olyan ruha, amely a kényszerített munkavégzéshez illő (prostitúcióra kényszerítés esetén).</a:t>
            </a:r>
          </a:p>
          <a:p>
            <a:pPr algn="just"/>
            <a:r>
              <a:rPr lang="hu-HU" dirty="0">
                <a:latin typeface="+mj-lt"/>
                <a:cs typeface="Times New Roman" panose="02020603050405020304" pitchFamily="18" charset="0"/>
              </a:rPr>
              <a:t>a személyes okmányok hiánya és az, hogy a feltételezett áldozat nem tudja a lakcímét vagy nem akarja megmondani sok esetben árulkodó lehet. Emellett ha lakcíme folyamatosan változik vagy olyan lakáskörülmények között él, amely nem megfelelő lakhatás céljára</a:t>
            </a:r>
            <a:r>
              <a:rPr lang="hu-H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1327964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2200" b="1" dirty="0" smtClean="0">
                <a:latin typeface="Arial Rounded MT Bold" panose="020F0704030504030204" pitchFamily="34" charset="0"/>
              </a:rPr>
              <a:t/>
            </a:r>
            <a:br>
              <a:rPr lang="hu-HU" sz="2200" b="1" dirty="0" smtClean="0">
                <a:latin typeface="Arial Rounded MT Bold" panose="020F0704030504030204" pitchFamily="34" charset="0"/>
              </a:rPr>
            </a:br>
            <a:r>
              <a:rPr lang="hu-HU" sz="2200" b="1" dirty="0">
                <a:latin typeface="Arial Rounded MT Bold" panose="020F0704030504030204" pitchFamily="34" charset="0"/>
              </a:rPr>
              <a:t/>
            </a:r>
            <a:br>
              <a:rPr lang="hu-HU" sz="2200" b="1" dirty="0">
                <a:latin typeface="Arial Rounded MT Bold" panose="020F0704030504030204" pitchFamily="34" charset="0"/>
              </a:rPr>
            </a:br>
            <a:r>
              <a:rPr lang="hu-HU" sz="2200" b="1" dirty="0" smtClean="0">
                <a:latin typeface="Arial Rounded MT Bold" panose="020F0704030504030204" pitchFamily="34" charset="0"/>
              </a:rPr>
              <a:t/>
            </a:r>
            <a:br>
              <a:rPr lang="hu-HU" sz="2200" b="1" dirty="0" smtClean="0">
                <a:latin typeface="Arial Rounded MT Bold" panose="020F0704030504030204" pitchFamily="34" charset="0"/>
              </a:rPr>
            </a:br>
            <a:r>
              <a:rPr lang="hu-HU" sz="3300" b="1" dirty="0" smtClean="0"/>
              <a:t>Emberkereskedelem </a:t>
            </a:r>
            <a:r>
              <a:rPr lang="hu-HU" sz="3300" b="1" dirty="0"/>
              <a:t>áldozatává vált személlyel való első kapcsolatfelvételkor érvényesítendő elvek</a:t>
            </a:r>
            <a:r>
              <a:rPr lang="hu-HU" sz="3300" dirty="0" smtClean="0"/>
              <a:t/>
            </a:r>
            <a:br>
              <a:rPr lang="hu-HU" sz="3300" dirty="0" smtClean="0"/>
            </a:br>
            <a:endParaRPr lang="hu-HU" sz="33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680520"/>
          </a:xfrm>
        </p:spPr>
        <p:txBody>
          <a:bodyPr>
            <a:normAutofit fontScale="85000" lnSpcReduction="20000"/>
          </a:bodyPr>
          <a:lstStyle/>
          <a:p>
            <a:r>
              <a:rPr lang="hu-HU" dirty="0">
                <a:latin typeface="+mj-lt"/>
                <a:cs typeface="Times New Roman" panose="02020603050405020304" pitchFamily="18" charset="0"/>
              </a:rPr>
              <a:t>Már az első kapcsolatfelvétel során törekedni kell az áldozat megnyugtatására, biztosítani az együttérzésről, érzékeltetni vele azt, hogy a segítő „vele van”, ami történt nem az ő hibája, most már biztonságban van.</a:t>
            </a:r>
          </a:p>
          <a:p>
            <a:r>
              <a:rPr lang="hu-HU" dirty="0">
                <a:latin typeface="+mj-lt"/>
                <a:cs typeface="Times New Roman" panose="02020603050405020304" pitchFamily="18" charset="0"/>
              </a:rPr>
              <a:t>Nagyon fontos, hogy figyelemmel legyünk az érzéseire, igényeire, állapotára – és ennek megfelelően gondoskodjunk az áldozatról</a:t>
            </a:r>
          </a:p>
          <a:p>
            <a:r>
              <a:rPr lang="hu-HU" dirty="0">
                <a:latin typeface="+mj-lt"/>
                <a:cs typeface="Times New Roman" panose="02020603050405020304" pitchFamily="18" charset="0"/>
              </a:rPr>
              <a:t>Ventilláció biztosítása </a:t>
            </a:r>
          </a:p>
          <a:p>
            <a:r>
              <a:rPr lang="hu-HU" dirty="0">
                <a:latin typeface="+mj-lt"/>
                <a:cs typeface="Times New Roman" panose="02020603050405020304" pitchFamily="18" charset="0"/>
              </a:rPr>
              <a:t>Az áldozatok számára a legfontosabb a bizalom kialakítása és a megértő figyelem, a kapott információk bizalmas kezelése </a:t>
            </a:r>
          </a:p>
          <a:p>
            <a:r>
              <a:rPr lang="hu-HU" dirty="0">
                <a:latin typeface="+mj-lt"/>
                <a:cs typeface="Times New Roman" panose="02020603050405020304" pitchFamily="18" charset="0"/>
              </a:rPr>
              <a:t>Segítő háló feltérképezése </a:t>
            </a:r>
          </a:p>
          <a:p>
            <a:pPr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8374810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sz="2200" b="1" dirty="0" smtClean="0">
                <a:latin typeface="Arial Rounded MT Bold" panose="020F0704030504030204" pitchFamily="34" charset="0"/>
              </a:rPr>
              <a:t/>
            </a:r>
            <a:br>
              <a:rPr lang="hu-HU" sz="2200" b="1" dirty="0" smtClean="0">
                <a:latin typeface="Arial Rounded MT Bold" panose="020F0704030504030204" pitchFamily="34" charset="0"/>
              </a:rPr>
            </a:br>
            <a:r>
              <a:rPr lang="hu-HU" sz="2200" b="1" dirty="0">
                <a:latin typeface="Arial Rounded MT Bold" panose="020F0704030504030204" pitchFamily="34" charset="0"/>
              </a:rPr>
              <a:t/>
            </a:r>
            <a:br>
              <a:rPr lang="hu-HU" sz="2200" b="1" dirty="0">
                <a:latin typeface="Arial Rounded MT Bold" panose="020F0704030504030204" pitchFamily="34" charset="0"/>
              </a:rPr>
            </a:br>
            <a:r>
              <a:rPr lang="hu-HU" sz="3300" b="1" dirty="0" smtClean="0"/>
              <a:t>Az </a:t>
            </a:r>
            <a:r>
              <a:rPr lang="hu-HU" sz="3300" b="1" dirty="0"/>
              <a:t>emberkereskedelem áldozataira jellemző viselkedésminták</a:t>
            </a:r>
            <a:r>
              <a:rPr lang="hu-HU" sz="3300" dirty="0" smtClean="0"/>
              <a:t/>
            </a:r>
            <a:br>
              <a:rPr lang="hu-HU" sz="3300" dirty="0" smtClean="0"/>
            </a:br>
            <a:endParaRPr lang="hu-HU" sz="33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u-HU" dirty="0">
                <a:latin typeface="+mj-lt"/>
                <a:cs typeface="Times New Roman" panose="02020603050405020304" pitchFamily="18" charset="0"/>
              </a:rPr>
              <a:t>Szorongó, feszült, gyötrődő, görcsösen megoldást kereső</a:t>
            </a:r>
          </a:p>
          <a:p>
            <a:r>
              <a:rPr lang="hu-HU" dirty="0">
                <a:latin typeface="+mj-lt"/>
                <a:cs typeface="Times New Roman" panose="02020603050405020304" pitchFamily="18" charset="0"/>
              </a:rPr>
              <a:t>Figyelme a problémára (egésze, része) irányul</a:t>
            </a:r>
          </a:p>
          <a:p>
            <a:r>
              <a:rPr lang="hu-HU" dirty="0">
                <a:latin typeface="+mj-lt"/>
                <a:cs typeface="Times New Roman" panose="02020603050405020304" pitchFamily="18" charset="0"/>
              </a:rPr>
              <a:t>Érzelmi reakcióit csak részben képes kézben tartani, uralni</a:t>
            </a:r>
          </a:p>
          <a:p>
            <a:r>
              <a:rPr lang="hu-HU" dirty="0">
                <a:latin typeface="+mj-lt"/>
                <a:cs typeface="Times New Roman" panose="02020603050405020304" pitchFamily="18" charset="0"/>
              </a:rPr>
              <a:t>Hajlamos indulatvezérelt cselekvésre</a:t>
            </a:r>
          </a:p>
          <a:p>
            <a:r>
              <a:rPr lang="hu-HU" dirty="0">
                <a:latin typeface="+mj-lt"/>
                <a:cs typeface="Times New Roman" panose="02020603050405020304" pitchFamily="18" charset="0"/>
              </a:rPr>
              <a:t>Nincs önmagára vonatkozó jövőképe</a:t>
            </a:r>
          </a:p>
          <a:p>
            <a:r>
              <a:rPr lang="hu-HU" dirty="0">
                <a:latin typeface="+mj-lt"/>
                <a:cs typeface="Times New Roman" panose="02020603050405020304" pitchFamily="18" charset="0"/>
              </a:rPr>
              <a:t>A kialakult problémáról sokat tud de elvész a részletekben, nehezen tudja átlátni, rendszerezni</a:t>
            </a:r>
          </a:p>
          <a:p>
            <a:r>
              <a:rPr lang="hu-HU" dirty="0">
                <a:latin typeface="+mj-lt"/>
                <a:cs typeface="Times New Roman" panose="02020603050405020304" pitchFamily="18" charset="0"/>
              </a:rPr>
              <a:t>Beszűkült érzelmeiben és gondolataiban, csak a problémával foglalkozik, tépelődik</a:t>
            </a:r>
          </a:p>
          <a:p>
            <a:pPr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772834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b="1" dirty="0">
                <a:cs typeface="Times New Roman" panose="02020603050405020304" pitchFamily="18" charset="0"/>
              </a:rPr>
              <a:t>Az </a:t>
            </a:r>
            <a:r>
              <a:rPr lang="hu-HU" b="1" dirty="0" smtClean="0">
                <a:cs typeface="Times New Roman" panose="02020603050405020304" pitchFamily="18" charset="0"/>
              </a:rPr>
              <a:t>áldozatokra </a:t>
            </a:r>
            <a:r>
              <a:rPr lang="hu-HU" b="1" dirty="0">
                <a:cs typeface="Times New Roman" panose="02020603050405020304" pitchFamily="18" charset="0"/>
              </a:rPr>
              <a:t>jellemző</a:t>
            </a:r>
            <a:endParaRPr lang="hu-HU" dirty="0">
              <a:cs typeface="Times New Roman" panose="02020603050405020304" pitchFamily="18" charset="0"/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>
                <a:latin typeface="+mj-lt"/>
                <a:cs typeface="Times New Roman" panose="02020603050405020304" pitchFamily="18" charset="0"/>
              </a:rPr>
              <a:t>Fokozott bizalomvesztés</a:t>
            </a:r>
          </a:p>
          <a:p>
            <a:r>
              <a:rPr lang="hu-HU" dirty="0">
                <a:latin typeface="+mj-lt"/>
                <a:cs typeface="Times New Roman" panose="02020603050405020304" pitchFamily="18" charset="0"/>
              </a:rPr>
              <a:t>Bűntudat</a:t>
            </a:r>
          </a:p>
          <a:p>
            <a:r>
              <a:rPr lang="hu-HU" dirty="0">
                <a:latin typeface="+mj-lt"/>
                <a:cs typeface="Times New Roman" panose="02020603050405020304" pitchFamily="18" charset="0"/>
              </a:rPr>
              <a:t>Szorongás</a:t>
            </a:r>
          </a:p>
          <a:p>
            <a:r>
              <a:rPr lang="hu-HU" dirty="0">
                <a:latin typeface="+mj-lt"/>
                <a:cs typeface="Times New Roman" panose="02020603050405020304" pitchFamily="18" charset="0"/>
              </a:rPr>
              <a:t>Izolálódás</a:t>
            </a:r>
          </a:p>
          <a:p>
            <a:r>
              <a:rPr lang="hu-HU" dirty="0">
                <a:latin typeface="+mj-lt"/>
                <a:cs typeface="Times New Roman" panose="02020603050405020304" pitchFamily="18" charset="0"/>
              </a:rPr>
              <a:t>Elfojtott indulatok</a:t>
            </a:r>
          </a:p>
          <a:p>
            <a:r>
              <a:rPr lang="hu-HU" dirty="0">
                <a:latin typeface="+mj-lt"/>
                <a:cs typeface="Times New Roman" panose="02020603050405020304" pitchFamily="18" charset="0"/>
              </a:rPr>
              <a:t>Kontrollvesztés</a:t>
            </a:r>
          </a:p>
          <a:p>
            <a:endParaRPr lang="hu-HU" dirty="0"/>
          </a:p>
          <a:p>
            <a:pPr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193935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Áldozatokra jellemző 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hu-HU" dirty="0"/>
              <a:t>Az emberkereskedelem áldozatai traumát elszenvedett emberek, akik általában rettegnek az elkövetőktől és ez nagymértékben befolyásolja tetteiket, döntéseiket. Sokszor előfordul, hogy elhatározzák, hogy megszöknek vagy segítséget kérnek, de a retorziótól való félelem következtében mégsem teszik meg. Ez sok esetben a feljelentése kapcsán is fennáll, gyakran visszavonják azt.</a:t>
            </a:r>
          </a:p>
          <a:p>
            <a:pPr algn="just"/>
            <a:r>
              <a:rPr lang="hu-HU" dirty="0"/>
              <a:t>Az elszenvedett trauma következtében az áldozatok világképe megváltozik, nem bíznak az emberekben és a biztonságos világban sem, mindenkivel bizalmatlanul viselkednek, annak érdekében, hogy megvédjék önmagukat. </a:t>
            </a:r>
          </a:p>
          <a:p>
            <a:pPr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074175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Áldozatokra jellemző 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hu-HU" dirty="0"/>
              <a:t>Sokszor két csoportra osztják az embereket, azokra, akikben meg lehet bízni és azokra, akikben nem. Azonban azokat az embereket is nagyon hamar átsorolhatják a nem megbízható emberek közé, akikben korábban megbíztak. Ehhez elegendő egyetlen olyan dolog, amit az áldozat magára nézve bántónak talál. Ilyen lehet például, ha a úgy gondolja az áldozat, hogy nem hisznek neki, nem támogatóak vele, vagy </a:t>
            </a:r>
            <a:r>
              <a:rPr lang="hu-HU" dirty="0" err="1"/>
              <a:t>elbagatelizálják</a:t>
            </a:r>
            <a:r>
              <a:rPr lang="hu-HU" dirty="0"/>
              <a:t> a vele történteket</a:t>
            </a:r>
          </a:p>
          <a:p>
            <a:pPr algn="just"/>
            <a:r>
              <a:rPr lang="hu-HU" dirty="0"/>
              <a:t>Jellemző az áldozatokra, hogy minden változástól tartanak, mert a változások mindig bizonytalansággal járnak. Emiatt előfordulhat, hogy az áldozat akkor sem menekül, amikor lehetősége lenne rá, mert a bizonytalanság helyett inkább az ismerős rosszat választja.</a:t>
            </a:r>
          </a:p>
          <a:p>
            <a:pPr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652090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Áldozatokra jellemző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hu-HU" dirty="0"/>
              <a:t>Előfordulhat az is, hogy az áldozatban egyfajta </a:t>
            </a:r>
            <a:r>
              <a:rPr lang="hu-HU" dirty="0" err="1"/>
              <a:t>traumatizált</a:t>
            </a:r>
            <a:r>
              <a:rPr lang="hu-HU" dirty="0"/>
              <a:t> kötődés alakul ki, szimpátiát, szeretetet érez az elkövetővel szemben (Stockholm szindróma).</a:t>
            </a:r>
          </a:p>
          <a:p>
            <a:pPr algn="just"/>
            <a:r>
              <a:rPr lang="hu-HU" dirty="0"/>
              <a:t>Az áldozatokra jellemző a beszűkült tudatállapot, melynek következtében a </a:t>
            </a:r>
            <a:r>
              <a:rPr lang="hu-HU" dirty="0" err="1"/>
              <a:t>múlt-jelen-jövő</a:t>
            </a:r>
            <a:r>
              <a:rPr lang="hu-HU" dirty="0"/>
              <a:t> hármasából csak a múltra fókuszál, abból nem tud kilépni. Jövőképe szinte egyáltalán nincs vagy ha mégis, akkor nagyon bizonytalan.</a:t>
            </a:r>
          </a:p>
          <a:p>
            <a:pPr algn="just"/>
            <a:r>
              <a:rPr lang="hu-HU" dirty="0"/>
              <a:t>Az áldozatok érdekérvényesítő képessége szinte teljesen megszűnik, ha egyáltalán volt, gyakran passzívnak, tehetetlennek tűnnek. Ennek az az oka, hogy a múltjukban bármit is szerettek volna megtenni, azt nem tehették meg, sorsukat nem önmaguk alakították, nem saját elképzelésük szerint élték az életüket, hiszen nem engedték azt meg nekik.</a:t>
            </a:r>
          </a:p>
          <a:p>
            <a:pPr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9938977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b="1" dirty="0" smtClean="0"/>
              <a:t>Áldozatokra jellemző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hu-HU" dirty="0" smtClean="0"/>
              <a:t>Az </a:t>
            </a:r>
            <a:r>
              <a:rPr lang="hu-HU" dirty="0"/>
              <a:t>áldozatok emlékei az eseményekről nem összefüggő eseményként vannak jelen a memóriájukban, hanem darabokban, töredezetten, ezért gyakran jutnak eszükbe újabb és újabb emlékképek. Ez tehát nem a szavahihetőségüket vonja </a:t>
            </a:r>
            <a:r>
              <a:rPr lang="hu-HU" dirty="0" smtClean="0"/>
              <a:t>kétségbe</a:t>
            </a:r>
          </a:p>
          <a:p>
            <a:pPr algn="just"/>
            <a:endParaRPr lang="hu-HU" dirty="0"/>
          </a:p>
          <a:p>
            <a:pPr algn="just"/>
            <a:r>
              <a:rPr lang="hu-HU" dirty="0" smtClean="0"/>
              <a:t>Gyakran </a:t>
            </a:r>
            <a:r>
              <a:rPr lang="hu-HU" dirty="0" smtClean="0"/>
              <a:t>előfordul, hogy az önmagában is traumatikus élményt még inkább felnagyítják</a:t>
            </a: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541711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sz="3000" b="1" dirty="0" smtClean="0"/>
              <a:t>Segítségnyújtás emberkereskedelem áldozatai számára</a:t>
            </a:r>
            <a:endParaRPr lang="hu-HU" sz="3000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hu-HU" dirty="0"/>
              <a:t>Az emberkereskedelem áldozatainak rehabilitációja egy rendkívül hosszú folyamat, melynek során több területen is szükséges az áldozatot a folyamatban segíteni. </a:t>
            </a:r>
          </a:p>
          <a:p>
            <a:pPr algn="just"/>
            <a:r>
              <a:rPr lang="hu-HU" dirty="0"/>
              <a:t>Az áldozatoknak az egészségügy, a szociális, a foglalkozás, a pszichológiai és a környezeti rehabilitáció terén is szükségük olyan szervezett támogatásra, amely az egészségükben, testi, szellemi épségükben  károsodott áldozatoknak segít a társadalomba, a közösségbe történő visszailleszkedésükben.</a:t>
            </a:r>
          </a:p>
          <a:p>
            <a:pPr algn="just"/>
            <a:r>
              <a:rPr lang="hu-HU" dirty="0"/>
              <a:t>Az orvosi, szociális, pszichológiai és foglalkozási intézkedések koordinált, személyre szabott összességének célja, hogy az áldozat lehetőleg újra teljes értékű emberré válhasson.</a:t>
            </a:r>
          </a:p>
          <a:p>
            <a:pPr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590436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b="1" dirty="0"/>
              <a:t>Segítségnyújtás lehetséges szintjei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hu-HU" dirty="0"/>
              <a:t>Telefonon történő információnyújtás és kríziskezelés (OKIT</a:t>
            </a:r>
            <a:r>
              <a:rPr lang="hu-HU" dirty="0" smtClean="0"/>
              <a:t>)</a:t>
            </a:r>
          </a:p>
          <a:p>
            <a:pPr algn="just"/>
            <a:r>
              <a:rPr lang="hu-HU" dirty="0" err="1" smtClean="0"/>
              <a:t>Krízisabulanciák</a:t>
            </a:r>
            <a:r>
              <a:rPr lang="hu-HU" dirty="0" smtClean="0"/>
              <a:t>, krízisközpontok</a:t>
            </a:r>
          </a:p>
          <a:p>
            <a:pPr algn="just"/>
            <a:r>
              <a:rPr lang="hu-HU" dirty="0" smtClean="0"/>
              <a:t>Áldozatsegítő szolgálatok, Áldozatsegítő Központok</a:t>
            </a:r>
            <a:endParaRPr lang="hu-HU" dirty="0"/>
          </a:p>
          <a:p>
            <a:pPr algn="just"/>
            <a:r>
              <a:rPr lang="hu-HU" dirty="0" smtClean="0"/>
              <a:t>Direkt asszisztencia</a:t>
            </a:r>
          </a:p>
          <a:p>
            <a:pPr algn="just"/>
            <a:r>
              <a:rPr lang="hu-HU" dirty="0" smtClean="0"/>
              <a:t>Védett </a:t>
            </a:r>
            <a:r>
              <a:rPr lang="hu-HU" dirty="0"/>
              <a:t>házak nyújtotta szolgáltatások</a:t>
            </a:r>
          </a:p>
          <a:p>
            <a:pPr algn="just"/>
            <a:r>
              <a:rPr lang="hu-HU" dirty="0" err="1"/>
              <a:t>Félutasházak</a:t>
            </a:r>
            <a:r>
              <a:rPr lang="hu-HU" dirty="0"/>
              <a:t> nyújtotta szolgáltatások</a:t>
            </a:r>
          </a:p>
          <a:p>
            <a:pPr algn="just"/>
            <a:r>
              <a:rPr lang="hu-HU" dirty="0" err="1"/>
              <a:t>Utánkövetés</a:t>
            </a:r>
            <a:endParaRPr lang="hu-HU" dirty="0"/>
          </a:p>
          <a:p>
            <a:pPr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2963517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57200" y="1916832"/>
            <a:ext cx="8229600" cy="4209331"/>
          </a:xfrm>
        </p:spPr>
        <p:txBody>
          <a:bodyPr>
            <a:normAutofit/>
          </a:bodyPr>
          <a:lstStyle/>
          <a:p>
            <a:pPr algn="just"/>
            <a:r>
              <a:rPr lang="hu-HU" dirty="0" smtClean="0"/>
              <a:t>Azoknak </a:t>
            </a:r>
            <a:r>
              <a:rPr lang="hu-HU" dirty="0"/>
              <a:t>az áldozatoknak nyújthat segítséget, akik nem kívánnak élni a védett házban való tartózkodás lehetőségével vagy őket fenyegető veszély (már) nem áll fenn. </a:t>
            </a:r>
            <a:endParaRPr lang="hu-HU" dirty="0" smtClean="0"/>
          </a:p>
          <a:p>
            <a:pPr algn="just"/>
            <a:r>
              <a:rPr lang="hu-HU" dirty="0" smtClean="0"/>
              <a:t>A </a:t>
            </a:r>
            <a:r>
              <a:rPr lang="hu-HU" dirty="0"/>
              <a:t>szolgáltatás lehetővé teszi, hogy a rehabilitációs folyamatot </a:t>
            </a:r>
            <a:r>
              <a:rPr lang="hu-HU" dirty="0" err="1"/>
              <a:t>mentoráló</a:t>
            </a:r>
            <a:r>
              <a:rPr lang="hu-HU" dirty="0"/>
              <a:t> tevékenység keretén belül kísérjük végig az áldozat mellett</a:t>
            </a:r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  <p:sp>
        <p:nvSpPr>
          <p:cNvPr id="5" name="Cím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Direkt asszisztencia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7181796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b="1" dirty="0" smtClean="0"/>
              <a:t/>
            </a:r>
            <a:br>
              <a:rPr lang="hu-HU" b="1" dirty="0" smtClean="0"/>
            </a:br>
            <a:r>
              <a:rPr lang="hu-HU" b="1" dirty="0" smtClean="0"/>
              <a:t>Segítségnyújtás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hu-HU" dirty="0" smtClean="0"/>
              <a:t>Áldozatok menekítése, biztonságos helyre juttatása, az áldozatok operatív kísérése</a:t>
            </a:r>
            <a:endParaRPr lang="hu-HU" sz="2800" dirty="0" smtClean="0"/>
          </a:p>
          <a:p>
            <a:pPr>
              <a:buNone/>
            </a:pPr>
            <a:r>
              <a:rPr lang="hu-HU" u="sng" dirty="0" smtClean="0"/>
              <a:t>Áldozatküldő szervezetek:</a:t>
            </a:r>
          </a:p>
          <a:p>
            <a:pPr lvl="1">
              <a:buFont typeface="Courier New" pitchFamily="49" charset="0"/>
              <a:buChar char="o"/>
            </a:pPr>
            <a:r>
              <a:rPr lang="hu-HU" sz="2200" dirty="0" smtClean="0"/>
              <a:t>IOM</a:t>
            </a:r>
          </a:p>
          <a:p>
            <a:pPr lvl="1">
              <a:buFont typeface="Courier New" pitchFamily="49" charset="0"/>
              <a:buChar char="o"/>
            </a:pPr>
            <a:r>
              <a:rPr lang="hu-HU" sz="2200" dirty="0" smtClean="0"/>
              <a:t>OKIT</a:t>
            </a:r>
          </a:p>
          <a:p>
            <a:pPr lvl="1">
              <a:buFont typeface="Courier New" pitchFamily="49" charset="0"/>
              <a:buChar char="o"/>
            </a:pPr>
            <a:r>
              <a:rPr lang="hu-HU" sz="2200" dirty="0" smtClean="0"/>
              <a:t>Rendőrség</a:t>
            </a:r>
          </a:p>
          <a:p>
            <a:pPr lvl="1">
              <a:buFont typeface="Courier New" pitchFamily="49" charset="0"/>
              <a:buChar char="o"/>
            </a:pPr>
            <a:r>
              <a:rPr lang="hu-HU" sz="2200" dirty="0" smtClean="0"/>
              <a:t>Hazai és nemzetközi NGO-k </a:t>
            </a:r>
          </a:p>
          <a:p>
            <a:pPr lvl="1">
              <a:buFont typeface="Courier New" pitchFamily="49" charset="0"/>
              <a:buChar char="o"/>
            </a:pPr>
            <a:r>
              <a:rPr lang="hu-HU" sz="2200" dirty="0" smtClean="0"/>
              <a:t>Gyermek és család-segítő szolgálatok</a:t>
            </a:r>
          </a:p>
          <a:p>
            <a:pPr lvl="1">
              <a:buFont typeface="Courier New" pitchFamily="49" charset="0"/>
              <a:buChar char="o"/>
            </a:pPr>
            <a:r>
              <a:rPr lang="hu-HU" sz="2200" dirty="0" smtClean="0"/>
              <a:t>Egyházak, gyülekezetek</a:t>
            </a:r>
          </a:p>
          <a:p>
            <a:pPr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7452390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hu-HU" b="1" dirty="0" smtClean="0"/>
              <a:t/>
            </a:r>
            <a:br>
              <a:rPr lang="hu-HU" b="1" dirty="0" smtClean="0"/>
            </a:br>
            <a:r>
              <a:rPr lang="hu-HU" b="1" dirty="0" smtClean="0"/>
              <a:t>Kockázatelemzés</a:t>
            </a:r>
            <a:r>
              <a:rPr lang="hu-HU" sz="4000" dirty="0" smtClean="0"/>
              <a:t/>
            </a:r>
            <a:br>
              <a:rPr lang="hu-HU" sz="4000" dirty="0" smtClean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Kockázatfelmérés</a:t>
            </a:r>
          </a:p>
          <a:p>
            <a:pPr marL="0" lvl="0" indent="0">
              <a:buNone/>
            </a:pPr>
            <a:r>
              <a:rPr lang="hu-HU" sz="2400" dirty="0" smtClean="0"/>
              <a:t>	Az áldozat biztonsága</a:t>
            </a:r>
          </a:p>
          <a:p>
            <a:pPr marL="0" lvl="0" indent="0">
              <a:buNone/>
            </a:pPr>
            <a:r>
              <a:rPr lang="hu-HU" sz="2400" dirty="0" smtClean="0"/>
              <a:t>	A védett-ház biztonsága</a:t>
            </a:r>
          </a:p>
          <a:p>
            <a:pPr marL="0" lvl="0" indent="0">
              <a:buNone/>
            </a:pPr>
            <a:r>
              <a:rPr lang="hu-HU" sz="2400" dirty="0" smtClean="0"/>
              <a:t>	Az áldozat családjának a biztonsága</a:t>
            </a:r>
          </a:p>
          <a:p>
            <a:pPr lvl="0">
              <a:buFont typeface="Courier New" pitchFamily="49" charset="0"/>
              <a:buChar char="o"/>
            </a:pPr>
            <a:endParaRPr lang="hu-HU" sz="2400" dirty="0" smtClean="0"/>
          </a:p>
          <a:p>
            <a:r>
              <a:rPr lang="hu-HU" dirty="0" smtClean="0"/>
              <a:t>Állapotfelmérés</a:t>
            </a:r>
          </a:p>
          <a:p>
            <a:pPr marL="0" lvl="0" indent="0">
              <a:buNone/>
            </a:pPr>
            <a:r>
              <a:rPr lang="hu-HU" sz="2400" dirty="0" smtClean="0"/>
              <a:t>	Egészségügyi állapot</a:t>
            </a:r>
          </a:p>
          <a:p>
            <a:pPr marL="0" lvl="0" indent="0">
              <a:buNone/>
            </a:pPr>
            <a:r>
              <a:rPr lang="hu-HU" sz="2400" dirty="0" smtClean="0"/>
              <a:t>	Mentális állapot</a:t>
            </a:r>
          </a:p>
          <a:p>
            <a:pPr lvl="0">
              <a:buFont typeface="Wingdings" pitchFamily="2" charset="2"/>
              <a:buChar char="Ø"/>
            </a:pPr>
            <a:endParaRPr lang="hu-HU" sz="2400" dirty="0" smtClean="0"/>
          </a:p>
          <a:p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sz="3300" b="1" dirty="0"/>
              <a:t>Védett házak nyújtotta szolgáltatások köre</a:t>
            </a:r>
            <a:endParaRPr lang="hu-HU" sz="33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hu-HU" sz="2400" dirty="0"/>
              <a:t>A folyamat több helyszínen zajló és több pillérből áll</a:t>
            </a:r>
          </a:p>
          <a:p>
            <a:r>
              <a:rPr lang="hu-HU" sz="2400" dirty="0"/>
              <a:t>A segítségnyújtás szintjei: </a:t>
            </a:r>
          </a:p>
          <a:p>
            <a:pPr lvl="0"/>
            <a:r>
              <a:rPr lang="hu-HU" sz="2400" dirty="0"/>
              <a:t>esetkezelés (egyéni, családi szint)</a:t>
            </a:r>
          </a:p>
          <a:p>
            <a:pPr lvl="1"/>
            <a:r>
              <a:rPr lang="hu-HU" sz="2400" dirty="0"/>
              <a:t>teljes körű pszicho-szociális, foglalkozási, egészségügyi, pszichológiai, környezeti rehabilitáció</a:t>
            </a:r>
          </a:p>
          <a:p>
            <a:pPr lvl="1"/>
            <a:r>
              <a:rPr lang="hu-HU" sz="2400" dirty="0"/>
              <a:t>a rehabilitációs, integrációs/</a:t>
            </a:r>
            <a:r>
              <a:rPr lang="hu-HU" sz="2400" dirty="0" err="1"/>
              <a:t>reintegrációs</a:t>
            </a:r>
            <a:r>
              <a:rPr lang="hu-HU" sz="2400" dirty="0"/>
              <a:t> folyamatok sikeres lezajlása után minden esetben után követés</a:t>
            </a:r>
          </a:p>
          <a:p>
            <a:pPr lvl="0"/>
            <a:r>
              <a:rPr lang="hu-HU" sz="2400" dirty="0"/>
              <a:t>csoportmunka: természetes támogató háló megszervezése, közösségépítő klubok, tevékenységek, házon belüli és kívüli tevékenységek szervezése, szabadidő hasznos eltöltése</a:t>
            </a:r>
          </a:p>
          <a:p>
            <a:pPr lvl="0"/>
            <a:r>
              <a:rPr lang="hu-HU" sz="2400" dirty="0"/>
              <a:t>közösségi szint: intézményi, alapítványi, települési, járási programok szervezése.</a:t>
            </a:r>
          </a:p>
          <a:p>
            <a:pPr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4383198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Védett-házak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pPr lvl="0"/>
            <a:r>
              <a:rPr lang="hu-HU" sz="7000" dirty="0" smtClean="0"/>
              <a:t>Rehabilitáció</a:t>
            </a:r>
          </a:p>
          <a:p>
            <a:pPr>
              <a:buFont typeface="Courier New" pitchFamily="49" charset="0"/>
              <a:buChar char="o"/>
            </a:pPr>
            <a:r>
              <a:rPr lang="hu-HU" sz="6000" dirty="0" smtClean="0"/>
              <a:t>Személyre szabott aszisztencia</a:t>
            </a:r>
            <a:r>
              <a:rPr lang="en-GB" sz="6000" dirty="0" smtClean="0"/>
              <a:t> (ps</a:t>
            </a:r>
            <a:r>
              <a:rPr lang="hu-HU" sz="6000" dirty="0" smtClean="0"/>
              <a:t>zichoszociális</a:t>
            </a:r>
            <a:r>
              <a:rPr lang="en-GB" sz="6000" dirty="0" smtClean="0"/>
              <a:t>, </a:t>
            </a:r>
            <a:r>
              <a:rPr lang="hu-HU" sz="6000" dirty="0" smtClean="0"/>
              <a:t>egészségügyi és hivatalos/jogi ügyintézés</a:t>
            </a:r>
            <a:r>
              <a:rPr lang="en-GB" sz="6000" dirty="0" smtClean="0"/>
              <a:t>)  </a:t>
            </a:r>
            <a:endParaRPr lang="hu-HU" sz="6000" dirty="0" smtClean="0"/>
          </a:p>
          <a:p>
            <a:pPr>
              <a:buNone/>
            </a:pPr>
            <a:endParaRPr lang="hu-HU" sz="6000" dirty="0" smtClean="0"/>
          </a:p>
          <a:p>
            <a:pPr lvl="0">
              <a:buFont typeface="Courier New" pitchFamily="49" charset="0"/>
              <a:buChar char="o"/>
            </a:pPr>
            <a:r>
              <a:rPr lang="en-GB" sz="6000" dirty="0" smtClean="0"/>
              <a:t>S</a:t>
            </a:r>
            <a:r>
              <a:rPr lang="hu-HU" sz="6000" dirty="0" smtClean="0"/>
              <a:t>zociális segítségnyújtás</a:t>
            </a:r>
            <a:r>
              <a:rPr lang="en-GB" sz="6000" dirty="0" smtClean="0"/>
              <a:t>:</a:t>
            </a:r>
            <a:endParaRPr lang="hu-HU" sz="6000" dirty="0" smtClean="0"/>
          </a:p>
          <a:p>
            <a:pPr lvl="0">
              <a:buNone/>
            </a:pPr>
            <a:endParaRPr lang="hu-HU" sz="2800" dirty="0" smtClean="0"/>
          </a:p>
          <a:p>
            <a:pPr lvl="0"/>
            <a:r>
              <a:rPr lang="en-GB" sz="4000" dirty="0" smtClean="0"/>
              <a:t>Napi tevékenységek megszervezése,</a:t>
            </a:r>
            <a:endParaRPr lang="hu-HU" sz="4000" dirty="0" smtClean="0"/>
          </a:p>
          <a:p>
            <a:r>
              <a:rPr lang="en-GB" sz="4000" dirty="0" smtClean="0"/>
              <a:t>A szabadidő szervezett eltöltésének segítése,</a:t>
            </a:r>
            <a:endParaRPr lang="hu-HU" sz="4000" dirty="0" smtClean="0"/>
          </a:p>
          <a:p>
            <a:r>
              <a:rPr lang="en-GB" sz="4000" dirty="0" smtClean="0"/>
              <a:t>Szabadidős, önsegítő csoportok, támogató hálózatok szerveződésének segítése, </a:t>
            </a:r>
            <a:endParaRPr lang="hu-HU" sz="4000" dirty="0" smtClean="0"/>
          </a:p>
          <a:p>
            <a:pPr lvl="0"/>
            <a:r>
              <a:rPr lang="en-GB" sz="4000" dirty="0" smtClean="0"/>
              <a:t>Speciális stratégiák, gyógyszer-compliance segítése,</a:t>
            </a:r>
            <a:endParaRPr lang="hu-HU" sz="4000" dirty="0" smtClean="0"/>
          </a:p>
          <a:p>
            <a:pPr lvl="0"/>
            <a:r>
              <a:rPr lang="hu-HU" sz="4000" dirty="0" smtClean="0"/>
              <a:t>Tanácsadás, információnyújtás az egészségügyi, szociális, gyermekvédelmi ellátások és szolgáltatások, </a:t>
            </a:r>
          </a:p>
          <a:p>
            <a:pPr lvl="0"/>
            <a:r>
              <a:rPr lang="en-GB" sz="4000" dirty="0" smtClean="0"/>
              <a:t>Az áldozatok iskolai képzésbe, </a:t>
            </a:r>
            <a:r>
              <a:rPr lang="hu-HU" sz="4000" dirty="0" smtClean="0"/>
              <a:t>oktatásba, </a:t>
            </a:r>
            <a:r>
              <a:rPr lang="en-GB" sz="4000" dirty="0" smtClean="0"/>
              <a:t>kompetencia és szakmai fejlesztésbe közvetítése</a:t>
            </a:r>
            <a:endParaRPr lang="hu-HU" sz="4000" dirty="0" smtClean="0"/>
          </a:p>
          <a:p>
            <a:r>
              <a:rPr lang="en-GB" sz="4000" dirty="0" smtClean="0"/>
              <a:t>A foglalkoztatáshoz, a munkához való hozzájutás segítése, munkaügyi tanácsadás és közvetítés</a:t>
            </a:r>
            <a:endParaRPr lang="hu-HU" sz="4000" dirty="0" smtClean="0"/>
          </a:p>
          <a:p>
            <a:r>
              <a:rPr lang="hu-HU" sz="4000" dirty="0" smtClean="0"/>
              <a:t>tanácsadás lakhatási lehetőségek igénybevételéről</a:t>
            </a:r>
          </a:p>
          <a:p>
            <a:pPr lvl="0"/>
            <a:endParaRPr lang="hu-HU" dirty="0" smtClean="0"/>
          </a:p>
          <a:p>
            <a:pPr lvl="0"/>
            <a:endParaRPr lang="hu-HU" sz="2800" dirty="0" smtClean="0"/>
          </a:p>
          <a:p>
            <a:pPr lvl="0"/>
            <a:endParaRPr lang="hu-HU" sz="2800" dirty="0" smtClean="0"/>
          </a:p>
          <a:p>
            <a:pPr lvl="0"/>
            <a:endParaRPr lang="hu-HU" sz="2800" dirty="0" smtClean="0"/>
          </a:p>
          <a:p>
            <a:pPr lvl="0"/>
            <a:endParaRPr lang="hu-HU" sz="2800" dirty="0" smtClean="0"/>
          </a:p>
          <a:p>
            <a:pPr lvl="0">
              <a:buNone/>
            </a:pPr>
            <a:endParaRPr lang="hu-HU" sz="2800" dirty="0" smtClean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1526696" cy="36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57221"/>
            <a:ext cx="8229600" cy="1143000"/>
          </a:xfrm>
        </p:spPr>
        <p:txBody>
          <a:bodyPr/>
          <a:lstStyle/>
          <a:p>
            <a:r>
              <a:rPr lang="hu-HU" dirty="0" smtClean="0"/>
              <a:t>Segítő szervezetek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OKIT/ Országos Kríziskezelő és Információs Telefonszolgálat 06-80 20-55-20</a:t>
            </a:r>
          </a:p>
          <a:p>
            <a:r>
              <a:rPr lang="hu-HU" dirty="0" smtClean="0"/>
              <a:t>IOM/Nemzetközi Migrációs Szervezet</a:t>
            </a:r>
          </a:p>
          <a:p>
            <a:pPr marL="0" indent="0">
              <a:buNone/>
            </a:pPr>
            <a:r>
              <a:rPr lang="hu-HU" dirty="0"/>
              <a:t>  </a:t>
            </a:r>
            <a:r>
              <a:rPr lang="hu-HU" dirty="0" smtClean="0"/>
              <a:t>  Telefonszám: 06-1/4722-500</a:t>
            </a:r>
          </a:p>
          <a:p>
            <a:r>
              <a:rPr lang="hu-HU" dirty="0" smtClean="0"/>
              <a:t>Baptista Szeretetszolgálat</a:t>
            </a:r>
          </a:p>
          <a:p>
            <a:r>
              <a:rPr lang="hu-HU" dirty="0" smtClean="0"/>
              <a:t>Telefonszám: 06-1/466-5978</a:t>
            </a:r>
          </a:p>
          <a:p>
            <a:pPr marL="0" indent="0">
              <a:buNone/>
            </a:pPr>
            <a:r>
              <a:rPr lang="hu-HU" dirty="0" smtClean="0"/>
              <a:t>	email: </a:t>
            </a:r>
            <a:r>
              <a:rPr lang="hu-HU" dirty="0" err="1" smtClean="0"/>
              <a:t>hbaid</a:t>
            </a:r>
            <a:r>
              <a:rPr lang="hu-HU" dirty="0" smtClean="0"/>
              <a:t>@</a:t>
            </a:r>
            <a:r>
              <a:rPr lang="hu-HU" dirty="0" err="1" smtClean="0"/>
              <a:t>hbaid.org</a:t>
            </a:r>
            <a:endParaRPr lang="hu-HU" dirty="0" smtClean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96896"/>
            <a:ext cx="152717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1057585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57221"/>
            <a:ext cx="8229600" cy="1143000"/>
          </a:xfrm>
        </p:spPr>
        <p:txBody>
          <a:bodyPr/>
          <a:lstStyle/>
          <a:p>
            <a:r>
              <a:rPr lang="hu-HU" b="1" dirty="0" smtClean="0"/>
              <a:t>Ha gyermek az áldozat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27018" y="1268760"/>
            <a:ext cx="8265462" cy="5400599"/>
          </a:xfrm>
        </p:spPr>
        <p:txBody>
          <a:bodyPr>
            <a:normAutofit fontScale="62500" lnSpcReduction="20000"/>
          </a:bodyPr>
          <a:lstStyle/>
          <a:p>
            <a:pPr algn="just"/>
            <a:endParaRPr lang="hu-HU" dirty="0" smtClean="0"/>
          </a:p>
          <a:p>
            <a:pPr marL="0" indent="0" algn="just">
              <a:buNone/>
            </a:pPr>
            <a:r>
              <a:rPr lang="hu-HU" sz="2850" b="1" dirty="0"/>
              <a:t>2013 - Baptista Szeretetszolgálat védett háza nőknek és gyermekeiknek</a:t>
            </a:r>
          </a:p>
          <a:p>
            <a:pPr marL="0" indent="0" algn="just">
              <a:buNone/>
            </a:pPr>
            <a:endParaRPr lang="hu-HU" dirty="0" smtClean="0"/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hu-HU" sz="2400" b="1" dirty="0"/>
              <a:t>18. életévüket éppen betöltő </a:t>
            </a:r>
            <a:r>
              <a:rPr lang="hu-HU" sz="2400" b="1" dirty="0">
                <a:solidFill>
                  <a:srgbClr val="FF0000"/>
                </a:solidFill>
              </a:rPr>
              <a:t>közvetlen</a:t>
            </a:r>
            <a:r>
              <a:rPr lang="hu-HU" sz="2400" b="1" dirty="0"/>
              <a:t> áldozatok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hu-HU" sz="2400" b="1" dirty="0"/>
              <a:t>Felnőtt női áldozatokkal érkező gyermekek, akik </a:t>
            </a:r>
            <a:r>
              <a:rPr lang="hu-HU" sz="2400" b="1" dirty="0">
                <a:solidFill>
                  <a:srgbClr val="FF0000"/>
                </a:solidFill>
              </a:rPr>
              <a:t>közvetve</a:t>
            </a:r>
            <a:r>
              <a:rPr lang="hu-HU" sz="2400" b="1" dirty="0"/>
              <a:t> </a:t>
            </a:r>
            <a:r>
              <a:rPr lang="hu-HU" sz="2400" dirty="0"/>
              <a:t>voltak áldozatai az emberkereskedelemnek (velük zsarolták </a:t>
            </a:r>
            <a:r>
              <a:rPr lang="hu-HU" sz="2400" dirty="0" err="1"/>
              <a:t>édesanyjukat</a:t>
            </a:r>
            <a:r>
              <a:rPr lang="hu-HU" sz="2400" dirty="0"/>
              <a:t>, folyamatosan bántalmazásokat láttak, stb.)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hu-HU" sz="2400" b="1" dirty="0"/>
              <a:t>Gyermek áldozatok számára kizárólag </a:t>
            </a:r>
            <a:r>
              <a:rPr lang="hu-HU" sz="2400" dirty="0"/>
              <a:t>akkor érhető el védett szálláshelyen történő elhelyezés, ha törvényes képviselője is vállalja a beköltözést vagy arra engedélyt ad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hu-HU" sz="2400" b="1" dirty="0"/>
              <a:t>2017. Ausztria-Magyarország határ </a:t>
            </a:r>
            <a:r>
              <a:rPr lang="hu-HU" sz="2400" dirty="0"/>
              <a:t>– gyermekvédelmi szakellátásból kikerülő gyermekek, akik Ausztriában jelentek meg áldozatként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hu-HU" sz="2400" b="1" dirty="0"/>
              <a:t>Öt éven keresztül </a:t>
            </a:r>
            <a:r>
              <a:rPr lang="hu-HU" sz="2400" dirty="0"/>
              <a:t>folyamatosan megvalósuló program Kalocsa, Esztergom, Zalaegerszeg speciális gyermekotthonokban illetve Szigetvár, Pusztaottlaka emberkereskedelem kapcsán érintett gyermekek számára kijelölt intézményeiben – gyerekekre és a munkatársakra egyaránt fókuszáló program</a:t>
            </a:r>
          </a:p>
          <a:p>
            <a:pPr lvl="1" algn="just">
              <a:buFont typeface="Arial" panose="020B0604020202020204" pitchFamily="34" charset="0"/>
              <a:buChar char="•"/>
            </a:pPr>
            <a:r>
              <a:rPr lang="hu-HU" sz="2400" b="1" dirty="0"/>
              <a:t>1228/2022. Kormányhatározat az emberkereskedelem elleni küzdelemről szóló 2020-2023 közötti nemzeti stratégia végrehajtását szolgáló, 2022-2023. közötti időszakban végrehajtandó intézkedési tervről</a:t>
            </a:r>
          </a:p>
          <a:p>
            <a:pPr lvl="2" algn="just"/>
            <a:r>
              <a:rPr lang="hu-HU" dirty="0"/>
              <a:t>szakellátásban érintett gyerekek számára védett gyermekotthon</a:t>
            </a:r>
          </a:p>
          <a:p>
            <a:pPr lvl="2" algn="just"/>
            <a:r>
              <a:rPr lang="hu-HU" dirty="0"/>
              <a:t>családjukban nevelkedő gyermekek számára kijelölt gyermekek átmeneti otthona</a:t>
            </a:r>
          </a:p>
          <a:p>
            <a:pPr lvl="2" algn="just"/>
            <a:r>
              <a:rPr lang="hu-HU" dirty="0" err="1"/>
              <a:t>Barnahus</a:t>
            </a:r>
            <a:r>
              <a:rPr lang="hu-HU" dirty="0"/>
              <a:t> modellen alapuló Meghallgató és Terápiás Szolgálat országos lefedettsége</a:t>
            </a:r>
          </a:p>
          <a:p>
            <a:pPr lvl="1" indent="0" algn="just">
              <a:buNone/>
            </a:pPr>
            <a:r>
              <a:rPr lang="hu-HU" sz="2400" dirty="0"/>
              <a:t>	</a:t>
            </a:r>
          </a:p>
          <a:p>
            <a:pPr lvl="1"/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96896"/>
            <a:ext cx="152717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537982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5722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u-HU" b="1" dirty="0" smtClean="0"/>
              <a:t>A Btk. tényállásai gyermekeket érintő </a:t>
            </a:r>
            <a:r>
              <a:rPr lang="hu-HU" b="1" dirty="0" smtClean="0"/>
              <a:t>    kizsákmányolás </a:t>
            </a:r>
            <a:r>
              <a:rPr lang="hu-HU" b="1" dirty="0" smtClean="0"/>
              <a:t>tekintetében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95536" y="1628800"/>
            <a:ext cx="8424936" cy="5184576"/>
          </a:xfrm>
        </p:spPr>
        <p:txBody>
          <a:bodyPr>
            <a:normAutofit fontScale="92500"/>
          </a:bodyPr>
          <a:lstStyle/>
          <a:p>
            <a:r>
              <a:rPr lang="hu-HU" sz="1650" b="1" dirty="0"/>
              <a:t>Kerítést követ </a:t>
            </a:r>
            <a:r>
              <a:rPr lang="hu-HU" sz="1650" dirty="0"/>
              <a:t>el, </a:t>
            </a:r>
            <a:r>
              <a:rPr lang="hu-HU" sz="1650" dirty="0"/>
              <a:t>aki </a:t>
            </a:r>
            <a:r>
              <a:rPr lang="hu-HU" sz="1650" dirty="0" err="1"/>
              <a:t>tizennyolcadik</a:t>
            </a:r>
            <a:r>
              <a:rPr lang="hu-HU" sz="1650" dirty="0"/>
              <a:t> életévét be nem töltött személyt </a:t>
            </a:r>
            <a:r>
              <a:rPr lang="hu-HU" sz="1650" b="1" dirty="0"/>
              <a:t>prostitúcióra felajánl vagy </a:t>
            </a:r>
            <a:r>
              <a:rPr lang="hu-HU" sz="1650" b="1" dirty="0"/>
              <a:t>felhív,</a:t>
            </a:r>
          </a:p>
          <a:p>
            <a:pPr marL="0" indent="0">
              <a:buNone/>
            </a:pPr>
            <a:endParaRPr lang="hu-HU" sz="1650" dirty="0"/>
          </a:p>
          <a:p>
            <a:r>
              <a:rPr lang="hu-HU" sz="1650" b="1" dirty="0"/>
              <a:t>Prostitúció elősegítése</a:t>
            </a:r>
            <a:r>
              <a:rPr lang="hu-HU" sz="1650" dirty="0"/>
              <a:t> bűncselekményét követi el, aki a bűncselekményt </a:t>
            </a:r>
            <a:r>
              <a:rPr lang="hu-HU" sz="1650" dirty="0" err="1"/>
              <a:t>tizennyolcadik</a:t>
            </a:r>
            <a:r>
              <a:rPr lang="hu-HU" sz="1650" dirty="0"/>
              <a:t> életévét be nem töltött személy </a:t>
            </a:r>
            <a:r>
              <a:rPr lang="hu-HU" sz="1650" b="1" dirty="0"/>
              <a:t>prostitúciójával összefüggésben követi el</a:t>
            </a:r>
            <a:r>
              <a:rPr lang="hu-HU" sz="1650" dirty="0"/>
              <a:t>, vagy </a:t>
            </a:r>
            <a:r>
              <a:rPr lang="hu-HU" sz="1650" dirty="0" err="1"/>
              <a:t>tizennyolcadik</a:t>
            </a:r>
            <a:r>
              <a:rPr lang="hu-HU" sz="1650" dirty="0"/>
              <a:t> életévét be nem töltött személy </a:t>
            </a:r>
            <a:r>
              <a:rPr lang="hu-HU" sz="1650" b="1" dirty="0"/>
              <a:t>prostitúciójához segítséget nyújt</a:t>
            </a:r>
            <a:r>
              <a:rPr lang="hu-HU" sz="1650" dirty="0"/>
              <a:t>, </a:t>
            </a:r>
            <a:endParaRPr lang="hu-HU" sz="1650" dirty="0"/>
          </a:p>
          <a:p>
            <a:endParaRPr lang="hu-HU" sz="1650" dirty="0"/>
          </a:p>
          <a:p>
            <a:r>
              <a:rPr lang="hu-HU" sz="1650" b="1" dirty="0"/>
              <a:t>Gyermekprostitúció </a:t>
            </a:r>
            <a:r>
              <a:rPr lang="hu-HU" sz="1650" b="1" dirty="0"/>
              <a:t>kihasználása az, ha az elkövető</a:t>
            </a:r>
            <a:r>
              <a:rPr lang="hu-HU" sz="1650" dirty="0"/>
              <a:t> </a:t>
            </a:r>
            <a:r>
              <a:rPr lang="hu-HU" sz="1650" dirty="0" err="1"/>
              <a:t>tizennyolcadik</a:t>
            </a:r>
            <a:r>
              <a:rPr lang="hu-HU" sz="1650" dirty="0"/>
              <a:t> életévét be nem töltött személy </a:t>
            </a:r>
            <a:r>
              <a:rPr lang="hu-HU" sz="1650" b="1" dirty="0"/>
              <a:t>prostitúciójából haszonszerzésre törekszik</a:t>
            </a:r>
            <a:r>
              <a:rPr lang="hu-HU" sz="1650" dirty="0"/>
              <a:t>, </a:t>
            </a:r>
            <a:r>
              <a:rPr lang="hu-HU" sz="1650" dirty="0"/>
              <a:t>ha, a </a:t>
            </a:r>
            <a:r>
              <a:rPr lang="hu-HU" sz="1650" dirty="0" err="1"/>
              <a:t>tizennyolcadik</a:t>
            </a:r>
            <a:r>
              <a:rPr lang="hu-HU" sz="1650" dirty="0"/>
              <a:t> </a:t>
            </a:r>
            <a:r>
              <a:rPr lang="hu-HU" sz="1650" dirty="0"/>
              <a:t>életévét be nem töltött személlyel való </a:t>
            </a:r>
            <a:r>
              <a:rPr lang="hu-HU" sz="1650" b="1" dirty="0"/>
              <a:t>szexuális cselekményért ellenszolgáltatást </a:t>
            </a:r>
            <a:r>
              <a:rPr lang="hu-HU" sz="1650" b="1" dirty="0"/>
              <a:t>nyújt</a:t>
            </a:r>
            <a:r>
              <a:rPr lang="hu-HU" sz="1650" dirty="0"/>
              <a:t>, ha részben </a:t>
            </a:r>
            <a:r>
              <a:rPr lang="hu-HU" sz="1650" dirty="0"/>
              <a:t>vagy egészben </a:t>
            </a:r>
            <a:r>
              <a:rPr lang="hu-HU" sz="1650" dirty="0" err="1"/>
              <a:t>tizennyolcadik</a:t>
            </a:r>
            <a:r>
              <a:rPr lang="hu-HU" sz="1650" dirty="0"/>
              <a:t> életévét be nem töltött, prostitúciót folytató személlyel </a:t>
            </a:r>
            <a:r>
              <a:rPr lang="hu-HU" sz="1650" b="1" dirty="0"/>
              <a:t>tartatja ki magát, </a:t>
            </a:r>
            <a:endParaRPr lang="hu-HU" sz="1650" b="1" dirty="0"/>
          </a:p>
          <a:p>
            <a:endParaRPr lang="hu-HU" sz="1650" dirty="0"/>
          </a:p>
          <a:p>
            <a:r>
              <a:rPr lang="hu-HU" sz="1650" b="1" dirty="0"/>
              <a:t>Gyermekpornográfia</a:t>
            </a:r>
            <a:r>
              <a:rPr lang="hu-HU" sz="1650" b="1" baseline="30000" dirty="0"/>
              <a:t> </a:t>
            </a:r>
            <a:r>
              <a:rPr lang="hu-HU" sz="1650" b="1" baseline="30000" dirty="0"/>
              <a:t>-</a:t>
            </a:r>
            <a:r>
              <a:rPr lang="hu-HU" sz="1650" b="1" dirty="0"/>
              <a:t> a</a:t>
            </a:r>
            <a:r>
              <a:rPr lang="hu-HU" sz="1650" dirty="0"/>
              <a:t>ki </a:t>
            </a:r>
            <a:r>
              <a:rPr lang="hu-HU" sz="1650" dirty="0" err="1"/>
              <a:t>tizennyolcadik</a:t>
            </a:r>
            <a:r>
              <a:rPr lang="hu-HU" sz="1650" dirty="0"/>
              <a:t> életévét be nem töltött </a:t>
            </a:r>
            <a:r>
              <a:rPr lang="hu-HU" sz="1650" b="1" dirty="0"/>
              <a:t>személyt ábrázoló pornográf </a:t>
            </a:r>
            <a:r>
              <a:rPr lang="hu-HU" sz="1650" b="1" dirty="0"/>
              <a:t>felvételt</a:t>
            </a:r>
            <a:r>
              <a:rPr lang="hu-HU" sz="1650" b="1" i="1" dirty="0"/>
              <a:t> </a:t>
            </a:r>
            <a:r>
              <a:rPr lang="hu-HU" sz="1650" b="1" dirty="0"/>
              <a:t>megszerez vagy tart, </a:t>
            </a:r>
            <a:r>
              <a:rPr lang="hu-HU" sz="1650" b="1" dirty="0"/>
              <a:t>kínál</a:t>
            </a:r>
            <a:r>
              <a:rPr lang="hu-HU" sz="1650" b="1" dirty="0"/>
              <a:t>, átad vagy hozzáférhetővé tesz</a:t>
            </a:r>
            <a:r>
              <a:rPr lang="hu-HU" sz="1650" b="1" dirty="0"/>
              <a:t>,</a:t>
            </a:r>
            <a:r>
              <a:rPr lang="hu-HU" sz="1650" b="1" i="1" dirty="0"/>
              <a:t> </a:t>
            </a:r>
            <a:r>
              <a:rPr lang="hu-HU" sz="1650" b="1" dirty="0"/>
              <a:t>készít, forgalomba hoz, azzal kereskedik, illetve ilyen felvételt a nagy nyilvánosság számára hozzáférhetővé </a:t>
            </a:r>
            <a:r>
              <a:rPr lang="hu-HU" sz="1650" b="1" dirty="0"/>
              <a:t>tesz</a:t>
            </a:r>
          </a:p>
          <a:p>
            <a:pPr marL="0" indent="0">
              <a:buNone/>
            </a:pPr>
            <a:endParaRPr lang="hu-HU" sz="1650" b="1" dirty="0"/>
          </a:p>
          <a:p>
            <a:r>
              <a:rPr lang="hu-HU" sz="1650" b="1" dirty="0"/>
              <a:t>Kényszermunka</a:t>
            </a:r>
            <a:r>
              <a:rPr lang="hu-HU" sz="1650" dirty="0"/>
              <a:t>: aki </a:t>
            </a:r>
            <a:r>
              <a:rPr lang="hu-HU" sz="1650" dirty="0"/>
              <a:t>mást rendszeres előny szerzése céljából munkavégzésre, munka jellegű tevékenység végzésére, egyéb szolgáltatásra, vagy jogellenes cselekmény </a:t>
            </a:r>
            <a:r>
              <a:rPr lang="hu-HU" sz="1650" dirty="0"/>
              <a:t>folytatására megtévesztéssel</a:t>
            </a:r>
            <a:r>
              <a:rPr lang="hu-HU" sz="1650" dirty="0"/>
              <a:t>, a sértett nevelésével, felügyeletével, gondozásával, gyógykezelésével kapcsolatos, illetve a sértettel kapcsolatban fennálló egyéb hatalmi vagy befolyási viszonyával visszaélve, vagy a sértett kiszolgáltatott helyzetét kihasználva rábír, </a:t>
            </a:r>
            <a:r>
              <a:rPr lang="hu-HU" sz="1650" dirty="0"/>
              <a:t>vagy erőszakkal </a:t>
            </a:r>
            <a:r>
              <a:rPr lang="hu-HU" sz="1650" dirty="0"/>
              <a:t>vagy fenyegetéssel </a:t>
            </a:r>
            <a:r>
              <a:rPr lang="hu-HU" sz="1650" dirty="0"/>
              <a:t>kényszerít</a:t>
            </a:r>
            <a:endParaRPr lang="hu-HU" sz="1650" dirty="0"/>
          </a:p>
          <a:p>
            <a:endParaRPr lang="hu-HU" sz="1650" b="1" dirty="0"/>
          </a:p>
          <a:p>
            <a:pPr marL="0" indent="0"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315054"/>
            <a:ext cx="152717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3663670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979711" y="404665"/>
            <a:ext cx="5192019" cy="124253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hu-HU" sz="2250" b="1" dirty="0"/>
              <a:t/>
            </a:r>
            <a:br>
              <a:rPr lang="hu-HU" sz="2250" b="1" dirty="0"/>
            </a:br>
            <a:r>
              <a:rPr lang="hu-HU" sz="3000" b="1" dirty="0"/>
              <a:t>Gyermekek sérelmére megvalósuló emberkereskedelem 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67544" y="1916832"/>
            <a:ext cx="8219256" cy="4752528"/>
          </a:xfrm>
        </p:spPr>
        <p:txBody>
          <a:bodyPr rtlCol="0">
            <a:normAutofit fontScale="70000" lnSpcReduction="20000"/>
          </a:bodyPr>
          <a:lstStyle/>
          <a:p>
            <a:pPr algn="just">
              <a:buFont typeface="Arial" panose="020B0604020202020204" pitchFamily="34" charset="0"/>
              <a:buChar char="•"/>
              <a:defRPr/>
            </a:pPr>
            <a:endParaRPr lang="hu-HU" sz="1800" dirty="0" smtClean="0"/>
          </a:p>
          <a:p>
            <a:pPr algn="just">
              <a:buFont typeface="Arial" panose="020B0604020202020204" pitchFamily="34" charset="0"/>
              <a:buChar char="•"/>
              <a:defRPr/>
            </a:pPr>
            <a:endParaRPr lang="hu-HU" sz="1800" dirty="0"/>
          </a:p>
          <a:p>
            <a:pPr algn="just">
              <a:buFont typeface="Arial" panose="020B0604020202020204" pitchFamily="34" charset="0"/>
              <a:buChar char="•"/>
              <a:defRPr/>
            </a:pPr>
            <a:r>
              <a:rPr lang="hu-HU" sz="4000" dirty="0" smtClean="0"/>
              <a:t>Gyermekek </a:t>
            </a:r>
            <a:r>
              <a:rPr lang="hu-HU" sz="4000" dirty="0"/>
              <a:t>egyre nagyobb érintettsége </a:t>
            </a:r>
          </a:p>
          <a:p>
            <a:pPr algn="just">
              <a:buFont typeface="Arial" panose="020B0604020202020204" pitchFamily="34" charset="0"/>
              <a:buChar char="•"/>
              <a:defRPr/>
            </a:pPr>
            <a:r>
              <a:rPr lang="hu-HU" sz="4000" dirty="0"/>
              <a:t>354/2012. Korm. Rendelet nem szabályozza a gyermekek azonosításának és irányításának rendjét</a:t>
            </a:r>
          </a:p>
          <a:p>
            <a:pPr algn="just">
              <a:buFont typeface="Arial" panose="020B0604020202020204" pitchFamily="34" charset="0"/>
              <a:buChar char="•"/>
              <a:defRPr/>
            </a:pPr>
            <a:r>
              <a:rPr lang="hu-HU" sz="4000" dirty="0"/>
              <a:t>A gyermekvédelmi észlelő és jelzőrendszer tagjainak feladata az emberkereskedelem kapcsán közvetlenül vagy közvetve érintett gyermekek vonatkozásában a jelzés megtétele</a:t>
            </a:r>
          </a:p>
          <a:p>
            <a:pPr algn="just">
              <a:buFont typeface="Arial" panose="020B0604020202020204" pitchFamily="34" charset="0"/>
              <a:buChar char="•"/>
              <a:defRPr/>
            </a:pPr>
            <a:r>
              <a:rPr lang="hu-HU" sz="4000" dirty="0"/>
              <a:t>A jelzőrendszer tagjai, a gyermekvédelem szereplői, az alap és szakellátásban dolgozó szakemberek egyaránt találkoznak a gyermekeket érintő emberkereskedelemmel </a:t>
            </a:r>
          </a:p>
          <a:p>
            <a:pPr algn="just">
              <a:buFont typeface="Arial" panose="020B0604020202020204" pitchFamily="34" charset="0"/>
              <a:buChar char="•"/>
              <a:defRPr/>
            </a:pPr>
            <a:endParaRPr lang="hu-HU" sz="1800" dirty="0"/>
          </a:p>
          <a:p>
            <a:pPr>
              <a:buFont typeface="Arial" panose="020B0604020202020204" pitchFamily="34" charset="0"/>
              <a:buChar char="•"/>
              <a:defRPr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96896"/>
            <a:ext cx="152717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14460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547664" y="260648"/>
            <a:ext cx="6171930" cy="1800200"/>
          </a:xfrm>
        </p:spPr>
        <p:txBody>
          <a:bodyPr/>
          <a:lstStyle/>
          <a:p>
            <a:r>
              <a:rPr lang="hu-HU" sz="3000" b="1" dirty="0" smtClean="0"/>
              <a:t>Emberkereskedelem kapcsán </a:t>
            </a:r>
            <a:r>
              <a:rPr lang="hu-HU" sz="3000" b="1" dirty="0" smtClean="0"/>
              <a:t>érintett gyermekek</a:t>
            </a:r>
            <a:endParaRPr lang="hu-HU" sz="3000" b="1" dirty="0"/>
          </a:p>
        </p:txBody>
      </p:sp>
      <p:sp>
        <p:nvSpPr>
          <p:cNvPr id="3" name="Alcím 2"/>
          <p:cNvSpPr>
            <a:spLocks noGrp="1"/>
          </p:cNvSpPr>
          <p:nvPr>
            <p:ph type="subTitle"/>
          </p:nvPr>
        </p:nvSpPr>
        <p:spPr>
          <a:xfrm>
            <a:off x="539552" y="1916832"/>
            <a:ext cx="8280920" cy="4248472"/>
          </a:xfrm>
        </p:spPr>
        <p:txBody>
          <a:bodyPr/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hu-HU" sz="2000" dirty="0"/>
              <a:t>Az Eurostat adatai szerint a </a:t>
            </a:r>
            <a:r>
              <a:rPr lang="hu-HU" sz="2000" b="1" dirty="0"/>
              <a:t>rabszolgaság áldozatainak mintegy 15% -a gyermek az EU-ban,</a:t>
            </a:r>
          </a:p>
          <a:p>
            <a:pPr marL="257175" indent="-257175" algn="just">
              <a:buFont typeface="Arial" panose="020B0604020202020204" pitchFamily="34" charset="0"/>
              <a:buChar char="•"/>
            </a:pPr>
            <a:r>
              <a:rPr lang="hu-HU" sz="2000" dirty="0"/>
              <a:t>a </a:t>
            </a:r>
            <a:r>
              <a:rPr lang="hu-HU" sz="2000" b="1" dirty="0"/>
              <a:t>diszfunkcionális családokban felnövő gyerekek </a:t>
            </a:r>
            <a:r>
              <a:rPr lang="hu-HU" sz="2000" dirty="0"/>
              <a:t>potenciálisan </a:t>
            </a:r>
            <a:r>
              <a:rPr lang="hu-HU" sz="2000" b="1" dirty="0"/>
              <a:t>veszélyeztetettebbek</a:t>
            </a:r>
            <a:r>
              <a:rPr lang="hu-HU" sz="2000" dirty="0"/>
              <a:t> az emberkereskedelem kapcsán, mint a támogató, megtartó, biztonságos családban felnövő gyermekek,</a:t>
            </a:r>
          </a:p>
          <a:p>
            <a:pPr marL="257175" indent="-257175" algn="just">
              <a:buFont typeface="Arial" panose="020B0604020202020204" pitchFamily="34" charset="0"/>
              <a:buChar char="•"/>
            </a:pPr>
            <a:r>
              <a:rPr lang="hu-HU" sz="2000" dirty="0"/>
              <a:t>a bántalmazást, elhanyagolást elszenvedő gyermekek akár a családjukban maradnak, akár gyermekvédelmi szakellátásba kerülnek, a </a:t>
            </a:r>
            <a:r>
              <a:rPr lang="hu-HU" sz="2000" b="1" dirty="0"/>
              <a:t>családban elszenvedett traumák következtében az áldozattá válás esélye lényegesen nagyobb,</a:t>
            </a:r>
          </a:p>
          <a:p>
            <a:pPr marL="257175" indent="-257175" algn="just">
              <a:buFont typeface="Arial" panose="020B0604020202020204" pitchFamily="34" charset="0"/>
              <a:buChar char="•"/>
            </a:pPr>
            <a:r>
              <a:rPr lang="hu-HU" sz="2000" dirty="0"/>
              <a:t>az elkövetők, legtöbbször az anyagi javakon túl szeretetet és biztos családi hátteret ígérnek a gyerekeknek, sokszor akár több fiatal lányt is függőségi viszonyba tartva magukkal (</a:t>
            </a:r>
            <a:r>
              <a:rPr lang="hu-HU" sz="2000" dirty="0" err="1"/>
              <a:t>loverboy</a:t>
            </a:r>
            <a:r>
              <a:rPr lang="hu-HU" sz="2000" dirty="0"/>
              <a:t> jelensége)</a:t>
            </a:r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96896"/>
            <a:ext cx="152717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7456651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56183"/>
            <a:ext cx="8229240" cy="1144800"/>
          </a:xfrm>
        </p:spPr>
        <p:txBody>
          <a:bodyPr/>
          <a:lstStyle/>
          <a:p>
            <a:r>
              <a:rPr lang="hu-HU" b="1" dirty="0" smtClean="0"/>
              <a:t>Emberkereskedelem kapcsán érintett gyermekek</a:t>
            </a:r>
            <a:endParaRPr lang="hu-HU" b="1" dirty="0"/>
          </a:p>
        </p:txBody>
      </p:sp>
      <p:sp>
        <p:nvSpPr>
          <p:cNvPr id="3" name="Alcím 2"/>
          <p:cNvSpPr>
            <a:spLocks noGrp="1"/>
          </p:cNvSpPr>
          <p:nvPr>
            <p:ph type="subTitle"/>
          </p:nvPr>
        </p:nvSpPr>
        <p:spPr>
          <a:xfrm>
            <a:off x="1485900" y="2726923"/>
            <a:ext cx="6272184" cy="2286463"/>
          </a:xfrm>
        </p:spPr>
        <p:txBody>
          <a:bodyPr/>
          <a:lstStyle/>
          <a:p>
            <a:pPr algn="just"/>
            <a:r>
              <a:rPr lang="hu-HU" sz="2200" dirty="0"/>
              <a:t>Az </a:t>
            </a:r>
            <a:r>
              <a:rPr lang="hu-HU" sz="2200" b="1" dirty="0"/>
              <a:t>ECPAT és a Hintalovon Alapítvány </a:t>
            </a:r>
            <a:r>
              <a:rPr lang="hu-HU" sz="2200" dirty="0"/>
              <a:t>közös, a gyermekek szexuális kizsákmányolásáról szóló országjelentése szerint </a:t>
            </a:r>
          </a:p>
          <a:p>
            <a:pPr algn="just"/>
            <a:endParaRPr lang="hu-HU" sz="2200" dirty="0"/>
          </a:p>
          <a:p>
            <a:pPr marL="257175" indent="-257175" algn="just">
              <a:buFont typeface="Arial" panose="020B0604020202020204" pitchFamily="34" charset="0"/>
              <a:buChar char="•"/>
            </a:pPr>
            <a:r>
              <a:rPr lang="hu-HU" sz="2200" dirty="0"/>
              <a:t>az EU területén azonosított magyar nemzetiségű, </a:t>
            </a:r>
            <a:r>
              <a:rPr lang="hu-HU" sz="2200" b="1" dirty="0"/>
              <a:t>szexuális célú emberkereskedelem-áldozatok 64%-a gyermek,</a:t>
            </a:r>
          </a:p>
          <a:p>
            <a:pPr algn="just"/>
            <a:r>
              <a:rPr lang="hu-HU" sz="2200" b="1" dirty="0"/>
              <a:t> </a:t>
            </a:r>
          </a:p>
          <a:p>
            <a:pPr marL="257175" indent="-257175" algn="just">
              <a:buFont typeface="Arial" panose="020B0604020202020204" pitchFamily="34" charset="0"/>
              <a:buChar char="•"/>
            </a:pPr>
            <a:r>
              <a:rPr lang="hu-HU" sz="2200" dirty="0"/>
              <a:t>a gyermek áldozatok </a:t>
            </a:r>
            <a:r>
              <a:rPr lang="hu-HU" sz="2200" b="1" dirty="0"/>
              <a:t>7,4%-a 11 éven aluli,</a:t>
            </a:r>
          </a:p>
          <a:p>
            <a:pPr algn="just"/>
            <a:endParaRPr lang="hu-HU" sz="2200" dirty="0"/>
          </a:p>
          <a:p>
            <a:pPr marL="257175" indent="-257175" algn="just">
              <a:buFont typeface="Arial" panose="020B0604020202020204" pitchFamily="34" charset="0"/>
              <a:buChar char="•"/>
            </a:pPr>
            <a:r>
              <a:rPr lang="hu-HU" sz="2200" dirty="0"/>
              <a:t>az összes regisztrált emberkereskedelem áldozat közül </a:t>
            </a:r>
            <a:r>
              <a:rPr lang="hu-HU" sz="2200" b="1" dirty="0"/>
              <a:t>magyar nemzetiségű a legtöbb, 1310-ből 647.</a:t>
            </a:r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40621"/>
            <a:ext cx="152717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4031910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83567" y="476672"/>
            <a:ext cx="7660333" cy="1008112"/>
          </a:xfrm>
        </p:spPr>
        <p:txBody>
          <a:bodyPr>
            <a:normAutofit/>
          </a:bodyPr>
          <a:lstStyle/>
          <a:p>
            <a:r>
              <a:rPr lang="hu-HU" b="1" dirty="0" smtClean="0"/>
              <a:t>Gyermekáldozatok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22515" y="1754815"/>
            <a:ext cx="8327571" cy="2035047"/>
          </a:xfrm>
        </p:spPr>
        <p:txBody>
          <a:bodyPr>
            <a:noAutofit/>
          </a:bodyPr>
          <a:lstStyle/>
          <a:p>
            <a:pPr algn="just"/>
            <a:r>
              <a:rPr lang="hu-HU" sz="1800" dirty="0"/>
              <a:t>Az UNICEF és az Emberkereskedelem Elleni Ügynökség Közötti Együttműködési Csoport (ICAT) 2018-ban készített közös jelentése szerint világszinten az emberkereskedelem azonosított áldozatainak a 28 %-a gyermek.  </a:t>
            </a:r>
          </a:p>
          <a:p>
            <a:pPr algn="just"/>
            <a:r>
              <a:rPr lang="hu-HU" sz="1800" dirty="0"/>
              <a:t>Az Európai Bizottság emberkereskedelemről szóló 2016-os jelentése szerint 2013-2014-ben az uniós tagállamok közül Romániában, Bulgáriában, Hollandiában, Magyarországon és Lengyelországban volt a legmagasabb az emberkereskedelem áldozatainak száma.</a:t>
            </a:r>
          </a:p>
          <a:p>
            <a:pPr algn="just"/>
            <a:r>
              <a:rPr lang="hu-HU" sz="1800" dirty="0"/>
              <a:t>Az emberkereskedelem gyermek áldozatai gyakran hátrányos helyzetű családokból származnak, bántalmazó környezetből kerülnek, ki, de nem ritka az sem, hogy nem áll a háttérben ilyen tényező a családok esetében. </a:t>
            </a:r>
          </a:p>
          <a:p>
            <a:pPr algn="just"/>
            <a:r>
              <a:rPr lang="hu-HU" sz="1800" dirty="0"/>
              <a:t>A gyermekeket érintő emberkereskedelemnek egyaránt áldozatai lehetnek a lány és a fiúgyermekek is. </a:t>
            </a:r>
          </a:p>
          <a:p>
            <a:pPr algn="just"/>
            <a:r>
              <a:rPr lang="hu-HU" sz="1800" dirty="0"/>
              <a:t>Elsősorban a prostitúciós és a szexuális célú kizsákmányolásról, koldultatásról és a kisebb bűncselekményekre kényszerítésről beszélhetünk a gyermekek érintettsége kapcsán.</a:t>
            </a:r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76672"/>
            <a:ext cx="152717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6348752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b="1" dirty="0" smtClean="0"/>
              <a:t>Női elkövetők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248194" y="2124348"/>
            <a:ext cx="8654144" cy="3605348"/>
          </a:xfrm>
        </p:spPr>
        <p:txBody>
          <a:bodyPr>
            <a:normAutofit/>
          </a:bodyPr>
          <a:lstStyle/>
          <a:p>
            <a:pPr algn="just"/>
            <a:r>
              <a:rPr lang="hu-HU" sz="1800" dirty="0"/>
              <a:t>Az </a:t>
            </a:r>
            <a:r>
              <a:rPr lang="hu-HU" sz="1800" dirty="0"/>
              <a:t>elkövetők között a nők aránya jelentősnek mondható: ez az ENYÜBS 2018-as adataiban is már jelzésértékű volt. A 2019-es adatok alapján már az emberkereskedelem tényállást elkövetők egyharmada nő, az </a:t>
            </a:r>
            <a:r>
              <a:rPr lang="hu-HU" sz="1800" dirty="0" err="1"/>
              <a:t>összbűnözésen</a:t>
            </a:r>
            <a:r>
              <a:rPr lang="hu-HU" sz="1800" dirty="0"/>
              <a:t> belüli 17 százalékhoz képest</a:t>
            </a:r>
            <a:r>
              <a:rPr lang="hu-HU" sz="1800" dirty="0"/>
              <a:t>.</a:t>
            </a:r>
          </a:p>
          <a:p>
            <a:pPr algn="just"/>
            <a:endParaRPr lang="hu-HU" sz="1800" dirty="0"/>
          </a:p>
          <a:p>
            <a:pPr algn="just"/>
            <a:r>
              <a:rPr lang="hu-HU" sz="1800" dirty="0"/>
              <a:t>2020 novemberében az online elérhető Bűnügyi Statisztikai Rendszer (BSR) adatbázisa alapján 2018. második felétől a lekérés idejéig összesen 216 emberkereskedelem bűncselekményt követtek el. A női elkövetők aránya ez alapján még magasabb (42% nő, 58% férfi).</a:t>
            </a:r>
          </a:p>
          <a:p>
            <a:pPr algn="just"/>
            <a:endParaRPr lang="hu-HU" sz="1800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96896"/>
            <a:ext cx="152717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70840937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b="1" dirty="0" smtClean="0"/>
              <a:t/>
            </a:r>
            <a:br>
              <a:rPr lang="hu-HU" b="1" dirty="0" smtClean="0"/>
            </a:br>
            <a:r>
              <a:rPr lang="hu-HU" b="1" dirty="0" smtClean="0"/>
              <a:t>Szülők </a:t>
            </a:r>
            <a:r>
              <a:rPr lang="hu-HU" b="1" dirty="0"/>
              <a:t>mint elkövetők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11480" y="1902278"/>
            <a:ext cx="7932420" cy="4263025"/>
          </a:xfrm>
        </p:spPr>
        <p:txBody>
          <a:bodyPr>
            <a:noAutofit/>
          </a:bodyPr>
          <a:lstStyle/>
          <a:p>
            <a:pPr algn="just"/>
            <a:r>
              <a:rPr lang="hu-HU" sz="2400" dirty="0"/>
              <a:t>Az </a:t>
            </a:r>
            <a:r>
              <a:rPr lang="hu-HU" sz="2400" dirty="0" err="1"/>
              <a:t>Europol</a:t>
            </a:r>
            <a:r>
              <a:rPr lang="hu-HU" sz="2400" dirty="0"/>
              <a:t> 2018-ban megjelent helyzetjelentése szerint „e jelenség egyik legkomolyabb aspektusa a szülők szerepe. </a:t>
            </a:r>
            <a:endParaRPr lang="hu-HU" sz="2400" dirty="0"/>
          </a:p>
          <a:p>
            <a:pPr algn="just"/>
            <a:r>
              <a:rPr lang="hu-HU" sz="2400" dirty="0"/>
              <a:t>Az </a:t>
            </a:r>
            <a:r>
              <a:rPr lang="hu-HU" sz="2400" dirty="0" err="1"/>
              <a:t>Europol</a:t>
            </a:r>
            <a:r>
              <a:rPr lang="hu-HU" sz="2400" dirty="0"/>
              <a:t> rendszeresen kap információkat, amelyek azokról a gyermekekről szólnak, akiket a szüleik eladtak a bűnszervezeteknek, mivel a bűnözők kihasználják a családok szegénységét. </a:t>
            </a:r>
            <a:endParaRPr lang="hu-HU" sz="2400" dirty="0"/>
          </a:p>
          <a:p>
            <a:pPr algn="just"/>
            <a:r>
              <a:rPr lang="hu-HU" sz="2400" dirty="0"/>
              <a:t>Más </a:t>
            </a:r>
            <a:r>
              <a:rPr lang="hu-HU" sz="2400" dirty="0"/>
              <a:t>esetekben a szülők maguk is részt vesznek az emberkereskedelemben és saját gyermekeik kizsákmányolásában</a:t>
            </a:r>
            <a:r>
              <a:rPr lang="hu-HU" sz="2400" dirty="0"/>
              <a:t>.</a:t>
            </a:r>
            <a:endParaRPr lang="hu-HU" sz="2400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96896"/>
            <a:ext cx="152717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3745672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57221"/>
            <a:ext cx="8229600" cy="1143000"/>
          </a:xfrm>
        </p:spPr>
        <p:txBody>
          <a:bodyPr>
            <a:normAutofit/>
          </a:bodyPr>
          <a:lstStyle/>
          <a:p>
            <a:r>
              <a:rPr lang="hu-HU" b="1" dirty="0" smtClean="0"/>
              <a:t>Általános védelmi intézkedés 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33103" y="2065564"/>
            <a:ext cx="8412480" cy="4387771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hu-HU" b="1" dirty="0"/>
              <a:t>1997. évi XXXI. </a:t>
            </a:r>
            <a:r>
              <a:rPr lang="hu-HU" b="1" dirty="0" smtClean="0"/>
              <a:t>Törvény</a:t>
            </a:r>
            <a:r>
              <a:rPr lang="hu-HU" dirty="0"/>
              <a:t> </a:t>
            </a:r>
            <a:r>
              <a:rPr lang="hu-HU" b="1" dirty="0" smtClean="0"/>
              <a:t>a </a:t>
            </a:r>
            <a:r>
              <a:rPr lang="hu-HU" b="1" dirty="0"/>
              <a:t>gyermekek védelméről és a gyámügyi igazgatásról</a:t>
            </a:r>
            <a:r>
              <a:rPr lang="hu-HU" b="1" baseline="30000" dirty="0"/>
              <a:t> </a:t>
            </a:r>
            <a:endParaRPr lang="hu-HU" b="1" dirty="0" smtClean="0"/>
          </a:p>
          <a:p>
            <a:endParaRPr lang="hu-HU" b="1" dirty="0"/>
          </a:p>
          <a:p>
            <a:pPr marL="0" indent="0">
              <a:buNone/>
            </a:pPr>
            <a:r>
              <a:rPr lang="hu-HU" b="1" dirty="0" smtClean="0"/>
              <a:t>76/B</a:t>
            </a:r>
            <a:r>
              <a:rPr lang="hu-HU" b="1" dirty="0"/>
              <a:t>. §</a:t>
            </a:r>
            <a:r>
              <a:rPr lang="hu-HU" b="1" baseline="30000" dirty="0"/>
              <a:t> </a:t>
            </a:r>
            <a:endParaRPr lang="hu-HU" b="1" baseline="30000" dirty="0"/>
          </a:p>
          <a:p>
            <a:pPr marL="0" indent="0">
              <a:buNone/>
            </a:pPr>
            <a:r>
              <a:rPr lang="hu-HU" dirty="0" smtClean="0"/>
              <a:t>A </a:t>
            </a:r>
            <a:r>
              <a:rPr lang="hu-HU" dirty="0"/>
              <a:t>rendőrség az emberkereskedelem feltételezett áldozatává vált gyermek védelmében</a:t>
            </a:r>
          </a:p>
          <a:p>
            <a:r>
              <a:rPr lang="hu-HU" i="1" dirty="0"/>
              <a:t>a) </a:t>
            </a:r>
            <a:r>
              <a:rPr lang="hu-HU" dirty="0"/>
              <a:t>a családjában nevelkedő gyermeket ideiglenes hatállyal elhelyezi az emberkereskedelem feltételezett áldozatává vált gyermek ideiglenes befogadására kijelölt speciális gyermekotthonban, vagy</a:t>
            </a:r>
          </a:p>
          <a:p>
            <a:r>
              <a:rPr lang="hu-HU" i="1" dirty="0"/>
              <a:t>b) </a:t>
            </a:r>
            <a:r>
              <a:rPr lang="hu-HU" dirty="0"/>
              <a:t>az ideiglenes hatállyal elhelyezett vagy nevelésbe vett gyermeket az emberkereskedelem feltételezett áldozatává vált gyermek ideiglenes befogadására kijelölt speciális gyermekotthonba szállítja,</a:t>
            </a:r>
          </a:p>
          <a:p>
            <a:r>
              <a:rPr lang="hu-HU" dirty="0"/>
              <a:t>és azonnal végrehajtható döntéséről értesíti a gyámhatóságot.</a:t>
            </a:r>
          </a:p>
          <a:p>
            <a:pPr marL="0" indent="0" algn="just">
              <a:buNone/>
            </a:pPr>
            <a:endParaRPr lang="hu-HU" dirty="0"/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77040"/>
            <a:ext cx="152717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9191120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5722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u-HU" b="1" dirty="0" smtClean="0"/>
              <a:t>Hogyan kerülhet a gyermek a látókörünkbe?</a:t>
            </a:r>
            <a:endParaRPr lang="hu-HU" b="1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sz="2500" dirty="0"/>
              <a:t>Önként jelzi, hogy mi történt/történik vele </a:t>
            </a:r>
          </a:p>
          <a:p>
            <a:r>
              <a:rPr lang="hu-HU" sz="2500" dirty="0"/>
              <a:t>Szülő, törvényes képviselő kér segítséget</a:t>
            </a:r>
            <a:endParaRPr lang="hu-HU" sz="2500" dirty="0"/>
          </a:p>
          <a:p>
            <a:r>
              <a:rPr lang="hu-HU" sz="2500" dirty="0"/>
              <a:t>Jelzés érkezik a gyermekkel kapcsolatosan</a:t>
            </a:r>
          </a:p>
          <a:p>
            <a:r>
              <a:rPr lang="hu-HU" sz="2500" dirty="0"/>
              <a:t>Felismerve a jeleket, magunk azonosítjuk feltételezett áldozatként</a:t>
            </a:r>
          </a:p>
          <a:p>
            <a:pPr marL="0" indent="0" algn="ctr">
              <a:buNone/>
            </a:pPr>
            <a:r>
              <a:rPr lang="hu-HU" sz="2500" dirty="0"/>
              <a:t>KÜLFÖLD – BELFÖLD</a:t>
            </a:r>
          </a:p>
          <a:p>
            <a:pPr algn="just"/>
            <a:r>
              <a:rPr lang="hu-HU" sz="2500" dirty="0"/>
              <a:t>Családban nevelkedő gyermek</a:t>
            </a:r>
          </a:p>
          <a:p>
            <a:pPr algn="just"/>
            <a:r>
              <a:rPr lang="hu-HU" sz="2500" dirty="0"/>
              <a:t>Szakellátásban érintett gyermek      </a:t>
            </a:r>
          </a:p>
          <a:p>
            <a:pPr marL="0" indent="0" algn="ctr">
              <a:buNone/>
            </a:pPr>
            <a:r>
              <a:rPr lang="hu-HU" sz="2500" dirty="0"/>
              <a:t>más az irányítási folyamat</a:t>
            </a:r>
          </a:p>
        </p:txBody>
      </p:sp>
      <p:pic>
        <p:nvPicPr>
          <p:cNvPr id="4" name="Picture 2" descr="F:\PIROS\BSZA 2012-2013\HBAid_log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039859"/>
            <a:ext cx="1527175" cy="36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1454947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hu-HU" sz="2800" dirty="0" smtClean="0"/>
              <a:t>Elérhetőség</a:t>
            </a:r>
            <a:endParaRPr lang="hu-HU" sz="2800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hu-HU" dirty="0" smtClean="0"/>
          </a:p>
          <a:p>
            <a:pPr>
              <a:buNone/>
            </a:pPr>
            <a:endParaRPr lang="hu-HU" dirty="0" smtClean="0"/>
          </a:p>
          <a:p>
            <a:pPr>
              <a:buNone/>
            </a:pPr>
            <a:r>
              <a:rPr lang="hu-HU" sz="3000" dirty="0" err="1" smtClean="0"/>
              <a:t>Toszeczky</a:t>
            </a:r>
            <a:r>
              <a:rPr lang="hu-HU" sz="3000" dirty="0" smtClean="0"/>
              <a:t> Renáta</a:t>
            </a:r>
          </a:p>
          <a:p>
            <a:pPr>
              <a:buNone/>
            </a:pPr>
            <a:r>
              <a:rPr lang="hu-HU" sz="3000" dirty="0" smtClean="0"/>
              <a:t>email:</a:t>
            </a:r>
          </a:p>
          <a:p>
            <a:pPr>
              <a:buNone/>
            </a:pPr>
            <a:r>
              <a:rPr lang="hu-HU" sz="3000" dirty="0" err="1" smtClean="0">
                <a:hlinkClick r:id="rId2"/>
              </a:rPr>
              <a:t>toszeczky.renata</a:t>
            </a:r>
            <a:r>
              <a:rPr lang="hu-HU" sz="3000" dirty="0" smtClean="0">
                <a:hlinkClick r:id="rId2"/>
              </a:rPr>
              <a:t>@</a:t>
            </a:r>
            <a:r>
              <a:rPr lang="hu-HU" sz="3000" dirty="0" err="1" smtClean="0">
                <a:hlinkClick r:id="rId2"/>
              </a:rPr>
              <a:t>baptistasegely.hu</a:t>
            </a:r>
            <a:endParaRPr lang="hu-HU" sz="3000" dirty="0" smtClean="0"/>
          </a:p>
          <a:p>
            <a:pPr>
              <a:buNone/>
            </a:pPr>
            <a:r>
              <a:rPr lang="hu-HU" sz="3000" dirty="0" smtClean="0"/>
              <a:t>Tel.: +36204676053</a:t>
            </a:r>
          </a:p>
          <a:p>
            <a:pPr>
              <a:buNone/>
            </a:pPr>
            <a:r>
              <a:rPr lang="hu-HU" sz="3000" dirty="0" smtClean="0"/>
              <a:t>Web.: </a:t>
            </a:r>
            <a:r>
              <a:rPr lang="hu-HU" sz="3000" dirty="0" err="1" smtClean="0"/>
              <a:t>baptistasegely.hu</a:t>
            </a:r>
            <a:endParaRPr lang="hu-HU" sz="3000" dirty="0" smtClean="0"/>
          </a:p>
          <a:p>
            <a:pPr>
              <a:buNone/>
            </a:pPr>
            <a:endParaRPr lang="hu-HU" dirty="0"/>
          </a:p>
        </p:txBody>
      </p:sp>
      <p:pic>
        <p:nvPicPr>
          <p:cNvPr id="5" name="Picture 2" descr="F:\PIROS\BSZA 2012-2013\HBAid_log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1714488"/>
            <a:ext cx="5429288" cy="13573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7396</TotalTime>
  <Words>2336</Words>
  <Application>Microsoft Office PowerPoint</Application>
  <PresentationFormat>Diavetítés a képernyőre (4:3 oldalarány)</PresentationFormat>
  <Paragraphs>342</Paragraphs>
  <Slides>42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7</vt:i4>
      </vt:variant>
      <vt:variant>
        <vt:lpstr>Téma</vt:lpstr>
      </vt:variant>
      <vt:variant>
        <vt:i4>1</vt:i4>
      </vt:variant>
      <vt:variant>
        <vt:lpstr>Diacímek</vt:lpstr>
      </vt:variant>
      <vt:variant>
        <vt:i4>42</vt:i4>
      </vt:variant>
    </vt:vector>
  </HeadingPairs>
  <TitlesOfParts>
    <vt:vector size="50" baseType="lpstr">
      <vt:lpstr>Arial</vt:lpstr>
      <vt:lpstr>Arial Rounded MT Bold</vt:lpstr>
      <vt:lpstr>Calibri</vt:lpstr>
      <vt:lpstr>Courier New</vt:lpstr>
      <vt:lpstr>Times New Roman</vt:lpstr>
      <vt:lpstr>Wingdings</vt:lpstr>
      <vt:lpstr>Wingdings 2</vt:lpstr>
      <vt:lpstr>Office-téma</vt:lpstr>
      <vt:lpstr>Segítő munka emberkereskedelem áldozataival 2023. 10. 18.</vt:lpstr>
      <vt:lpstr> ENSZ </vt:lpstr>
      <vt:lpstr> ENSZ  </vt:lpstr>
      <vt:lpstr>Az emberkereskedelem tényállása a büntető törvénykönyvről szóló 2012. évi C. törvény alapján</vt:lpstr>
      <vt:lpstr> Az emberkereskedelem formái </vt:lpstr>
      <vt:lpstr>  Az áldozatok azonosítása és irányítása Magyarországon </vt:lpstr>
      <vt:lpstr>  354/2012. (XII.13.) Kormányrendelet       az emberkereskedelem áldozatai azonosításának rendjéről Hatályba lépés időpontja: 2013. január 1.  </vt:lpstr>
      <vt:lpstr> Azonosító beszélgetés</vt:lpstr>
      <vt:lpstr> Azonosító beszélgetés a Korm. rendelet mellékletében foglaltak szerint </vt:lpstr>
      <vt:lpstr> Intézkedések a Korm. rendelet alapján</vt:lpstr>
      <vt:lpstr> A következő esetekkel találkozunk</vt:lpstr>
      <vt:lpstr> Magyar áldozatok</vt:lpstr>
      <vt:lpstr> Áldozattá válás lehetséges okai</vt:lpstr>
      <vt:lpstr> Marginalizálódott csoportok-potenciális áldozatok</vt:lpstr>
      <vt:lpstr> Emberkereskedők technikái</vt:lpstr>
      <vt:lpstr> Arra utaló jelek, hogy emberkereskedelem áldozatával kerültünk kapcsolatba</vt:lpstr>
      <vt:lpstr>   Emberkereskedelem áldozatává vált személlyel való első kapcsolatfelvételkor érvényesítendő elvek </vt:lpstr>
      <vt:lpstr>  Az emberkereskedelem áldozataira jellemző viselkedésminták </vt:lpstr>
      <vt:lpstr> Az áldozatokra jellemző</vt:lpstr>
      <vt:lpstr> Áldozatokra jellemző </vt:lpstr>
      <vt:lpstr> Áldozatokra jellemző </vt:lpstr>
      <vt:lpstr> Áldozatokra jellemző</vt:lpstr>
      <vt:lpstr> Áldozatokra jellemző</vt:lpstr>
      <vt:lpstr> Segítségnyújtás emberkereskedelem áldozatai számára</vt:lpstr>
      <vt:lpstr> Segítségnyújtás lehetséges szintjei</vt:lpstr>
      <vt:lpstr>Direkt asszisztencia</vt:lpstr>
      <vt:lpstr> Segítségnyújtás</vt:lpstr>
      <vt:lpstr> Kockázatelemzés </vt:lpstr>
      <vt:lpstr> Védett házak nyújtotta szolgáltatások köre</vt:lpstr>
      <vt:lpstr>Védett-házak</vt:lpstr>
      <vt:lpstr>Segítő szervezetek</vt:lpstr>
      <vt:lpstr>Ha gyermek az áldozat</vt:lpstr>
      <vt:lpstr>A Btk. tényállásai gyermekeket érintő     kizsákmányolás tekintetében</vt:lpstr>
      <vt:lpstr> Gyermekek sérelmére megvalósuló emberkereskedelem </vt:lpstr>
      <vt:lpstr>Emberkereskedelem kapcsán érintett gyermekek</vt:lpstr>
      <vt:lpstr>Emberkereskedelem kapcsán érintett gyermekek</vt:lpstr>
      <vt:lpstr>Gyermekáldozatok</vt:lpstr>
      <vt:lpstr>Női elkövetők</vt:lpstr>
      <vt:lpstr> Szülők mint elkövetők </vt:lpstr>
      <vt:lpstr>Általános védelmi intézkedés </vt:lpstr>
      <vt:lpstr>Hogyan kerülhet a gyermek a látókörünkbe?</vt:lpstr>
      <vt:lpstr>Elérhetőség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Emberkereskedelem Elleni  Küzdelem</dc:title>
  <dc:creator>Lenovo</dc:creator>
  <cp:lastModifiedBy>USER</cp:lastModifiedBy>
  <cp:revision>115</cp:revision>
  <dcterms:created xsi:type="dcterms:W3CDTF">2013-11-26T12:12:05Z</dcterms:created>
  <dcterms:modified xsi:type="dcterms:W3CDTF">2023-10-18T07:39:18Z</dcterms:modified>
</cp:coreProperties>
</file>