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31"/>
  </p:notesMasterIdLst>
  <p:sldIdLst>
    <p:sldId id="257" r:id="rId3"/>
    <p:sldId id="259" r:id="rId4"/>
    <p:sldId id="630" r:id="rId5"/>
    <p:sldId id="609" r:id="rId6"/>
    <p:sldId id="637" r:id="rId7"/>
    <p:sldId id="629" r:id="rId8"/>
    <p:sldId id="614" r:id="rId9"/>
    <p:sldId id="634" r:id="rId10"/>
    <p:sldId id="263" r:id="rId11"/>
    <p:sldId id="538" r:id="rId12"/>
    <p:sldId id="636" r:id="rId13"/>
    <p:sldId id="280" r:id="rId14"/>
    <p:sldId id="632" r:id="rId15"/>
    <p:sldId id="626" r:id="rId16"/>
    <p:sldId id="628" r:id="rId17"/>
    <p:sldId id="633" r:id="rId18"/>
    <p:sldId id="310" r:id="rId19"/>
    <p:sldId id="278" r:id="rId20"/>
    <p:sldId id="623" r:id="rId21"/>
    <p:sldId id="276" r:id="rId22"/>
    <p:sldId id="277" r:id="rId23"/>
    <p:sldId id="635" r:id="rId24"/>
    <p:sldId id="279" r:id="rId25"/>
    <p:sldId id="638" r:id="rId26"/>
    <p:sldId id="281" r:id="rId27"/>
    <p:sldId id="282" r:id="rId28"/>
    <p:sldId id="639" r:id="rId29"/>
    <p:sldId id="622" r:id="rId30"/>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initials="A" lastIdx="0" clrIdx="0">
    <p:extLst>
      <p:ext uri="{19B8F6BF-5375-455C-9EA6-DF929625EA0E}">
        <p15:presenceInfo xmlns:p15="http://schemas.microsoft.com/office/powerpoint/2012/main" userId="An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62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042" autoAdjust="0"/>
  </p:normalViewPr>
  <p:slideViewPr>
    <p:cSldViewPr snapToGrid="0">
      <p:cViewPr varScale="1">
        <p:scale>
          <a:sx n="57" d="100"/>
          <a:sy n="57" d="100"/>
        </p:scale>
        <p:origin x="16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4CF303-13E3-4E46-AC1C-7ACC1B049AE4}" type="datetimeFigureOut">
              <a:rPr lang="hu-HU" smtClean="0"/>
              <a:t>2023. 10. 17.</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4F819C-D67D-4021-A332-5B65DC0B94B6}" type="slidenum">
              <a:rPr lang="hu-HU" smtClean="0"/>
              <a:t>‹#›</a:t>
            </a:fld>
            <a:endParaRPr lang="hu-HU"/>
          </a:p>
        </p:txBody>
      </p:sp>
    </p:spTree>
    <p:extLst>
      <p:ext uri="{BB962C8B-B14F-4D97-AF65-F5344CB8AC3E}">
        <p14:creationId xmlns:p14="http://schemas.microsoft.com/office/powerpoint/2010/main" val="2219590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95D187-FF44-461E-BE05-6185121278D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114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4F819C-D67D-4021-A332-5B65DC0B94B6}" type="slidenum">
              <a:rPr lang="hu-HU" smtClean="0"/>
              <a:t>14</a:t>
            </a:fld>
            <a:endParaRPr lang="hu-HU"/>
          </a:p>
        </p:txBody>
      </p:sp>
    </p:spTree>
    <p:extLst>
      <p:ext uri="{BB962C8B-B14F-4D97-AF65-F5344CB8AC3E}">
        <p14:creationId xmlns:p14="http://schemas.microsoft.com/office/powerpoint/2010/main" val="4092479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34F819C-D67D-4021-A332-5B65DC0B94B6}" type="slidenum">
              <a:rPr lang="hu-HU" smtClean="0"/>
              <a:t>15</a:t>
            </a:fld>
            <a:endParaRPr lang="hu-HU"/>
          </a:p>
        </p:txBody>
      </p:sp>
    </p:spTree>
    <p:extLst>
      <p:ext uri="{BB962C8B-B14F-4D97-AF65-F5344CB8AC3E}">
        <p14:creationId xmlns:p14="http://schemas.microsoft.com/office/powerpoint/2010/main" val="1747986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34F819C-D67D-4021-A332-5B65DC0B94B6}" type="slidenum">
              <a:rPr lang="hu-HU" smtClean="0"/>
              <a:t>16</a:t>
            </a:fld>
            <a:endParaRPr lang="hu-HU"/>
          </a:p>
        </p:txBody>
      </p:sp>
    </p:spTree>
    <p:extLst>
      <p:ext uri="{BB962C8B-B14F-4D97-AF65-F5344CB8AC3E}">
        <p14:creationId xmlns:p14="http://schemas.microsoft.com/office/powerpoint/2010/main" val="2675308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713c0fc12d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713c0fc12d_0_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p>
        </p:txBody>
      </p:sp>
      <p:sp>
        <p:nvSpPr>
          <p:cNvPr id="452" name="Google Shape;452;g713c0fc12d_0_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
              <a:t>17</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Probably, when I was discussing these principles and when I was offering some tips to increase the principles in your childcare organization, you would have thought ‘ok, I am already doing that’. And that is what we saw in research. </a:t>
            </a:r>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As it turns out, it seems that most of the childcare organisations are already applying the principles one way or another, in more or less conscious ways. </a:t>
            </a:r>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The goal of the project is to support childcare professionals to become more aware of trauma-sensitive care, </a:t>
            </a:r>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to let them see what they are already doing, and in what small ways they can have a huge impact. </a:t>
            </a:r>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By reflecting on the principles with your team, you might come across small actions you can include that will not ask a lot of you but will still have a big impact. </a:t>
            </a:r>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By doing so, we want to make trauma-sensitive care a CONSCIOUS way of working in childcare organisations</a:t>
            </a:r>
            <a:endParaRPr sz="1800" b="0">
              <a:latin typeface="Calibri"/>
              <a:ea typeface="Calibri"/>
              <a:cs typeface="Calibri"/>
              <a:sym typeface="Calibri"/>
            </a:endParaRPr>
          </a:p>
          <a:p>
            <a:pPr marL="0" lvl="0" indent="0" algn="l" rtl="0">
              <a:lnSpc>
                <a:spcPct val="107000"/>
              </a:lnSpc>
              <a:spcBef>
                <a:spcPts val="0"/>
              </a:spcBef>
              <a:spcAft>
                <a:spcPts val="0"/>
              </a:spcAft>
              <a:buClr>
                <a:schemeClr val="dk1"/>
              </a:buClr>
              <a:buSzPts val="1800"/>
              <a:buFont typeface="Noto Sans Symbols"/>
              <a:buNone/>
            </a:pPr>
            <a:r>
              <a:rPr lang="nl-BE" sz="1800" b="0">
                <a:latin typeface="Calibri"/>
                <a:ea typeface="Calibri"/>
                <a:cs typeface="Calibri"/>
                <a:sym typeface="Calibri"/>
              </a:rPr>
              <a:t>This page was copied from the protocol and offers room for reflecting on the principle support as a team. </a:t>
            </a:r>
            <a:endParaRPr/>
          </a:p>
        </p:txBody>
      </p:sp>
      <p:sp>
        <p:nvSpPr>
          <p:cNvPr id="512" name="Google Shape;512;p23: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nl-BE" sz="1200" b="0" i="0" u="none" strike="noStrike" kern="0" cap="none" spc="0" normalizeH="0" baseline="0" noProof="0">
                <a:ln>
                  <a:noFill/>
                </a:ln>
                <a:solidFill>
                  <a:srgbClr val="000000"/>
                </a:solidFill>
                <a:effectLst/>
                <a:uLnTx/>
                <a:uFillTx/>
                <a:latin typeface="Calibri"/>
                <a:cs typeface="Calibri"/>
                <a:sym typeface="Calibri"/>
              </a:rPr>
              <a:t>18/10/2022</a:t>
            </a:r>
            <a:endParaRPr kumimoji="0" sz="1200" b="0" i="0" u="none" strike="noStrike" kern="0" cap="none" spc="0" normalizeH="0" baseline="0" noProof="0">
              <a:ln>
                <a:noFill/>
              </a:ln>
              <a:solidFill>
                <a:srgbClr val="000000"/>
              </a:solidFill>
              <a:effectLst/>
              <a:uLnTx/>
              <a:uFillTx/>
              <a:latin typeface="Calibri"/>
              <a:cs typeface="Calibri"/>
              <a:sym typeface="Calibri"/>
            </a:endParaRPr>
          </a:p>
        </p:txBody>
      </p:sp>
      <p:sp>
        <p:nvSpPr>
          <p:cNvPr id="513" name="Google Shape;513;p23: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cs typeface="Calibri"/>
              <a:sym typeface="Calibri"/>
            </a:endParaRPr>
          </a:p>
        </p:txBody>
      </p:sp>
      <p:sp>
        <p:nvSpPr>
          <p:cNvPr id="514" name="Google Shape;51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nl-BE"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22306cba06_0_19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122306cba06_0_19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kern="1200" dirty="0">
              <a:solidFill>
                <a:schemeClr val="accent1"/>
              </a:solidFill>
              <a:latin typeface="+mj-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6:notes"/>
          <p:cNvSpPr>
            <a:spLocks noGrp="1" noRot="1" noChangeAspect="1"/>
          </p:cNvSpPr>
          <p:nvPr>
            <p:ph type="sldImg" idx="2"/>
          </p:nvPr>
        </p:nvSpPr>
        <p:spPr>
          <a:xfrm>
            <a:off x="481013" y="1279525"/>
            <a:ext cx="61420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16:notes"/>
          <p:cNvSpPr txBox="1">
            <a:spLocks noGrp="1"/>
          </p:cNvSpPr>
          <p:nvPr>
            <p:ph type="body" idx="1"/>
          </p:nvPr>
        </p:nvSpPr>
        <p:spPr>
          <a:xfrm>
            <a:off x="710407" y="4925408"/>
            <a:ext cx="5683250" cy="4030047"/>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0"/>
              </a:spcBef>
              <a:spcAft>
                <a:spcPts val="0"/>
              </a:spcAft>
              <a:buSzPts val="1100"/>
              <a:buNone/>
            </a:pPr>
            <a:r>
              <a:rPr lang="hu-HU" b="1"/>
              <a:t>FŐ ÜZENET: A viselkedés tünet és nem betegség (vagy csak sokkal ritkábban az, mint ahogy a hagyományos megközelítésben gondolják.</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hu-HU"/>
              <a:t>Ha nem nézünk a tünet mögé, akkor ezekkel a címkékkel indulnak el a gyerekek a rendszerben!!!</a:t>
            </a:r>
            <a:endParaRPr/>
          </a:p>
          <a:p>
            <a:pPr marL="0" lvl="0" indent="0" algn="l" rtl="0">
              <a:lnSpc>
                <a:spcPct val="100000"/>
              </a:lnSpc>
              <a:spcBef>
                <a:spcPts val="0"/>
              </a:spcBef>
              <a:spcAft>
                <a:spcPts val="0"/>
              </a:spcAft>
              <a:buSzPts val="1100"/>
              <a:buNone/>
            </a:pPr>
            <a:r>
              <a:rPr lang="hu-HU"/>
              <a:t>Milyen túlélő skilleket kell egy ilyen gyereknek kiépítenie, mert ő ezek mentén fog máshol is működni. Az ő tünetei az otthoni környezetében adaptívak!!!! Az ő viselkedéseik tünetként kezelve még egy nem adaptív bélyeget is kapnak! – totál félremegy a segítség!!!!</a:t>
            </a:r>
            <a:endParaRPr/>
          </a:p>
          <a:p>
            <a:pPr marL="0" lvl="0" indent="0" algn="l" rtl="0">
              <a:lnSpc>
                <a:spcPct val="100000"/>
              </a:lnSpc>
              <a:spcBef>
                <a:spcPts val="0"/>
              </a:spcBef>
              <a:spcAft>
                <a:spcPts val="0"/>
              </a:spcAft>
              <a:buSzPts val="1100"/>
              <a:buNone/>
            </a:pPr>
            <a:r>
              <a:rPr lang="hu-HU"/>
              <a:t>Cél azt felvillantani, hogy a trauma hatására ugyanazok a tünetek alakulnak ki, mint amilyen tünetek alapján a diagnózisokat kapják a gyerekek. </a:t>
            </a:r>
            <a:endParaRPr/>
          </a:p>
          <a:p>
            <a:pPr marL="0" lvl="0" indent="0" algn="l" rtl="0">
              <a:lnSpc>
                <a:spcPct val="100000"/>
              </a:lnSpc>
              <a:spcBef>
                <a:spcPts val="0"/>
              </a:spcBef>
              <a:spcAft>
                <a:spcPts val="0"/>
              </a:spcAft>
              <a:buSzPts val="1100"/>
              <a:buNone/>
            </a:pPr>
            <a:r>
              <a:rPr lang="hu-HU"/>
              <a:t>A diagnózist követően elindulnak egy olyan úton, amelyen nem a trauma által okozott hatások mentén a sérült funkciók működését állítják helyre a szakemberek, hanem a tüneteket próbálják eltüntetni terápiával, fejlesztéssel, stb.</a:t>
            </a:r>
            <a:endParaRPr/>
          </a:p>
        </p:txBody>
      </p:sp>
      <p:sp>
        <p:nvSpPr>
          <p:cNvPr id="404" name="Google Shape;404;p16:notes"/>
          <p:cNvSpPr txBox="1">
            <a:spLocks noGrp="1"/>
          </p:cNvSpPr>
          <p:nvPr>
            <p:ph type="sldNum" idx="12"/>
          </p:nvPr>
        </p:nvSpPr>
        <p:spPr>
          <a:xfrm>
            <a:off x="4023992" y="9721106"/>
            <a:ext cx="3078427" cy="513410"/>
          </a:xfrm>
          <a:prstGeom prst="rect">
            <a:avLst/>
          </a:prstGeom>
          <a:noFill/>
          <a:ln>
            <a:noFill/>
          </a:ln>
        </p:spPr>
        <p:txBody>
          <a:bodyPr spcFirstLastPara="1" wrap="square" lIns="99025" tIns="49500" rIns="99025" bIns="49500" anchor="b" anchorCtr="0">
            <a:noAutofit/>
          </a:bodyPr>
          <a:lstStyle/>
          <a:p>
            <a:pPr marL="0" marR="0" lvl="0" indent="0" algn="r" rtl="0">
              <a:lnSpc>
                <a:spcPct val="100000"/>
              </a:lnSpc>
              <a:spcBef>
                <a:spcPts val="0"/>
              </a:spcBef>
              <a:spcAft>
                <a:spcPts val="0"/>
              </a:spcAft>
              <a:buClr>
                <a:srgbClr val="000000"/>
              </a:buClr>
              <a:buSzPts val="1500"/>
              <a:buFont typeface="Arial"/>
              <a:buNone/>
            </a:pPr>
            <a:fld id="{00000000-1234-1234-1234-123412341234}" type="slidenum">
              <a:rPr lang="hu-HU" sz="1500" b="0" i="0" u="none" strike="noStrike" cap="none">
                <a:solidFill>
                  <a:srgbClr val="000000"/>
                </a:solidFill>
                <a:latin typeface="Arial"/>
                <a:ea typeface="Arial"/>
                <a:cs typeface="Arial"/>
                <a:sym typeface="Arial"/>
              </a:rPr>
              <a:t>20</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7:notes"/>
          <p:cNvSpPr>
            <a:spLocks noGrp="1" noRot="1" noChangeAspect="1"/>
          </p:cNvSpPr>
          <p:nvPr>
            <p:ph type="sldImg" idx="2"/>
          </p:nvPr>
        </p:nvSpPr>
        <p:spPr>
          <a:xfrm>
            <a:off x="481013" y="1279525"/>
            <a:ext cx="61420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17:notes"/>
          <p:cNvSpPr txBox="1">
            <a:spLocks noGrp="1"/>
          </p:cNvSpPr>
          <p:nvPr>
            <p:ph type="body" idx="1"/>
          </p:nvPr>
        </p:nvSpPr>
        <p:spPr>
          <a:xfrm>
            <a:off x="710407" y="4925408"/>
            <a:ext cx="5683250" cy="4030047"/>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0"/>
              </a:spcBef>
              <a:spcAft>
                <a:spcPts val="0"/>
              </a:spcAft>
              <a:buSzPts val="1100"/>
              <a:buNone/>
            </a:pPr>
            <a:r>
              <a:rPr lang="hu-HU" b="1"/>
              <a:t>FŐ ÜZENET: A viselkedés tünet és nem betegség (vagy csak sokkal ritkábban az, mint ahogy a hagyományos megközelítésben gondolják.</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hu-HU"/>
              <a:t>Ha nem nézünk a tünet mögé, akkor ezekkel a címkékkel indulnak el a gyerekek a rendszerben!!!</a:t>
            </a:r>
            <a:endParaRPr/>
          </a:p>
          <a:p>
            <a:pPr marL="0" lvl="0" indent="0" algn="l" rtl="0">
              <a:lnSpc>
                <a:spcPct val="100000"/>
              </a:lnSpc>
              <a:spcBef>
                <a:spcPts val="0"/>
              </a:spcBef>
              <a:spcAft>
                <a:spcPts val="0"/>
              </a:spcAft>
              <a:buSzPts val="1100"/>
              <a:buNone/>
            </a:pPr>
            <a:r>
              <a:rPr lang="hu-HU"/>
              <a:t>Milyen túlélő skilleket kell egy ilyen gyereknek kiépítenie, mert ő ezek mentén fog máshol is működni. Az ő tünetei az otthoni környezetében adaptívak!!!! Az ő viselkedéseik tünetként kezelve még egy nem adaptív bélyeget is kapnak! – totál félremegy a segítség!!!!</a:t>
            </a:r>
            <a:endParaRPr/>
          </a:p>
          <a:p>
            <a:pPr marL="0" lvl="0" indent="0" algn="l" rtl="0">
              <a:lnSpc>
                <a:spcPct val="100000"/>
              </a:lnSpc>
              <a:spcBef>
                <a:spcPts val="0"/>
              </a:spcBef>
              <a:spcAft>
                <a:spcPts val="0"/>
              </a:spcAft>
              <a:buSzPts val="1100"/>
              <a:buNone/>
            </a:pPr>
            <a:r>
              <a:rPr lang="hu-HU"/>
              <a:t>Cél azt felvillantani, hogy a trauma hatására ugyanazok a tünetek alakulnak ki, mint amilyen tünetek alapján a diagnózisokat kapják a gyerekek. </a:t>
            </a:r>
            <a:endParaRPr/>
          </a:p>
          <a:p>
            <a:pPr marL="0" lvl="0" indent="0" algn="l" rtl="0">
              <a:lnSpc>
                <a:spcPct val="100000"/>
              </a:lnSpc>
              <a:spcBef>
                <a:spcPts val="0"/>
              </a:spcBef>
              <a:spcAft>
                <a:spcPts val="0"/>
              </a:spcAft>
              <a:buSzPts val="1100"/>
              <a:buNone/>
            </a:pPr>
            <a:r>
              <a:rPr lang="hu-HU"/>
              <a:t>A diagnózist követően elindulnak egy olyan úton, amelyen nem a trauma által okozott hatások mentén a sérült funkciók működését állítják helyre a szakemberek, hanem a tüneteket próbálják eltüntetni terápiával, fejlesztéssel, stb.</a:t>
            </a:r>
            <a:endParaRPr/>
          </a:p>
        </p:txBody>
      </p:sp>
      <p:sp>
        <p:nvSpPr>
          <p:cNvPr id="411" name="Google Shape;411;p17:notes"/>
          <p:cNvSpPr txBox="1">
            <a:spLocks noGrp="1"/>
          </p:cNvSpPr>
          <p:nvPr>
            <p:ph type="sldNum" idx="12"/>
          </p:nvPr>
        </p:nvSpPr>
        <p:spPr>
          <a:xfrm>
            <a:off x="4023992" y="9721106"/>
            <a:ext cx="3078427" cy="513410"/>
          </a:xfrm>
          <a:prstGeom prst="rect">
            <a:avLst/>
          </a:prstGeom>
          <a:noFill/>
          <a:ln>
            <a:noFill/>
          </a:ln>
        </p:spPr>
        <p:txBody>
          <a:bodyPr spcFirstLastPara="1" wrap="square" lIns="99025" tIns="49500" rIns="99025" bIns="49500" anchor="b" anchorCtr="0">
            <a:noAutofit/>
          </a:bodyPr>
          <a:lstStyle/>
          <a:p>
            <a:pPr marL="0" marR="0" lvl="0" indent="0" algn="r" rtl="0">
              <a:lnSpc>
                <a:spcPct val="100000"/>
              </a:lnSpc>
              <a:spcBef>
                <a:spcPts val="0"/>
              </a:spcBef>
              <a:spcAft>
                <a:spcPts val="0"/>
              </a:spcAft>
              <a:buClr>
                <a:srgbClr val="000000"/>
              </a:buClr>
              <a:buSzPts val="1500"/>
              <a:buFont typeface="Arial"/>
              <a:buNone/>
            </a:pPr>
            <a:fld id="{00000000-1234-1234-1234-123412341234}" type="slidenum">
              <a:rPr lang="hu-HU" sz="1500" b="0" i="0" u="none" strike="noStrike" cap="none">
                <a:solidFill>
                  <a:srgbClr val="000000"/>
                </a:solidFill>
                <a:latin typeface="Arial"/>
                <a:ea typeface="Arial"/>
                <a:cs typeface="Arial"/>
                <a:sym typeface="Arial"/>
              </a:rPr>
              <a:t>21</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134F819C-D67D-4021-A332-5B65DC0B94B6}" type="slidenum">
              <a:rPr lang="hu-HU" smtClean="0"/>
              <a:t>22</a:t>
            </a:fld>
            <a:endParaRPr lang="hu-HU"/>
          </a:p>
        </p:txBody>
      </p:sp>
    </p:spTree>
    <p:extLst>
      <p:ext uri="{BB962C8B-B14F-4D97-AF65-F5344CB8AC3E}">
        <p14:creationId xmlns:p14="http://schemas.microsoft.com/office/powerpoint/2010/main" val="4164752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BE"/>
              <a:t>I want to end this presentation with giving you 3 tips that you can start using today</a:t>
            </a:r>
            <a:endParaRPr/>
          </a:p>
        </p:txBody>
      </p:sp>
      <p:sp>
        <p:nvSpPr>
          <p:cNvPr id="527" name="Google Shape;527;p24: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nl-BE"/>
              <a:t>18/10/2022</a:t>
            </a:r>
            <a:endParaRPr/>
          </a:p>
        </p:txBody>
      </p:sp>
      <p:sp>
        <p:nvSpPr>
          <p:cNvPr id="528" name="Google Shape;528;p24: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29" name="Google Shape;52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22306cba06_0_1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122306cba06_0_1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BE"/>
              <a:t>Know yourself</a:t>
            </a:r>
            <a:endParaRPr/>
          </a:p>
          <a:p>
            <a:pPr marL="0" lvl="0" indent="0" algn="l" rtl="0">
              <a:spcBef>
                <a:spcPts val="0"/>
              </a:spcBef>
              <a:spcAft>
                <a:spcPts val="0"/>
              </a:spcAft>
              <a:buNone/>
            </a:pPr>
            <a:endParaRPr/>
          </a:p>
          <a:p>
            <a:pPr marL="0" lvl="0" indent="0" algn="l" rtl="0">
              <a:spcBef>
                <a:spcPts val="0"/>
              </a:spcBef>
              <a:spcAft>
                <a:spcPts val="0"/>
              </a:spcAft>
              <a:buNone/>
            </a:pPr>
            <a:r>
              <a:rPr lang="nl-BE"/>
              <a:t>When you go on holidays and you take the plane, the stewards will tell you that you have to put on your own oxygen mask before you can put on the oxygen mask of someone else</a:t>
            </a:r>
            <a:endParaRPr/>
          </a:p>
          <a:p>
            <a:pPr marL="0" lvl="0" indent="0" algn="l" rtl="0">
              <a:spcBef>
                <a:spcPts val="0"/>
              </a:spcBef>
              <a:spcAft>
                <a:spcPts val="0"/>
              </a:spcAft>
              <a:buNone/>
            </a:pPr>
            <a:r>
              <a:rPr lang="nl-BE"/>
              <a:t>In taking care of someone, it is quite similar: how can you take care of someone else when you’re not taking care of yourself? </a:t>
            </a:r>
            <a:endParaRPr/>
          </a:p>
          <a:p>
            <a:pPr marL="0" lvl="0" indent="0" algn="l" rtl="0">
              <a:spcBef>
                <a:spcPts val="0"/>
              </a:spcBef>
              <a:spcAft>
                <a:spcPts val="0"/>
              </a:spcAft>
              <a:buNone/>
            </a:pPr>
            <a:r>
              <a:rPr lang="nl-BE"/>
              <a:t>I hear often that ‘you will take care of yourself when you get home’ but in fact you should always take care of yourself. </a:t>
            </a:r>
            <a:endParaRPr/>
          </a:p>
          <a:p>
            <a:pPr marL="0" lvl="0" indent="0" algn="l" rtl="0">
              <a:spcBef>
                <a:spcPts val="0"/>
              </a:spcBef>
              <a:spcAft>
                <a:spcPts val="0"/>
              </a:spcAft>
              <a:buNone/>
            </a:pPr>
            <a:r>
              <a:rPr lang="nl-BE"/>
              <a:t>So get in touch with you. What stresses you out? What relaxes you? What helps and what doesn’t? Talk about this with colleagues. How can others support you? </a:t>
            </a:r>
            <a:endParaRPr/>
          </a:p>
          <a:p>
            <a:pPr marL="0" lvl="0" indent="0" algn="l" rtl="0">
              <a:spcBef>
                <a:spcPts val="0"/>
              </a:spcBef>
              <a:spcAft>
                <a:spcPts val="0"/>
              </a:spcAft>
              <a:buNone/>
            </a:pPr>
            <a:endParaRPr/>
          </a:p>
          <a:p>
            <a:pPr marL="0" lvl="0" indent="0" algn="l" rtl="0">
              <a:spcBef>
                <a:spcPts val="0"/>
              </a:spcBef>
              <a:spcAft>
                <a:spcPts val="0"/>
              </a:spcAft>
              <a:buNone/>
            </a:pPr>
            <a:r>
              <a:rPr lang="nl-BE"/>
              <a:t>Think about this and, if you feel comfortable, exchange your thoughts with colleagues. Learn from yourself and others that it is a priority to feel good yourself.</a:t>
            </a:r>
            <a:endParaRPr/>
          </a:p>
        </p:txBody>
      </p:sp>
      <p:sp>
        <p:nvSpPr>
          <p:cNvPr id="539" name="Google Shape;539;p25: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nl-BE"/>
              <a:t>18/10/2022</a:t>
            </a:r>
            <a:endParaRPr/>
          </a:p>
        </p:txBody>
      </p:sp>
      <p:sp>
        <p:nvSpPr>
          <p:cNvPr id="540" name="Google Shape;540;p25: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41" name="Google Shape;54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24</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0" name="Google Shape;55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BE"/>
              <a:t>Noticing stress in others can be difficult. Often we are not sure if what we saw was actually stress or trauma. Facing the ‘not-knowing’ often leads to doubts and uncertainty and that is difficult to bear, especially alone.</a:t>
            </a:r>
            <a:endParaRPr/>
          </a:p>
          <a:p>
            <a:pPr marL="0" lvl="0" indent="0" algn="l" rtl="0">
              <a:spcBef>
                <a:spcPts val="0"/>
              </a:spcBef>
              <a:spcAft>
                <a:spcPts val="0"/>
              </a:spcAft>
              <a:buNone/>
            </a:pPr>
            <a:r>
              <a:rPr lang="nl-BE"/>
              <a:t>It is therefor a point of attention to build a network, for you as a childcare professional, but also for your organisation. </a:t>
            </a:r>
            <a:endParaRPr/>
          </a:p>
          <a:p>
            <a:pPr marL="0" lvl="0" indent="0" algn="l" rtl="0">
              <a:spcBef>
                <a:spcPts val="0"/>
              </a:spcBef>
              <a:spcAft>
                <a:spcPts val="0"/>
              </a:spcAft>
              <a:buNone/>
            </a:pPr>
            <a:endParaRPr/>
          </a:p>
          <a:p>
            <a:pPr marL="0" lvl="0" indent="0" algn="l" rtl="0">
              <a:spcBef>
                <a:spcPts val="0"/>
              </a:spcBef>
              <a:spcAft>
                <a:spcPts val="0"/>
              </a:spcAft>
              <a:buNone/>
            </a:pPr>
            <a:r>
              <a:rPr lang="nl-BE"/>
              <a:t>A network revolves around joint support. </a:t>
            </a:r>
            <a:endParaRPr/>
          </a:p>
          <a:p>
            <a:pPr marL="0" lvl="0" indent="0" algn="l" rtl="0">
              <a:spcBef>
                <a:spcPts val="0"/>
              </a:spcBef>
              <a:spcAft>
                <a:spcPts val="0"/>
              </a:spcAft>
              <a:buNone/>
            </a:pPr>
            <a:r>
              <a:rPr lang="nl-BE"/>
              <a:t>It is important that as childcare professionals you look inside and outside the organization</a:t>
            </a:r>
            <a:endParaRPr/>
          </a:p>
          <a:p>
            <a:pPr marL="0" lvl="0" indent="0" algn="l" rtl="0">
              <a:spcBef>
                <a:spcPts val="0"/>
              </a:spcBef>
              <a:spcAft>
                <a:spcPts val="0"/>
              </a:spcAft>
              <a:buNone/>
            </a:pPr>
            <a:r>
              <a:rPr lang="nl-BE"/>
              <a:t>for what you need to develop your own strengths and grow. </a:t>
            </a:r>
            <a:endParaRPr/>
          </a:p>
          <a:p>
            <a:pPr marL="0" lvl="0" indent="0" algn="l" rtl="0">
              <a:spcBef>
                <a:spcPts val="0"/>
              </a:spcBef>
              <a:spcAft>
                <a:spcPts val="0"/>
              </a:spcAft>
              <a:buNone/>
            </a:pPr>
            <a:r>
              <a:rPr lang="nl-BE"/>
              <a:t>Think of professionalization of yourself and colleagues, the profession</a:t>
            </a:r>
            <a:endParaRPr/>
          </a:p>
          <a:p>
            <a:pPr marL="0" lvl="0" indent="0" algn="l" rtl="0">
              <a:spcBef>
                <a:spcPts val="0"/>
              </a:spcBef>
              <a:spcAft>
                <a:spcPts val="0"/>
              </a:spcAft>
              <a:buNone/>
            </a:pPr>
            <a:r>
              <a:rPr lang="nl-BE"/>
              <a:t>Dare to rely on external expertise for information and advice, getting to know the other organizations in the area. </a:t>
            </a:r>
            <a:endParaRPr/>
          </a:p>
          <a:p>
            <a:pPr marL="0" lvl="0" indent="0" algn="l" rtl="0">
              <a:spcBef>
                <a:spcPts val="0"/>
              </a:spcBef>
              <a:spcAft>
                <a:spcPts val="0"/>
              </a:spcAft>
              <a:buNone/>
            </a:pPr>
            <a:r>
              <a:rPr lang="nl-BE"/>
              <a:t>That way you can easily tell your story, share doubts and ask questions.</a:t>
            </a:r>
            <a:endParaRPr/>
          </a:p>
        </p:txBody>
      </p:sp>
      <p:sp>
        <p:nvSpPr>
          <p:cNvPr id="551" name="Google Shape;551;p26: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nl-BE"/>
              <a:t>18/10/2022</a:t>
            </a:r>
            <a:endParaRPr/>
          </a:p>
        </p:txBody>
      </p:sp>
      <p:sp>
        <p:nvSpPr>
          <p:cNvPr id="552" name="Google Shape;552;p26: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53" name="Google Shape;55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25</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Being trauma-sensitive is mostly about small stuff. </a:t>
            </a:r>
            <a:endParaRPr dirty="0"/>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It doesn’t have to be grand gestures or huge changes your faily work</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It is about being there</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For a child, for a parent, for a colleague</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It is about showing them that</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It is okay to be here, with all of you</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All your thoughts, your feelings, your behaviour</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You are welcome here</a:t>
            </a:r>
            <a:endParaRPr dirty="0"/>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And we will support you </a:t>
            </a:r>
            <a:endParaRPr dirty="0"/>
          </a:p>
          <a:p>
            <a:pPr marL="0" marR="0" lvl="0" indent="0" algn="l" rtl="0">
              <a:lnSpc>
                <a:spcPct val="100000"/>
              </a:lnSpc>
              <a:spcBef>
                <a:spcPts val="0"/>
              </a:spcBef>
              <a:spcAft>
                <a:spcPts val="0"/>
              </a:spcAft>
              <a:buClr>
                <a:schemeClr val="dk1"/>
              </a:buClr>
              <a:buSzPts val="1800"/>
              <a:buFont typeface="Calibri"/>
              <a:buNone/>
            </a:pP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It is about warmth, about proximity</a:t>
            </a:r>
            <a:endParaRPr dirty="0"/>
          </a:p>
        </p:txBody>
      </p:sp>
      <p:sp>
        <p:nvSpPr>
          <p:cNvPr id="566" name="Google Shape;566;p27: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nl-BE"/>
              <a:t>18/10/2022</a:t>
            </a:r>
            <a:endParaRPr/>
          </a:p>
        </p:txBody>
      </p:sp>
      <p:sp>
        <p:nvSpPr>
          <p:cNvPr id="567" name="Google Shape;567;p27: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68" name="Google Shape;56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26</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Here I want to give the hopeful message that children have a huge potential for learning. </a:t>
            </a:r>
            <a:endParaRPr dirty="0"/>
          </a:p>
          <a:p>
            <a:pPr marL="0" marR="0" lvl="0" indent="0" algn="l" rtl="0">
              <a:lnSpc>
                <a:spcPct val="100000"/>
              </a:lnSpc>
              <a:spcBef>
                <a:spcPts val="0"/>
              </a:spcBef>
              <a:spcAft>
                <a:spcPts val="0"/>
              </a:spcAft>
              <a:buClr>
                <a:schemeClr val="dk1"/>
              </a:buClr>
              <a:buSzPts val="1800"/>
              <a:buFont typeface="Calibri"/>
              <a:buNone/>
            </a:pP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As you can see on the slide, the enormous growth happens in the first years of our lives, </a:t>
            </a:r>
            <a:endParaRPr dirty="0"/>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but that does not mean that all hope is lost after we have reached a certain age or</a:t>
            </a:r>
            <a:endParaRPr dirty="0"/>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 that we are forever lost after we have experienced something stressful or traumatic</a:t>
            </a: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So every day is a new opportunity that you can use to offer the child a warm, safe, predictable environment.  </a:t>
            </a:r>
            <a:endParaRPr dirty="0"/>
          </a:p>
          <a:p>
            <a:pPr marL="0" marR="0" lvl="0" indent="0" algn="l" rtl="0">
              <a:lnSpc>
                <a:spcPct val="100000"/>
              </a:lnSpc>
              <a:spcBef>
                <a:spcPts val="0"/>
              </a:spcBef>
              <a:spcAft>
                <a:spcPts val="0"/>
              </a:spcAft>
              <a:buClr>
                <a:schemeClr val="dk1"/>
              </a:buClr>
              <a:buSzPts val="1800"/>
              <a:buFont typeface="Calibri"/>
              <a:buNone/>
            </a:pPr>
            <a:r>
              <a:rPr lang="nl-BE" sz="1800" dirty="0">
                <a:latin typeface="Calibri"/>
                <a:ea typeface="Calibri"/>
                <a:cs typeface="Calibri"/>
                <a:sym typeface="Calibri"/>
              </a:rPr>
              <a:t>That offers hope.  This is not about making mistakes, but about growing together with the children, parents and childcare professionals. </a:t>
            </a:r>
            <a:endParaRPr dirty="0"/>
          </a:p>
          <a:p>
            <a:pPr marL="0" lvl="0" indent="0" algn="l" rtl="0">
              <a:spcBef>
                <a:spcPts val="0"/>
              </a:spcBef>
              <a:spcAft>
                <a:spcPts val="0"/>
              </a:spcAft>
              <a:buNone/>
            </a:pPr>
            <a:endParaRPr dirty="0"/>
          </a:p>
        </p:txBody>
      </p:sp>
      <p:sp>
        <p:nvSpPr>
          <p:cNvPr id="578" name="Google Shape;578;p28: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nl-BE"/>
              <a:t>18/10/2022</a:t>
            </a:r>
            <a:endParaRPr/>
          </a:p>
        </p:txBody>
      </p:sp>
      <p:sp>
        <p:nvSpPr>
          <p:cNvPr id="579" name="Google Shape;579;p28: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80" name="Google Shape;58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22306cba06_0_19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122306cba06_0_19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63904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4F819C-D67D-4021-A332-5B65DC0B94B6}" type="slidenum">
              <a:rPr lang="hu-HU" smtClean="0"/>
              <a:t>7</a:t>
            </a:fld>
            <a:endParaRPr lang="hu-HU"/>
          </a:p>
        </p:txBody>
      </p:sp>
    </p:spTree>
    <p:extLst>
      <p:ext uri="{BB962C8B-B14F-4D97-AF65-F5344CB8AC3E}">
        <p14:creationId xmlns:p14="http://schemas.microsoft.com/office/powerpoint/2010/main" val="599149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97bca7cebe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97bca7cebe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1223424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22306cba06_0_2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122306cba06_0_2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22306cba06_0_2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122306cba06_0_2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0474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hu-HU"/>
              <a:t>Mintacím szerkesztése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u-HU"/>
              <a:t>Kattintson ide az alcím mintájának szerkesztéséhez</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1DCBB937-A7E3-4D6A-A924-93A9FC92D41A}" type="datetimeFigureOut">
              <a:rPr lang="hu-HU" smtClean="0"/>
              <a:t>2023. 10. 17.</a:t>
            </a:fld>
            <a:endParaRPr lang="hu-HU"/>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hu-HU"/>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3133BD5E-A427-4083-AE16-4AB342DFF28A}" type="slidenum">
              <a:rPr lang="hu-HU" smtClean="0"/>
              <a:t>‹#›</a:t>
            </a:fld>
            <a:endParaRPr lang="hu-HU"/>
          </a:p>
        </p:txBody>
      </p:sp>
    </p:spTree>
    <p:extLst>
      <p:ext uri="{BB962C8B-B14F-4D97-AF65-F5344CB8AC3E}">
        <p14:creationId xmlns:p14="http://schemas.microsoft.com/office/powerpoint/2010/main" val="3594827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1DCBB937-A7E3-4D6A-A924-93A9FC92D41A}" type="datetimeFigureOut">
              <a:rPr lang="hu-HU" smtClean="0"/>
              <a:t>2023. 10. 17.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3093493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1DCBB937-A7E3-4D6A-A924-93A9FC92D41A}" type="datetimeFigureOut">
              <a:rPr lang="hu-HU" smtClean="0"/>
              <a:t>2023. 10. 17.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2747227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2"/>
        <p:cNvGrpSpPr/>
        <p:nvPr/>
      </p:nvGrpSpPr>
      <p:grpSpPr>
        <a:xfrm>
          <a:off x="0" y="0"/>
          <a:ext cx="0" cy="0"/>
          <a:chOff x="0" y="0"/>
          <a:chExt cx="0" cy="0"/>
        </a:xfrm>
      </p:grpSpPr>
      <p:pic>
        <p:nvPicPr>
          <p:cNvPr id="73" name="Google Shape;73;p10"/>
          <p:cNvPicPr preferRelativeResize="0"/>
          <p:nvPr/>
        </p:nvPicPr>
        <p:blipFill rotWithShape="1">
          <a:blip r:embed="rId2">
            <a:alphaModFix amt="31000"/>
          </a:blip>
          <a:srcRect t="34167"/>
          <a:stretch/>
        </p:blipFill>
        <p:spPr>
          <a:xfrm rot="10800000">
            <a:off x="4549134" y="-347535"/>
            <a:ext cx="9224533" cy="4551700"/>
          </a:xfrm>
          <a:prstGeom prst="rect">
            <a:avLst/>
          </a:prstGeom>
          <a:noFill/>
          <a:ln>
            <a:noFill/>
          </a:ln>
        </p:spPr>
      </p:pic>
      <p:pic>
        <p:nvPicPr>
          <p:cNvPr id="74" name="Google Shape;74;p10"/>
          <p:cNvPicPr preferRelativeResize="0"/>
          <p:nvPr/>
        </p:nvPicPr>
        <p:blipFill rotWithShape="1">
          <a:blip r:embed="rId2">
            <a:alphaModFix amt="31000"/>
          </a:blip>
          <a:srcRect t="34167"/>
          <a:stretch/>
        </p:blipFill>
        <p:spPr>
          <a:xfrm>
            <a:off x="-212067" y="2870199"/>
            <a:ext cx="9224533" cy="4551700"/>
          </a:xfrm>
          <a:prstGeom prst="rect">
            <a:avLst/>
          </a:prstGeom>
          <a:noFill/>
          <a:ln>
            <a:noFill/>
          </a:ln>
        </p:spPr>
      </p:pic>
      <p:pic>
        <p:nvPicPr>
          <p:cNvPr id="75" name="Google Shape;75;p10"/>
          <p:cNvPicPr preferRelativeResize="0"/>
          <p:nvPr/>
        </p:nvPicPr>
        <p:blipFill>
          <a:blip r:embed="rId3">
            <a:alphaModFix amt="82000"/>
          </a:blip>
          <a:stretch>
            <a:fillRect/>
          </a:stretch>
        </p:blipFill>
        <p:spPr>
          <a:xfrm rot="-4516159">
            <a:off x="-295161" y="-705565"/>
            <a:ext cx="2658621" cy="2658597"/>
          </a:xfrm>
          <a:prstGeom prst="rect">
            <a:avLst/>
          </a:prstGeom>
          <a:noFill/>
          <a:ln>
            <a:noFill/>
          </a:ln>
        </p:spPr>
      </p:pic>
      <p:pic>
        <p:nvPicPr>
          <p:cNvPr id="76" name="Google Shape;76;p10"/>
          <p:cNvPicPr preferRelativeResize="0"/>
          <p:nvPr/>
        </p:nvPicPr>
        <p:blipFill rotWithShape="1">
          <a:blip r:embed="rId4">
            <a:alphaModFix amt="87000"/>
          </a:blip>
          <a:srcRect/>
          <a:stretch/>
        </p:blipFill>
        <p:spPr>
          <a:xfrm rot="117638">
            <a:off x="10214230" y="4860574"/>
            <a:ext cx="2764943" cy="2764989"/>
          </a:xfrm>
          <a:prstGeom prst="rect">
            <a:avLst/>
          </a:prstGeom>
          <a:noFill/>
          <a:ln>
            <a:noFill/>
          </a:ln>
        </p:spPr>
      </p:pic>
      <p:pic>
        <p:nvPicPr>
          <p:cNvPr id="77" name="Google Shape;77;p10"/>
          <p:cNvPicPr preferRelativeResize="0"/>
          <p:nvPr/>
        </p:nvPicPr>
        <p:blipFill rotWithShape="1">
          <a:blip r:embed="rId5">
            <a:alphaModFix amt="84000"/>
          </a:blip>
          <a:srcRect/>
          <a:stretch/>
        </p:blipFill>
        <p:spPr>
          <a:xfrm rot="-487122">
            <a:off x="392519" y="1839685"/>
            <a:ext cx="833095" cy="833096"/>
          </a:xfrm>
          <a:prstGeom prst="rect">
            <a:avLst/>
          </a:prstGeom>
          <a:noFill/>
          <a:ln>
            <a:noFill/>
          </a:ln>
        </p:spPr>
      </p:pic>
      <p:sp>
        <p:nvSpPr>
          <p:cNvPr id="78" name="Google Shape;78;p10"/>
          <p:cNvSpPr txBox="1">
            <a:spLocks noGrp="1"/>
          </p:cNvSpPr>
          <p:nvPr>
            <p:ph type="title"/>
          </p:nvPr>
        </p:nvSpPr>
        <p:spPr>
          <a:xfrm>
            <a:off x="7553167" y="719200"/>
            <a:ext cx="3678800" cy="333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867"/>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85683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415600" y="593367"/>
            <a:ext cx="11360800" cy="943200"/>
          </a:xfrm>
          <a:prstGeom prst="rect">
            <a:avLst/>
          </a:prstGeom>
        </p:spPr>
        <p:txBody>
          <a:bodyPr spcFirstLastPara="1" wrap="square" lIns="68575" tIns="34275" rIns="68575" bIns="34275" anchor="ctr" anchorCtr="0">
            <a:noAutofit/>
          </a:bodyPr>
          <a:lstStyle>
            <a:lvl1pPr lvl="0" rtl="0">
              <a:spcBef>
                <a:spcPts val="0"/>
              </a:spcBef>
              <a:spcAft>
                <a:spcPts val="0"/>
              </a:spcAft>
              <a:buSzPts val="35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 name="Google Shape;84;p13"/>
          <p:cNvSpPr txBox="1">
            <a:spLocks noGrp="1"/>
          </p:cNvSpPr>
          <p:nvPr>
            <p:ph type="body" idx="1"/>
          </p:nvPr>
        </p:nvSpPr>
        <p:spPr>
          <a:xfrm>
            <a:off x="415600" y="1688433"/>
            <a:ext cx="11360800" cy="4403600"/>
          </a:xfrm>
          <a:prstGeom prst="rect">
            <a:avLst/>
          </a:prstGeom>
        </p:spPr>
        <p:txBody>
          <a:bodyPr spcFirstLastPara="1" wrap="square" lIns="68575" tIns="34275" rIns="68575" bIns="34275" anchor="t" anchorCtr="0">
            <a:noAutofit/>
          </a:bodyPr>
          <a:lstStyle>
            <a:lvl1pPr marL="609585" lvl="0" indent="-448722" rtl="0">
              <a:spcBef>
                <a:spcPts val="400"/>
              </a:spcBef>
              <a:spcAft>
                <a:spcPts val="0"/>
              </a:spcAft>
              <a:buClr>
                <a:srgbClr val="6D9EEB"/>
              </a:buClr>
              <a:buSzPts val="1700"/>
              <a:buChar char="•"/>
              <a:defRPr>
                <a:solidFill>
                  <a:srgbClr val="6D9EEB"/>
                </a:solidFill>
              </a:defRPr>
            </a:lvl1pPr>
            <a:lvl2pPr marL="1219170" lvl="1" indent="-431789" rtl="0">
              <a:spcBef>
                <a:spcPts val="400"/>
              </a:spcBef>
              <a:spcAft>
                <a:spcPts val="0"/>
              </a:spcAft>
              <a:buClr>
                <a:srgbClr val="6D9EEB"/>
              </a:buClr>
              <a:buSzPts val="1500"/>
              <a:buChar char="•"/>
              <a:defRPr>
                <a:solidFill>
                  <a:srgbClr val="6D9EEB"/>
                </a:solidFill>
              </a:defRPr>
            </a:lvl2pPr>
            <a:lvl3pPr marL="1828754" lvl="2" indent="-423323" rtl="0">
              <a:spcBef>
                <a:spcPts val="400"/>
              </a:spcBef>
              <a:spcAft>
                <a:spcPts val="0"/>
              </a:spcAft>
              <a:buClr>
                <a:srgbClr val="6D9EEB"/>
              </a:buClr>
              <a:buSzPts val="1400"/>
              <a:buChar char="•"/>
              <a:defRPr>
                <a:solidFill>
                  <a:srgbClr val="6D9EEB"/>
                </a:solidFill>
              </a:defRPr>
            </a:lvl3pPr>
            <a:lvl4pPr marL="2438339" lvl="3" indent="-406390" rtl="0">
              <a:spcBef>
                <a:spcPts val="267"/>
              </a:spcBef>
              <a:spcAft>
                <a:spcPts val="0"/>
              </a:spcAft>
              <a:buClr>
                <a:srgbClr val="6D9EEB"/>
              </a:buClr>
              <a:buSzPts val="1200"/>
              <a:buChar char="•"/>
              <a:defRPr>
                <a:solidFill>
                  <a:srgbClr val="6D9EEB"/>
                </a:solidFill>
              </a:defRPr>
            </a:lvl4pPr>
            <a:lvl5pPr marL="3047924" lvl="4" indent="-397923" rtl="0">
              <a:spcBef>
                <a:spcPts val="267"/>
              </a:spcBef>
              <a:spcAft>
                <a:spcPts val="0"/>
              </a:spcAft>
              <a:buClr>
                <a:srgbClr val="6D9EEB"/>
              </a:buClr>
              <a:buSzPts val="1100"/>
              <a:buChar char="•"/>
              <a:defRPr>
                <a:solidFill>
                  <a:srgbClr val="6D9EEB"/>
                </a:solidFill>
              </a:defRPr>
            </a:lvl5pPr>
            <a:lvl6pPr marL="3657509" lvl="5" indent="-397923" rtl="0">
              <a:spcBef>
                <a:spcPts val="267"/>
              </a:spcBef>
              <a:spcAft>
                <a:spcPts val="0"/>
              </a:spcAft>
              <a:buClr>
                <a:srgbClr val="6D9EEB"/>
              </a:buClr>
              <a:buSzPts val="1100"/>
              <a:buChar char="•"/>
              <a:defRPr>
                <a:solidFill>
                  <a:srgbClr val="6D9EEB"/>
                </a:solidFill>
              </a:defRPr>
            </a:lvl6pPr>
            <a:lvl7pPr marL="4267093" lvl="6" indent="-397923" rtl="0">
              <a:spcBef>
                <a:spcPts val="267"/>
              </a:spcBef>
              <a:spcAft>
                <a:spcPts val="0"/>
              </a:spcAft>
              <a:buClr>
                <a:srgbClr val="6D9EEB"/>
              </a:buClr>
              <a:buSzPts val="1100"/>
              <a:buChar char="•"/>
              <a:defRPr>
                <a:solidFill>
                  <a:srgbClr val="6D9EEB"/>
                </a:solidFill>
              </a:defRPr>
            </a:lvl7pPr>
            <a:lvl8pPr marL="4876678" lvl="7" indent="-397923" rtl="0">
              <a:spcBef>
                <a:spcPts val="267"/>
              </a:spcBef>
              <a:spcAft>
                <a:spcPts val="0"/>
              </a:spcAft>
              <a:buClr>
                <a:srgbClr val="6D9EEB"/>
              </a:buClr>
              <a:buSzPts val="1100"/>
              <a:buChar char="•"/>
              <a:defRPr>
                <a:solidFill>
                  <a:srgbClr val="6D9EEB"/>
                </a:solidFill>
              </a:defRPr>
            </a:lvl8pPr>
            <a:lvl9pPr marL="5486263" lvl="8" indent="-397923" rtl="0">
              <a:spcBef>
                <a:spcPts val="267"/>
              </a:spcBef>
              <a:spcAft>
                <a:spcPts val="0"/>
              </a:spcAft>
              <a:buClr>
                <a:srgbClr val="6D9EEB"/>
              </a:buClr>
              <a:buSzPts val="1100"/>
              <a:buChar char="•"/>
              <a:defRPr>
                <a:solidFill>
                  <a:srgbClr val="6D9EEB"/>
                </a:solidFill>
              </a:defRPr>
            </a:lvl9pPr>
          </a:lstStyle>
          <a:p>
            <a:endParaRPr/>
          </a:p>
        </p:txBody>
      </p:sp>
      <p:sp>
        <p:nvSpPr>
          <p:cNvPr id="85" name="Google Shape;85;p13"/>
          <p:cNvSpPr txBox="1">
            <a:spLocks noGrp="1"/>
          </p:cNvSpPr>
          <p:nvPr>
            <p:ph type="sldNum" idx="12"/>
          </p:nvPr>
        </p:nvSpPr>
        <p:spPr>
          <a:xfrm>
            <a:off x="11296611" y="6217623"/>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hu" smtClean="0"/>
              <a:pPr algn="ctr"/>
              <a:t>‹#›</a:t>
            </a:fld>
            <a:endParaRPr lang="hu"/>
          </a:p>
        </p:txBody>
      </p:sp>
    </p:spTree>
    <p:extLst>
      <p:ext uri="{BB962C8B-B14F-4D97-AF65-F5344CB8AC3E}">
        <p14:creationId xmlns:p14="http://schemas.microsoft.com/office/powerpoint/2010/main" val="1371011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ekop" type="secHead">
  <p:cSld name="Sectiekop">
    <p:spTree>
      <p:nvGrpSpPr>
        <p:cNvPr id="1" name="Shape 16"/>
        <p:cNvGrpSpPr/>
        <p:nvPr/>
      </p:nvGrpSpPr>
      <p:grpSpPr>
        <a:xfrm>
          <a:off x="0" y="0"/>
          <a:ext cx="0" cy="0"/>
          <a:chOff x="0" y="0"/>
          <a:chExt cx="0" cy="0"/>
        </a:xfrm>
      </p:grpSpPr>
      <p:sp>
        <p:nvSpPr>
          <p:cNvPr id="17" name="Google Shape;17;p31"/>
          <p:cNvSpPr txBox="1">
            <a:spLocks noGrp="1"/>
          </p:cNvSpPr>
          <p:nvPr>
            <p:ph type="title"/>
          </p:nvPr>
        </p:nvSpPr>
        <p:spPr>
          <a:xfrm>
            <a:off x="603504" y="767419"/>
            <a:ext cx="10780776" cy="3355848"/>
          </a:xfrm>
          <a:prstGeom prst="rect">
            <a:avLst/>
          </a:prstGeom>
          <a:noFill/>
          <a:ln>
            <a:noFill/>
          </a:ln>
        </p:spPr>
        <p:txBody>
          <a:bodyPr spcFirstLastPara="1" wrap="square" lIns="91425" tIns="45700" rIns="91425" bIns="45700" anchor="b" anchorCtr="0">
            <a:normAutofit/>
          </a:bodyPr>
          <a:lstStyle>
            <a:lvl1pPr lvl="0" algn="l">
              <a:lnSpc>
                <a:spcPct val="80000"/>
              </a:lnSpc>
              <a:spcBef>
                <a:spcPts val="0"/>
              </a:spcBef>
              <a:spcAft>
                <a:spcPts val="0"/>
              </a:spcAft>
              <a:buClr>
                <a:schemeClr val="accent1"/>
              </a:buClr>
              <a:buSzPts val="8800"/>
              <a:buFont typeface="Calibri"/>
              <a:buNone/>
              <a:defRPr sz="8800" b="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1"/>
          <p:cNvSpPr txBox="1">
            <a:spLocks noGrp="1"/>
          </p:cNvSpPr>
          <p:nvPr>
            <p:ph type="body" idx="1"/>
          </p:nvPr>
        </p:nvSpPr>
        <p:spPr>
          <a:xfrm>
            <a:off x="667512" y="4204209"/>
            <a:ext cx="9226296" cy="1645920"/>
          </a:xfrm>
          <a:prstGeom prst="rect">
            <a:avLst/>
          </a:prstGeom>
          <a:noFill/>
          <a:ln>
            <a:noFill/>
          </a:ln>
        </p:spPr>
        <p:txBody>
          <a:bodyPr spcFirstLastPara="1" wrap="square" lIns="91425" tIns="45700" rIns="91425" bIns="45700" anchor="t" anchorCtr="0">
            <a:normAutofit/>
          </a:bodyPr>
          <a:lstStyle>
            <a:lvl1pPr marL="457200" lvl="0" indent="-22860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marL="914400" lvl="1" indent="-228600" algn="l">
              <a:lnSpc>
                <a:spcPct val="85000"/>
              </a:lnSpc>
              <a:spcBef>
                <a:spcPts val="600"/>
              </a:spcBef>
              <a:spcAft>
                <a:spcPts val="0"/>
              </a:spcAft>
              <a:buClr>
                <a:srgbClr val="8B8B8B"/>
              </a:buClr>
              <a:buSzPts val="1800"/>
              <a:buNone/>
              <a:defRPr sz="1800">
                <a:solidFill>
                  <a:srgbClr val="8B8B8B"/>
                </a:solidFill>
              </a:defRPr>
            </a:lvl2pPr>
            <a:lvl3pPr marL="1371600" lvl="2" indent="-228600" algn="l">
              <a:lnSpc>
                <a:spcPct val="85000"/>
              </a:lnSpc>
              <a:spcBef>
                <a:spcPts val="600"/>
              </a:spcBef>
              <a:spcAft>
                <a:spcPts val="0"/>
              </a:spcAft>
              <a:buClr>
                <a:srgbClr val="8B8B8B"/>
              </a:buClr>
              <a:buSzPts val="1600"/>
              <a:buNone/>
              <a:defRPr sz="1600">
                <a:solidFill>
                  <a:srgbClr val="8B8B8B"/>
                </a:solidFill>
              </a:defRPr>
            </a:lvl3pPr>
            <a:lvl4pPr marL="1828800" lvl="3" indent="-228600" algn="l">
              <a:lnSpc>
                <a:spcPct val="85000"/>
              </a:lnSpc>
              <a:spcBef>
                <a:spcPts val="600"/>
              </a:spcBef>
              <a:spcAft>
                <a:spcPts val="0"/>
              </a:spcAft>
              <a:buClr>
                <a:srgbClr val="8B8B8B"/>
              </a:buClr>
              <a:buSzPts val="1400"/>
              <a:buNone/>
              <a:defRPr sz="1400">
                <a:solidFill>
                  <a:srgbClr val="8B8B8B"/>
                </a:solidFill>
              </a:defRPr>
            </a:lvl4pPr>
            <a:lvl5pPr marL="2286000" lvl="4" indent="-228600" algn="l">
              <a:lnSpc>
                <a:spcPct val="85000"/>
              </a:lnSpc>
              <a:spcBef>
                <a:spcPts val="600"/>
              </a:spcBef>
              <a:spcAft>
                <a:spcPts val="0"/>
              </a:spcAft>
              <a:buClr>
                <a:srgbClr val="8B8B8B"/>
              </a:buClr>
              <a:buSzPts val="1400"/>
              <a:buNone/>
              <a:defRPr sz="1400">
                <a:solidFill>
                  <a:srgbClr val="8B8B8B"/>
                </a:solidFill>
              </a:defRPr>
            </a:lvl5pPr>
            <a:lvl6pPr marL="2743200" lvl="5" indent="-228600" algn="l">
              <a:lnSpc>
                <a:spcPct val="85000"/>
              </a:lnSpc>
              <a:spcBef>
                <a:spcPts val="600"/>
              </a:spcBef>
              <a:spcAft>
                <a:spcPts val="0"/>
              </a:spcAft>
              <a:buClr>
                <a:srgbClr val="8B8B8B"/>
              </a:buClr>
              <a:buSzPts val="1400"/>
              <a:buNone/>
              <a:defRPr sz="1400">
                <a:solidFill>
                  <a:srgbClr val="8B8B8B"/>
                </a:solidFill>
              </a:defRPr>
            </a:lvl6pPr>
            <a:lvl7pPr marL="3200400" lvl="6" indent="-228600" algn="l">
              <a:lnSpc>
                <a:spcPct val="85000"/>
              </a:lnSpc>
              <a:spcBef>
                <a:spcPts val="600"/>
              </a:spcBef>
              <a:spcAft>
                <a:spcPts val="0"/>
              </a:spcAft>
              <a:buClr>
                <a:srgbClr val="8B8B8B"/>
              </a:buClr>
              <a:buSzPts val="1400"/>
              <a:buNone/>
              <a:defRPr sz="1400">
                <a:solidFill>
                  <a:srgbClr val="8B8B8B"/>
                </a:solidFill>
              </a:defRPr>
            </a:lvl7pPr>
            <a:lvl8pPr marL="3657600" lvl="7" indent="-228600" algn="l">
              <a:lnSpc>
                <a:spcPct val="85000"/>
              </a:lnSpc>
              <a:spcBef>
                <a:spcPts val="600"/>
              </a:spcBef>
              <a:spcAft>
                <a:spcPts val="0"/>
              </a:spcAft>
              <a:buClr>
                <a:srgbClr val="8B8B8B"/>
              </a:buClr>
              <a:buSzPts val="1400"/>
              <a:buNone/>
              <a:defRPr sz="1400">
                <a:solidFill>
                  <a:srgbClr val="8B8B8B"/>
                </a:solidFill>
              </a:defRPr>
            </a:lvl8pPr>
            <a:lvl9pPr marL="4114800" lvl="8" indent="-228600" algn="l">
              <a:lnSpc>
                <a:spcPct val="85000"/>
              </a:lnSpc>
              <a:spcBef>
                <a:spcPts val="600"/>
              </a:spcBef>
              <a:spcAft>
                <a:spcPts val="0"/>
              </a:spcAft>
              <a:buClr>
                <a:srgbClr val="8B8B8B"/>
              </a:buClr>
              <a:buSzPts val="1400"/>
              <a:buNone/>
              <a:defRPr sz="1400">
                <a:solidFill>
                  <a:srgbClr val="8B8B8B"/>
                </a:solidFill>
              </a:defRPr>
            </a:lvl9pPr>
          </a:lstStyle>
          <a:p>
            <a:endParaRPr/>
          </a:p>
        </p:txBody>
      </p:sp>
      <p:sp>
        <p:nvSpPr>
          <p:cNvPr id="19" name="Google Shape;19;p31"/>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1"/>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1"/>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2049520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nhoud van twee" type="twoObj">
  <p:cSld name="Inhoud van twee">
    <p:spTree>
      <p:nvGrpSpPr>
        <p:cNvPr id="1" name="Shape 22"/>
        <p:cNvGrpSpPr/>
        <p:nvPr/>
      </p:nvGrpSpPr>
      <p:grpSpPr>
        <a:xfrm>
          <a:off x="0" y="0"/>
          <a:ext cx="0" cy="0"/>
          <a:chOff x="0" y="0"/>
          <a:chExt cx="0" cy="0"/>
        </a:xfrm>
      </p:grpSpPr>
      <p:sp>
        <p:nvSpPr>
          <p:cNvPr id="23" name="Google Shape;23;p32"/>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2"/>
          <p:cNvSpPr txBox="1">
            <a:spLocks noGrp="1"/>
          </p:cNvSpPr>
          <p:nvPr>
            <p:ph type="body" idx="1"/>
          </p:nvPr>
        </p:nvSpPr>
        <p:spPr>
          <a:xfrm>
            <a:off x="676656" y="1998134"/>
            <a:ext cx="4663440" cy="3767328"/>
          </a:xfrm>
          <a:prstGeom prst="rect">
            <a:avLst/>
          </a:prstGeom>
          <a:noFill/>
          <a:ln>
            <a:noFill/>
          </a:ln>
        </p:spPr>
        <p:txBody>
          <a:bodyPr spcFirstLastPara="1" wrap="square" lIns="91425" tIns="45700" rIns="91425" bIns="45700" anchor="t" anchorCtr="0">
            <a:normAutofit/>
          </a:bodyPr>
          <a:lstStyle>
            <a:lvl1pPr marL="457200" lvl="0" indent="-381000" algn="l">
              <a:lnSpc>
                <a:spcPct val="85000"/>
              </a:lnSpc>
              <a:spcBef>
                <a:spcPts val="1300"/>
              </a:spcBef>
              <a:spcAft>
                <a:spcPts val="0"/>
              </a:spcAft>
              <a:buClr>
                <a:srgbClr val="464646"/>
              </a:buClr>
              <a:buSzPts val="2400"/>
              <a:buChar char=" "/>
              <a:defRPr sz="2400"/>
            </a:lvl1pPr>
            <a:lvl2pPr marL="914400" lvl="1" indent="-355600" algn="l">
              <a:lnSpc>
                <a:spcPct val="85000"/>
              </a:lnSpc>
              <a:spcBef>
                <a:spcPts val="600"/>
              </a:spcBef>
              <a:spcAft>
                <a:spcPts val="0"/>
              </a:spcAft>
              <a:buClr>
                <a:srgbClr val="464646"/>
              </a:buClr>
              <a:buSzPts val="2000"/>
              <a:buChar char=" "/>
              <a:defRPr sz="2000"/>
            </a:lvl2pPr>
            <a:lvl3pPr marL="1371600" lvl="2" indent="-342900" algn="l">
              <a:lnSpc>
                <a:spcPct val="85000"/>
              </a:lnSpc>
              <a:spcBef>
                <a:spcPts val="600"/>
              </a:spcBef>
              <a:spcAft>
                <a:spcPts val="0"/>
              </a:spcAft>
              <a:buClr>
                <a:srgbClr val="464646"/>
              </a:buClr>
              <a:buSzPts val="1800"/>
              <a:buChar char=" "/>
              <a:defRPr sz="1800"/>
            </a:lvl3pPr>
            <a:lvl4pPr marL="1828800" lvl="3" indent="-330200" algn="l">
              <a:lnSpc>
                <a:spcPct val="85000"/>
              </a:lnSpc>
              <a:spcBef>
                <a:spcPts val="600"/>
              </a:spcBef>
              <a:spcAft>
                <a:spcPts val="0"/>
              </a:spcAft>
              <a:buClr>
                <a:srgbClr val="464646"/>
              </a:buClr>
              <a:buSzPts val="1600"/>
              <a:buChar char=" "/>
              <a:defRPr sz="1600"/>
            </a:lvl4pPr>
            <a:lvl5pPr marL="2286000" lvl="4" indent="-330200" algn="l">
              <a:lnSpc>
                <a:spcPct val="85000"/>
              </a:lnSpc>
              <a:spcBef>
                <a:spcPts val="600"/>
              </a:spcBef>
              <a:spcAft>
                <a:spcPts val="0"/>
              </a:spcAft>
              <a:buClr>
                <a:srgbClr val="464646"/>
              </a:buClr>
              <a:buSzPts val="1600"/>
              <a:buChar char=" "/>
              <a:defRPr sz="1600"/>
            </a:lvl5pPr>
            <a:lvl6pPr marL="2743200" lvl="5" indent="-330200" algn="l">
              <a:lnSpc>
                <a:spcPct val="85000"/>
              </a:lnSpc>
              <a:spcBef>
                <a:spcPts val="600"/>
              </a:spcBef>
              <a:spcAft>
                <a:spcPts val="0"/>
              </a:spcAft>
              <a:buClr>
                <a:srgbClr val="464646"/>
              </a:buClr>
              <a:buSzPts val="1600"/>
              <a:buChar char=" "/>
              <a:defRPr sz="1600"/>
            </a:lvl6pPr>
            <a:lvl7pPr marL="3200400" lvl="6" indent="-330200" algn="l">
              <a:lnSpc>
                <a:spcPct val="85000"/>
              </a:lnSpc>
              <a:spcBef>
                <a:spcPts val="600"/>
              </a:spcBef>
              <a:spcAft>
                <a:spcPts val="0"/>
              </a:spcAft>
              <a:buClr>
                <a:srgbClr val="464646"/>
              </a:buClr>
              <a:buSzPts val="1600"/>
              <a:buChar char=" "/>
              <a:defRPr sz="1600"/>
            </a:lvl7pPr>
            <a:lvl8pPr marL="3657600" lvl="7" indent="-330200" algn="l">
              <a:lnSpc>
                <a:spcPct val="85000"/>
              </a:lnSpc>
              <a:spcBef>
                <a:spcPts val="600"/>
              </a:spcBef>
              <a:spcAft>
                <a:spcPts val="0"/>
              </a:spcAft>
              <a:buClr>
                <a:srgbClr val="464646"/>
              </a:buClr>
              <a:buSzPts val="1600"/>
              <a:buChar char=" "/>
              <a:defRPr sz="1600"/>
            </a:lvl8pPr>
            <a:lvl9pPr marL="4114800" lvl="8" indent="-330200" algn="l">
              <a:lnSpc>
                <a:spcPct val="85000"/>
              </a:lnSpc>
              <a:spcBef>
                <a:spcPts val="600"/>
              </a:spcBef>
              <a:spcAft>
                <a:spcPts val="0"/>
              </a:spcAft>
              <a:buClr>
                <a:srgbClr val="464646"/>
              </a:buClr>
              <a:buSzPts val="1600"/>
              <a:buChar char=" "/>
              <a:defRPr sz="1600"/>
            </a:lvl9pPr>
          </a:lstStyle>
          <a:p>
            <a:endParaRPr/>
          </a:p>
        </p:txBody>
      </p:sp>
      <p:sp>
        <p:nvSpPr>
          <p:cNvPr id="25" name="Google Shape;25;p32"/>
          <p:cNvSpPr txBox="1">
            <a:spLocks noGrp="1"/>
          </p:cNvSpPr>
          <p:nvPr>
            <p:ph type="body" idx="2"/>
          </p:nvPr>
        </p:nvSpPr>
        <p:spPr>
          <a:xfrm>
            <a:off x="6011331" y="1998134"/>
            <a:ext cx="4663440" cy="3767328"/>
          </a:xfrm>
          <a:prstGeom prst="rect">
            <a:avLst/>
          </a:prstGeom>
          <a:noFill/>
          <a:ln>
            <a:noFill/>
          </a:ln>
        </p:spPr>
        <p:txBody>
          <a:bodyPr spcFirstLastPara="1" wrap="square" lIns="91425" tIns="45700" rIns="91425" bIns="45700" anchor="t" anchorCtr="0">
            <a:normAutofit/>
          </a:bodyPr>
          <a:lstStyle>
            <a:lvl1pPr marL="457200" lvl="0" indent="-381000" algn="l">
              <a:lnSpc>
                <a:spcPct val="85000"/>
              </a:lnSpc>
              <a:spcBef>
                <a:spcPts val="1300"/>
              </a:spcBef>
              <a:spcAft>
                <a:spcPts val="0"/>
              </a:spcAft>
              <a:buClr>
                <a:srgbClr val="464646"/>
              </a:buClr>
              <a:buSzPts val="2400"/>
              <a:buChar char=" "/>
              <a:defRPr sz="2400"/>
            </a:lvl1pPr>
            <a:lvl2pPr marL="914400" lvl="1" indent="-355600" algn="l">
              <a:lnSpc>
                <a:spcPct val="85000"/>
              </a:lnSpc>
              <a:spcBef>
                <a:spcPts val="600"/>
              </a:spcBef>
              <a:spcAft>
                <a:spcPts val="0"/>
              </a:spcAft>
              <a:buClr>
                <a:srgbClr val="464646"/>
              </a:buClr>
              <a:buSzPts val="2000"/>
              <a:buChar char=" "/>
              <a:defRPr sz="2000"/>
            </a:lvl2pPr>
            <a:lvl3pPr marL="1371600" lvl="2" indent="-342900" algn="l">
              <a:lnSpc>
                <a:spcPct val="85000"/>
              </a:lnSpc>
              <a:spcBef>
                <a:spcPts val="600"/>
              </a:spcBef>
              <a:spcAft>
                <a:spcPts val="0"/>
              </a:spcAft>
              <a:buClr>
                <a:srgbClr val="464646"/>
              </a:buClr>
              <a:buSzPts val="1800"/>
              <a:buChar char=" "/>
              <a:defRPr sz="1800"/>
            </a:lvl3pPr>
            <a:lvl4pPr marL="1828800" lvl="3" indent="-330200" algn="l">
              <a:lnSpc>
                <a:spcPct val="85000"/>
              </a:lnSpc>
              <a:spcBef>
                <a:spcPts val="600"/>
              </a:spcBef>
              <a:spcAft>
                <a:spcPts val="0"/>
              </a:spcAft>
              <a:buClr>
                <a:srgbClr val="464646"/>
              </a:buClr>
              <a:buSzPts val="1600"/>
              <a:buChar char=" "/>
              <a:defRPr sz="1600"/>
            </a:lvl4pPr>
            <a:lvl5pPr marL="2286000" lvl="4" indent="-330200" algn="l">
              <a:lnSpc>
                <a:spcPct val="85000"/>
              </a:lnSpc>
              <a:spcBef>
                <a:spcPts val="600"/>
              </a:spcBef>
              <a:spcAft>
                <a:spcPts val="0"/>
              </a:spcAft>
              <a:buClr>
                <a:srgbClr val="464646"/>
              </a:buClr>
              <a:buSzPts val="1600"/>
              <a:buChar char=" "/>
              <a:defRPr sz="1600"/>
            </a:lvl5pPr>
            <a:lvl6pPr marL="2743200" lvl="5" indent="-330200" algn="l">
              <a:lnSpc>
                <a:spcPct val="85000"/>
              </a:lnSpc>
              <a:spcBef>
                <a:spcPts val="600"/>
              </a:spcBef>
              <a:spcAft>
                <a:spcPts val="0"/>
              </a:spcAft>
              <a:buClr>
                <a:srgbClr val="464646"/>
              </a:buClr>
              <a:buSzPts val="1600"/>
              <a:buChar char=" "/>
              <a:defRPr sz="1600"/>
            </a:lvl6pPr>
            <a:lvl7pPr marL="3200400" lvl="6" indent="-330200" algn="l">
              <a:lnSpc>
                <a:spcPct val="85000"/>
              </a:lnSpc>
              <a:spcBef>
                <a:spcPts val="600"/>
              </a:spcBef>
              <a:spcAft>
                <a:spcPts val="0"/>
              </a:spcAft>
              <a:buClr>
                <a:srgbClr val="464646"/>
              </a:buClr>
              <a:buSzPts val="1600"/>
              <a:buChar char=" "/>
              <a:defRPr sz="1600"/>
            </a:lvl7pPr>
            <a:lvl8pPr marL="3657600" lvl="7" indent="-330200" algn="l">
              <a:lnSpc>
                <a:spcPct val="85000"/>
              </a:lnSpc>
              <a:spcBef>
                <a:spcPts val="600"/>
              </a:spcBef>
              <a:spcAft>
                <a:spcPts val="0"/>
              </a:spcAft>
              <a:buClr>
                <a:srgbClr val="464646"/>
              </a:buClr>
              <a:buSzPts val="1600"/>
              <a:buChar char=" "/>
              <a:defRPr sz="1600"/>
            </a:lvl8pPr>
            <a:lvl9pPr marL="4114800" lvl="8" indent="-330200" algn="l">
              <a:lnSpc>
                <a:spcPct val="85000"/>
              </a:lnSpc>
              <a:spcBef>
                <a:spcPts val="600"/>
              </a:spcBef>
              <a:spcAft>
                <a:spcPts val="0"/>
              </a:spcAft>
              <a:buClr>
                <a:srgbClr val="464646"/>
              </a:buClr>
              <a:buSzPts val="1600"/>
              <a:buChar char=" "/>
              <a:defRPr sz="1600"/>
            </a:lvl9pPr>
          </a:lstStyle>
          <a:p>
            <a:endParaRPr/>
          </a:p>
        </p:txBody>
      </p:sp>
      <p:sp>
        <p:nvSpPr>
          <p:cNvPr id="26" name="Google Shape;26;p32"/>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2"/>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2"/>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422539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el en object" type="obj">
  <p:cSld name="Titel en object">
    <p:spTree>
      <p:nvGrpSpPr>
        <p:cNvPr id="1" name="Shape 29"/>
        <p:cNvGrpSpPr/>
        <p:nvPr/>
      </p:nvGrpSpPr>
      <p:grpSpPr>
        <a:xfrm>
          <a:off x="0" y="0"/>
          <a:ext cx="0" cy="0"/>
          <a:chOff x="0" y="0"/>
          <a:chExt cx="0" cy="0"/>
        </a:xfrm>
      </p:grpSpPr>
      <p:sp>
        <p:nvSpPr>
          <p:cNvPr id="30" name="Google Shape;30;p33"/>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3"/>
          <p:cNvSpPr txBox="1">
            <a:spLocks noGrp="1"/>
          </p:cNvSpPr>
          <p:nvPr>
            <p:ph type="body" idx="1"/>
          </p:nvPr>
        </p:nvSpPr>
        <p:spPr>
          <a:xfrm>
            <a:off x="676656" y="1784703"/>
            <a:ext cx="10753725" cy="4366190"/>
          </a:xfrm>
          <a:prstGeom prst="rect">
            <a:avLst/>
          </a:prstGeom>
          <a:noFill/>
          <a:ln>
            <a:noFill/>
          </a:ln>
        </p:spPr>
        <p:txBody>
          <a:bodyPr spcFirstLastPara="1" wrap="square" lIns="91425" tIns="45700" rIns="91425" bIns="45700" anchor="t" anchorCtr="0">
            <a:normAutofit/>
          </a:bodyPr>
          <a:lstStyle>
            <a:lvl1pPr marL="457200" lvl="0" indent="-342900" algn="l">
              <a:lnSpc>
                <a:spcPct val="85000"/>
              </a:lnSpc>
              <a:spcBef>
                <a:spcPts val="1300"/>
              </a:spcBef>
              <a:spcAft>
                <a:spcPts val="0"/>
              </a:spcAft>
              <a:buClr>
                <a:srgbClr val="464646"/>
              </a:buClr>
              <a:buSzPts val="1800"/>
              <a:buChar char=" "/>
              <a:defRPr/>
            </a:lvl1pPr>
            <a:lvl2pPr marL="914400" lvl="1" indent="-342900" algn="l">
              <a:lnSpc>
                <a:spcPct val="85000"/>
              </a:lnSpc>
              <a:spcBef>
                <a:spcPts val="600"/>
              </a:spcBef>
              <a:spcAft>
                <a:spcPts val="0"/>
              </a:spcAft>
              <a:buClr>
                <a:srgbClr val="464646"/>
              </a:buClr>
              <a:buSzPts val="1800"/>
              <a:buChar char=" "/>
              <a:defRPr/>
            </a:lvl2pPr>
            <a:lvl3pPr marL="1371600" lvl="2" indent="-342900" algn="l">
              <a:lnSpc>
                <a:spcPct val="85000"/>
              </a:lnSpc>
              <a:spcBef>
                <a:spcPts val="600"/>
              </a:spcBef>
              <a:spcAft>
                <a:spcPts val="0"/>
              </a:spcAft>
              <a:buClr>
                <a:srgbClr val="464646"/>
              </a:buClr>
              <a:buSzPts val="1800"/>
              <a:buChar char=" "/>
              <a:defRPr/>
            </a:lvl3pPr>
            <a:lvl4pPr marL="1828800" lvl="3" indent="-342900" algn="l">
              <a:lnSpc>
                <a:spcPct val="85000"/>
              </a:lnSpc>
              <a:spcBef>
                <a:spcPts val="600"/>
              </a:spcBef>
              <a:spcAft>
                <a:spcPts val="0"/>
              </a:spcAft>
              <a:buClr>
                <a:srgbClr val="464646"/>
              </a:buClr>
              <a:buSzPts val="1800"/>
              <a:buChar char=" "/>
              <a:defRPr/>
            </a:lvl4pPr>
            <a:lvl5pPr marL="2286000" lvl="4" indent="-342900" algn="l">
              <a:lnSpc>
                <a:spcPct val="85000"/>
              </a:lnSpc>
              <a:spcBef>
                <a:spcPts val="600"/>
              </a:spcBef>
              <a:spcAft>
                <a:spcPts val="0"/>
              </a:spcAft>
              <a:buClr>
                <a:srgbClr val="464646"/>
              </a:buClr>
              <a:buSzPts val="1800"/>
              <a:buChar char=" "/>
              <a:defRPr/>
            </a:lvl5pPr>
            <a:lvl6pPr marL="2743200" lvl="5" indent="-342900" algn="l">
              <a:lnSpc>
                <a:spcPct val="85000"/>
              </a:lnSpc>
              <a:spcBef>
                <a:spcPts val="600"/>
              </a:spcBef>
              <a:spcAft>
                <a:spcPts val="0"/>
              </a:spcAft>
              <a:buClr>
                <a:srgbClr val="464646"/>
              </a:buClr>
              <a:buSzPts val="1800"/>
              <a:buChar char=" "/>
              <a:defRPr/>
            </a:lvl6pPr>
            <a:lvl7pPr marL="3200400" lvl="6" indent="-342900" algn="l">
              <a:lnSpc>
                <a:spcPct val="85000"/>
              </a:lnSpc>
              <a:spcBef>
                <a:spcPts val="600"/>
              </a:spcBef>
              <a:spcAft>
                <a:spcPts val="0"/>
              </a:spcAft>
              <a:buClr>
                <a:srgbClr val="464646"/>
              </a:buClr>
              <a:buSzPts val="1800"/>
              <a:buChar char=" "/>
              <a:defRPr/>
            </a:lvl7pPr>
            <a:lvl8pPr marL="3657600" lvl="7" indent="-342900" algn="l">
              <a:lnSpc>
                <a:spcPct val="85000"/>
              </a:lnSpc>
              <a:spcBef>
                <a:spcPts val="600"/>
              </a:spcBef>
              <a:spcAft>
                <a:spcPts val="0"/>
              </a:spcAft>
              <a:buClr>
                <a:srgbClr val="464646"/>
              </a:buClr>
              <a:buSzPts val="1800"/>
              <a:buChar char=" "/>
              <a:defRPr/>
            </a:lvl8pPr>
            <a:lvl9pPr marL="4114800" lvl="8" indent="-342900" algn="l">
              <a:lnSpc>
                <a:spcPct val="85000"/>
              </a:lnSpc>
              <a:spcBef>
                <a:spcPts val="600"/>
              </a:spcBef>
              <a:spcAft>
                <a:spcPts val="0"/>
              </a:spcAft>
              <a:buClr>
                <a:srgbClr val="464646"/>
              </a:buClr>
              <a:buSzPts val="1800"/>
              <a:buChar char=" "/>
              <a:defRPr/>
            </a:lvl9pPr>
          </a:lstStyle>
          <a:p>
            <a:endParaRPr/>
          </a:p>
        </p:txBody>
      </p:sp>
      <p:sp>
        <p:nvSpPr>
          <p:cNvPr id="32" name="Google Shape;32;p33"/>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3"/>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3"/>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436004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dia" type="title">
  <p:cSld name="Titeldia">
    <p:spTree>
      <p:nvGrpSpPr>
        <p:cNvPr id="1" name="Shape 35"/>
        <p:cNvGrpSpPr/>
        <p:nvPr/>
      </p:nvGrpSpPr>
      <p:grpSpPr>
        <a:xfrm>
          <a:off x="0" y="0"/>
          <a:ext cx="0" cy="0"/>
          <a:chOff x="0" y="0"/>
          <a:chExt cx="0" cy="0"/>
        </a:xfrm>
      </p:grpSpPr>
      <p:sp>
        <p:nvSpPr>
          <p:cNvPr id="36" name="Google Shape;36;p34"/>
          <p:cNvSpPr/>
          <p:nvPr/>
        </p:nvSpPr>
        <p:spPr>
          <a:xfrm>
            <a:off x="0" y="0"/>
            <a:ext cx="1219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4"/>
          <p:cNvSpPr txBox="1">
            <a:spLocks noGrp="1"/>
          </p:cNvSpPr>
          <p:nvPr>
            <p:ph type="ctrTitle"/>
          </p:nvPr>
        </p:nvSpPr>
        <p:spPr>
          <a:xfrm>
            <a:off x="603505" y="770467"/>
            <a:ext cx="10782300" cy="3352800"/>
          </a:xfrm>
          <a:prstGeom prst="rect">
            <a:avLst/>
          </a:prstGeom>
          <a:noFill/>
          <a:ln>
            <a:noFill/>
          </a:ln>
        </p:spPr>
        <p:txBody>
          <a:bodyPr spcFirstLastPara="1" wrap="square" lIns="91425" tIns="45700" rIns="91425" bIns="45700" anchor="b" anchorCtr="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4"/>
          <p:cNvSpPr txBox="1">
            <a:spLocks noGrp="1"/>
          </p:cNvSpPr>
          <p:nvPr>
            <p:ph type="subTitle" idx="1"/>
          </p:nvPr>
        </p:nvSpPr>
        <p:spPr>
          <a:xfrm>
            <a:off x="667513" y="4206876"/>
            <a:ext cx="9228201" cy="1645920"/>
          </a:xfrm>
          <a:prstGeom prst="rect">
            <a:avLst/>
          </a:prstGeom>
          <a:noFill/>
          <a:ln>
            <a:noFill/>
          </a:ln>
        </p:spPr>
        <p:txBody>
          <a:bodyPr spcFirstLastPara="1" wrap="square" lIns="91425" tIns="45700" rIns="91425" bIns="45700" anchor="t" anchorCtr="0">
            <a:normAutofit/>
          </a:bodyPr>
          <a:lstStyle>
            <a:lvl1pPr lvl="0" algn="l">
              <a:lnSpc>
                <a:spcPct val="85000"/>
              </a:lnSpc>
              <a:spcBef>
                <a:spcPts val="1300"/>
              </a:spcBef>
              <a:spcAft>
                <a:spcPts val="0"/>
              </a:spcAft>
              <a:buClr>
                <a:schemeClr val="lt1"/>
              </a:buClr>
              <a:buSzPts val="3200"/>
              <a:buNone/>
              <a:defRPr sz="3200">
                <a:solidFill>
                  <a:schemeClr val="lt1"/>
                </a:solidFill>
                <a:latin typeface="Calibri"/>
                <a:ea typeface="Calibri"/>
                <a:cs typeface="Calibri"/>
                <a:sym typeface="Calibri"/>
              </a:defRPr>
            </a:lvl1pPr>
            <a:lvl2pPr lvl="1" algn="ctr">
              <a:lnSpc>
                <a:spcPct val="85000"/>
              </a:lnSpc>
              <a:spcBef>
                <a:spcPts val="600"/>
              </a:spcBef>
              <a:spcAft>
                <a:spcPts val="0"/>
              </a:spcAft>
              <a:buClr>
                <a:srgbClr val="464646"/>
              </a:buClr>
              <a:buSzPts val="2800"/>
              <a:buNone/>
              <a:defRPr sz="2800"/>
            </a:lvl2pPr>
            <a:lvl3pPr lvl="2" algn="ctr">
              <a:lnSpc>
                <a:spcPct val="85000"/>
              </a:lnSpc>
              <a:spcBef>
                <a:spcPts val="600"/>
              </a:spcBef>
              <a:spcAft>
                <a:spcPts val="0"/>
              </a:spcAft>
              <a:buClr>
                <a:srgbClr val="464646"/>
              </a:buClr>
              <a:buSzPts val="2400"/>
              <a:buNone/>
              <a:defRPr sz="2400"/>
            </a:lvl3pPr>
            <a:lvl4pPr lvl="3" algn="ctr">
              <a:lnSpc>
                <a:spcPct val="85000"/>
              </a:lnSpc>
              <a:spcBef>
                <a:spcPts val="600"/>
              </a:spcBef>
              <a:spcAft>
                <a:spcPts val="0"/>
              </a:spcAft>
              <a:buClr>
                <a:srgbClr val="464646"/>
              </a:buClr>
              <a:buSzPts val="2000"/>
              <a:buNone/>
              <a:defRPr sz="2000"/>
            </a:lvl4pPr>
            <a:lvl5pPr lvl="4" algn="ctr">
              <a:lnSpc>
                <a:spcPct val="85000"/>
              </a:lnSpc>
              <a:spcBef>
                <a:spcPts val="600"/>
              </a:spcBef>
              <a:spcAft>
                <a:spcPts val="0"/>
              </a:spcAft>
              <a:buClr>
                <a:srgbClr val="464646"/>
              </a:buClr>
              <a:buSzPts val="2000"/>
              <a:buNone/>
              <a:defRPr sz="2000"/>
            </a:lvl5pPr>
            <a:lvl6pPr lvl="5" algn="ctr">
              <a:lnSpc>
                <a:spcPct val="85000"/>
              </a:lnSpc>
              <a:spcBef>
                <a:spcPts val="600"/>
              </a:spcBef>
              <a:spcAft>
                <a:spcPts val="0"/>
              </a:spcAft>
              <a:buClr>
                <a:srgbClr val="464646"/>
              </a:buClr>
              <a:buSzPts val="2000"/>
              <a:buNone/>
              <a:defRPr sz="2000"/>
            </a:lvl6pPr>
            <a:lvl7pPr lvl="6" algn="ctr">
              <a:lnSpc>
                <a:spcPct val="85000"/>
              </a:lnSpc>
              <a:spcBef>
                <a:spcPts val="600"/>
              </a:spcBef>
              <a:spcAft>
                <a:spcPts val="0"/>
              </a:spcAft>
              <a:buClr>
                <a:srgbClr val="464646"/>
              </a:buClr>
              <a:buSzPts val="2000"/>
              <a:buNone/>
              <a:defRPr sz="2000"/>
            </a:lvl7pPr>
            <a:lvl8pPr lvl="7" algn="ctr">
              <a:lnSpc>
                <a:spcPct val="85000"/>
              </a:lnSpc>
              <a:spcBef>
                <a:spcPts val="600"/>
              </a:spcBef>
              <a:spcAft>
                <a:spcPts val="0"/>
              </a:spcAft>
              <a:buClr>
                <a:srgbClr val="464646"/>
              </a:buClr>
              <a:buSzPts val="2000"/>
              <a:buNone/>
              <a:defRPr sz="2000"/>
            </a:lvl8pPr>
            <a:lvl9pPr lvl="8" algn="ctr">
              <a:lnSpc>
                <a:spcPct val="85000"/>
              </a:lnSpc>
              <a:spcBef>
                <a:spcPts val="600"/>
              </a:spcBef>
              <a:spcAft>
                <a:spcPts val="0"/>
              </a:spcAft>
              <a:buClr>
                <a:srgbClr val="464646"/>
              </a:buClr>
              <a:buSzPts val="2000"/>
              <a:buNone/>
              <a:defRPr sz="2000"/>
            </a:lvl9pPr>
          </a:lstStyle>
          <a:p>
            <a:endParaRPr/>
          </a:p>
        </p:txBody>
      </p:sp>
      <p:sp>
        <p:nvSpPr>
          <p:cNvPr id="39" name="Google Shape;39;p34"/>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4"/>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4"/>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3600" b="0">
                <a:solidFill>
                  <a:schemeClr val="accent2"/>
                </a:solidFill>
                <a:latin typeface="Calibri"/>
                <a:ea typeface="Calibri"/>
                <a:cs typeface="Calibri"/>
                <a:sym typeface="Calibri"/>
              </a:defRPr>
            </a:lvl1pPr>
            <a:lvl2pPr marL="0" lvl="1" indent="0" algn="r">
              <a:spcBef>
                <a:spcPts val="0"/>
              </a:spcBef>
              <a:buNone/>
              <a:defRPr sz="3600" b="0">
                <a:solidFill>
                  <a:schemeClr val="accent2"/>
                </a:solidFill>
                <a:latin typeface="Calibri"/>
                <a:ea typeface="Calibri"/>
                <a:cs typeface="Calibri"/>
                <a:sym typeface="Calibri"/>
              </a:defRPr>
            </a:lvl2pPr>
            <a:lvl3pPr marL="0" lvl="2" indent="0" algn="r">
              <a:spcBef>
                <a:spcPts val="0"/>
              </a:spcBef>
              <a:buNone/>
              <a:defRPr sz="3600" b="0">
                <a:solidFill>
                  <a:schemeClr val="accent2"/>
                </a:solidFill>
                <a:latin typeface="Calibri"/>
                <a:ea typeface="Calibri"/>
                <a:cs typeface="Calibri"/>
                <a:sym typeface="Calibri"/>
              </a:defRPr>
            </a:lvl3pPr>
            <a:lvl4pPr marL="0" lvl="3" indent="0" algn="r">
              <a:spcBef>
                <a:spcPts val="0"/>
              </a:spcBef>
              <a:buNone/>
              <a:defRPr sz="3600" b="0">
                <a:solidFill>
                  <a:schemeClr val="accent2"/>
                </a:solidFill>
                <a:latin typeface="Calibri"/>
                <a:ea typeface="Calibri"/>
                <a:cs typeface="Calibri"/>
                <a:sym typeface="Calibri"/>
              </a:defRPr>
            </a:lvl4pPr>
            <a:lvl5pPr marL="0" lvl="4" indent="0" algn="r">
              <a:spcBef>
                <a:spcPts val="0"/>
              </a:spcBef>
              <a:buNone/>
              <a:defRPr sz="3600" b="0">
                <a:solidFill>
                  <a:schemeClr val="accent2"/>
                </a:solidFill>
                <a:latin typeface="Calibri"/>
                <a:ea typeface="Calibri"/>
                <a:cs typeface="Calibri"/>
                <a:sym typeface="Calibri"/>
              </a:defRPr>
            </a:lvl5pPr>
            <a:lvl6pPr marL="0" lvl="5" indent="0" algn="r">
              <a:spcBef>
                <a:spcPts val="0"/>
              </a:spcBef>
              <a:buNone/>
              <a:defRPr sz="3600" b="0">
                <a:solidFill>
                  <a:schemeClr val="accent2"/>
                </a:solidFill>
                <a:latin typeface="Calibri"/>
                <a:ea typeface="Calibri"/>
                <a:cs typeface="Calibri"/>
                <a:sym typeface="Calibri"/>
              </a:defRPr>
            </a:lvl6pPr>
            <a:lvl7pPr marL="0" lvl="6" indent="0" algn="r">
              <a:spcBef>
                <a:spcPts val="0"/>
              </a:spcBef>
              <a:buNone/>
              <a:defRPr sz="3600" b="0">
                <a:solidFill>
                  <a:schemeClr val="accent2"/>
                </a:solidFill>
                <a:latin typeface="Calibri"/>
                <a:ea typeface="Calibri"/>
                <a:cs typeface="Calibri"/>
                <a:sym typeface="Calibri"/>
              </a:defRPr>
            </a:lvl7pPr>
            <a:lvl8pPr marL="0" lvl="7" indent="0" algn="r">
              <a:spcBef>
                <a:spcPts val="0"/>
              </a:spcBef>
              <a:buNone/>
              <a:defRPr sz="3600" b="0">
                <a:solidFill>
                  <a:schemeClr val="accent2"/>
                </a:solidFill>
                <a:latin typeface="Calibri"/>
                <a:ea typeface="Calibri"/>
                <a:cs typeface="Calibri"/>
                <a:sym typeface="Calibri"/>
              </a:defRPr>
            </a:lvl8pPr>
            <a:lvl9pPr marL="0" lvl="8" indent="0" algn="r">
              <a:spcBef>
                <a:spcPts val="0"/>
              </a:spcBef>
              <a:buNone/>
              <a:defRPr sz="3600" b="0">
                <a:solidFill>
                  <a:schemeClr val="accen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4131819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gelijking" type="twoTxTwoObj">
  <p:cSld name="Vergelijking">
    <p:spTree>
      <p:nvGrpSpPr>
        <p:cNvPr id="1" name="Shape 42"/>
        <p:cNvGrpSpPr/>
        <p:nvPr/>
      </p:nvGrpSpPr>
      <p:grpSpPr>
        <a:xfrm>
          <a:off x="0" y="0"/>
          <a:ext cx="0" cy="0"/>
          <a:chOff x="0" y="0"/>
          <a:chExt cx="0" cy="0"/>
        </a:xfrm>
      </p:grpSpPr>
      <p:sp>
        <p:nvSpPr>
          <p:cNvPr id="43" name="Google Shape;43;p35"/>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5"/>
          <p:cNvSpPr txBox="1">
            <a:spLocks noGrp="1"/>
          </p:cNvSpPr>
          <p:nvPr>
            <p:ph type="body" idx="1"/>
          </p:nvPr>
        </p:nvSpPr>
        <p:spPr>
          <a:xfrm>
            <a:off x="676656" y="2040467"/>
            <a:ext cx="4663440" cy="723400"/>
          </a:xfrm>
          <a:prstGeom prst="rect">
            <a:avLst/>
          </a:prstGeom>
          <a:noFill/>
          <a:ln>
            <a:noFill/>
          </a:ln>
        </p:spPr>
        <p:txBody>
          <a:bodyPr spcFirstLastPara="1" wrap="square" lIns="91425" tIns="45700" rIns="91425" bIns="45700" anchor="ctr" anchorCtr="0">
            <a:normAutofit/>
          </a:bodyPr>
          <a:lstStyle>
            <a:lvl1pPr marL="457200" lvl="0" indent="-228600" algn="l">
              <a:lnSpc>
                <a:spcPct val="85000"/>
              </a:lnSpc>
              <a:spcBef>
                <a:spcPts val="1300"/>
              </a:spcBef>
              <a:spcAft>
                <a:spcPts val="0"/>
              </a:spcAft>
              <a:buClr>
                <a:srgbClr val="464646"/>
              </a:buClr>
              <a:buSzPts val="2200"/>
              <a:buNone/>
              <a:defRPr sz="2200" b="0" cap="none">
                <a:solidFill>
                  <a:srgbClr val="464646"/>
                </a:solidFill>
                <a:latin typeface="Calibri"/>
                <a:ea typeface="Calibri"/>
                <a:cs typeface="Calibri"/>
                <a:sym typeface="Calibri"/>
              </a:defRPr>
            </a:lvl1pPr>
            <a:lvl2pPr marL="914400" lvl="1" indent="-228600" algn="l">
              <a:lnSpc>
                <a:spcPct val="85000"/>
              </a:lnSpc>
              <a:spcBef>
                <a:spcPts val="600"/>
              </a:spcBef>
              <a:spcAft>
                <a:spcPts val="0"/>
              </a:spcAft>
              <a:buClr>
                <a:srgbClr val="464646"/>
              </a:buClr>
              <a:buSzPts val="2000"/>
              <a:buNone/>
              <a:defRPr sz="2000" b="1"/>
            </a:lvl2pPr>
            <a:lvl3pPr marL="1371600" lvl="2" indent="-228600" algn="l">
              <a:lnSpc>
                <a:spcPct val="85000"/>
              </a:lnSpc>
              <a:spcBef>
                <a:spcPts val="600"/>
              </a:spcBef>
              <a:spcAft>
                <a:spcPts val="0"/>
              </a:spcAft>
              <a:buClr>
                <a:srgbClr val="464646"/>
              </a:buClr>
              <a:buSzPts val="1800"/>
              <a:buNone/>
              <a:defRPr sz="1800" b="1"/>
            </a:lvl3pPr>
            <a:lvl4pPr marL="1828800" lvl="3" indent="-228600" algn="l">
              <a:lnSpc>
                <a:spcPct val="85000"/>
              </a:lnSpc>
              <a:spcBef>
                <a:spcPts val="600"/>
              </a:spcBef>
              <a:spcAft>
                <a:spcPts val="0"/>
              </a:spcAft>
              <a:buClr>
                <a:srgbClr val="464646"/>
              </a:buClr>
              <a:buSzPts val="1600"/>
              <a:buNone/>
              <a:defRPr sz="1600" b="1"/>
            </a:lvl4pPr>
            <a:lvl5pPr marL="2286000" lvl="4" indent="-228600" algn="l">
              <a:lnSpc>
                <a:spcPct val="85000"/>
              </a:lnSpc>
              <a:spcBef>
                <a:spcPts val="600"/>
              </a:spcBef>
              <a:spcAft>
                <a:spcPts val="0"/>
              </a:spcAft>
              <a:buClr>
                <a:srgbClr val="464646"/>
              </a:buClr>
              <a:buSzPts val="1600"/>
              <a:buNone/>
              <a:defRPr sz="1600" b="1"/>
            </a:lvl5pPr>
            <a:lvl6pPr marL="2743200" lvl="5" indent="-228600" algn="l">
              <a:lnSpc>
                <a:spcPct val="85000"/>
              </a:lnSpc>
              <a:spcBef>
                <a:spcPts val="600"/>
              </a:spcBef>
              <a:spcAft>
                <a:spcPts val="0"/>
              </a:spcAft>
              <a:buClr>
                <a:srgbClr val="464646"/>
              </a:buClr>
              <a:buSzPts val="1600"/>
              <a:buNone/>
              <a:defRPr sz="1600" b="1"/>
            </a:lvl6pPr>
            <a:lvl7pPr marL="3200400" lvl="6" indent="-228600" algn="l">
              <a:lnSpc>
                <a:spcPct val="85000"/>
              </a:lnSpc>
              <a:spcBef>
                <a:spcPts val="600"/>
              </a:spcBef>
              <a:spcAft>
                <a:spcPts val="0"/>
              </a:spcAft>
              <a:buClr>
                <a:srgbClr val="464646"/>
              </a:buClr>
              <a:buSzPts val="1600"/>
              <a:buNone/>
              <a:defRPr sz="1600" b="1"/>
            </a:lvl7pPr>
            <a:lvl8pPr marL="3657600" lvl="7" indent="-228600" algn="l">
              <a:lnSpc>
                <a:spcPct val="85000"/>
              </a:lnSpc>
              <a:spcBef>
                <a:spcPts val="600"/>
              </a:spcBef>
              <a:spcAft>
                <a:spcPts val="0"/>
              </a:spcAft>
              <a:buClr>
                <a:srgbClr val="464646"/>
              </a:buClr>
              <a:buSzPts val="1600"/>
              <a:buNone/>
              <a:defRPr sz="1600" b="1"/>
            </a:lvl8pPr>
            <a:lvl9pPr marL="4114800" lvl="8" indent="-228600" algn="l">
              <a:lnSpc>
                <a:spcPct val="85000"/>
              </a:lnSpc>
              <a:spcBef>
                <a:spcPts val="600"/>
              </a:spcBef>
              <a:spcAft>
                <a:spcPts val="0"/>
              </a:spcAft>
              <a:buClr>
                <a:srgbClr val="464646"/>
              </a:buClr>
              <a:buSzPts val="1600"/>
              <a:buNone/>
              <a:defRPr sz="1600" b="1"/>
            </a:lvl9pPr>
          </a:lstStyle>
          <a:p>
            <a:endParaRPr/>
          </a:p>
        </p:txBody>
      </p:sp>
      <p:sp>
        <p:nvSpPr>
          <p:cNvPr id="45" name="Google Shape;45;p35"/>
          <p:cNvSpPr txBox="1">
            <a:spLocks noGrp="1"/>
          </p:cNvSpPr>
          <p:nvPr>
            <p:ph type="body" idx="2"/>
          </p:nvPr>
        </p:nvSpPr>
        <p:spPr>
          <a:xfrm>
            <a:off x="676656" y="2753084"/>
            <a:ext cx="4663440" cy="3200400"/>
          </a:xfrm>
          <a:prstGeom prst="rect">
            <a:avLst/>
          </a:prstGeom>
          <a:noFill/>
          <a:ln>
            <a:noFill/>
          </a:ln>
        </p:spPr>
        <p:txBody>
          <a:bodyPr spcFirstLastPara="1" wrap="square" lIns="91425" tIns="45700" rIns="91425" bIns="45700" anchor="t" anchorCtr="0">
            <a:normAutofit/>
          </a:bodyPr>
          <a:lstStyle>
            <a:lvl1pPr marL="457200" lvl="0" indent="-381000" algn="l">
              <a:lnSpc>
                <a:spcPct val="85000"/>
              </a:lnSpc>
              <a:spcBef>
                <a:spcPts val="1300"/>
              </a:spcBef>
              <a:spcAft>
                <a:spcPts val="0"/>
              </a:spcAft>
              <a:buClr>
                <a:srgbClr val="464646"/>
              </a:buClr>
              <a:buSzPts val="2400"/>
              <a:buChar char=" "/>
              <a:defRPr sz="2400"/>
            </a:lvl1pPr>
            <a:lvl2pPr marL="914400" lvl="1" indent="-355600" algn="l">
              <a:lnSpc>
                <a:spcPct val="85000"/>
              </a:lnSpc>
              <a:spcBef>
                <a:spcPts val="600"/>
              </a:spcBef>
              <a:spcAft>
                <a:spcPts val="0"/>
              </a:spcAft>
              <a:buClr>
                <a:srgbClr val="464646"/>
              </a:buClr>
              <a:buSzPts val="2000"/>
              <a:buChar char=" "/>
              <a:defRPr sz="2000"/>
            </a:lvl2pPr>
            <a:lvl3pPr marL="1371600" lvl="2" indent="-342900" algn="l">
              <a:lnSpc>
                <a:spcPct val="85000"/>
              </a:lnSpc>
              <a:spcBef>
                <a:spcPts val="600"/>
              </a:spcBef>
              <a:spcAft>
                <a:spcPts val="0"/>
              </a:spcAft>
              <a:buClr>
                <a:srgbClr val="464646"/>
              </a:buClr>
              <a:buSzPts val="1800"/>
              <a:buChar char=" "/>
              <a:defRPr sz="1800"/>
            </a:lvl3pPr>
            <a:lvl4pPr marL="1828800" lvl="3" indent="-330200" algn="l">
              <a:lnSpc>
                <a:spcPct val="85000"/>
              </a:lnSpc>
              <a:spcBef>
                <a:spcPts val="600"/>
              </a:spcBef>
              <a:spcAft>
                <a:spcPts val="0"/>
              </a:spcAft>
              <a:buClr>
                <a:srgbClr val="464646"/>
              </a:buClr>
              <a:buSzPts val="1600"/>
              <a:buChar char=" "/>
              <a:defRPr sz="1600"/>
            </a:lvl4pPr>
            <a:lvl5pPr marL="2286000" lvl="4" indent="-330200" algn="l">
              <a:lnSpc>
                <a:spcPct val="85000"/>
              </a:lnSpc>
              <a:spcBef>
                <a:spcPts val="600"/>
              </a:spcBef>
              <a:spcAft>
                <a:spcPts val="0"/>
              </a:spcAft>
              <a:buClr>
                <a:srgbClr val="464646"/>
              </a:buClr>
              <a:buSzPts val="1600"/>
              <a:buChar char=" "/>
              <a:defRPr sz="1600"/>
            </a:lvl5pPr>
            <a:lvl6pPr marL="2743200" lvl="5" indent="-330200" algn="l">
              <a:lnSpc>
                <a:spcPct val="85000"/>
              </a:lnSpc>
              <a:spcBef>
                <a:spcPts val="600"/>
              </a:spcBef>
              <a:spcAft>
                <a:spcPts val="0"/>
              </a:spcAft>
              <a:buClr>
                <a:srgbClr val="464646"/>
              </a:buClr>
              <a:buSzPts val="1600"/>
              <a:buChar char=" "/>
              <a:defRPr sz="1600"/>
            </a:lvl6pPr>
            <a:lvl7pPr marL="3200400" lvl="6" indent="-330200" algn="l">
              <a:lnSpc>
                <a:spcPct val="85000"/>
              </a:lnSpc>
              <a:spcBef>
                <a:spcPts val="600"/>
              </a:spcBef>
              <a:spcAft>
                <a:spcPts val="0"/>
              </a:spcAft>
              <a:buClr>
                <a:srgbClr val="464646"/>
              </a:buClr>
              <a:buSzPts val="1600"/>
              <a:buChar char=" "/>
              <a:defRPr sz="1600"/>
            </a:lvl7pPr>
            <a:lvl8pPr marL="3657600" lvl="7" indent="-330200" algn="l">
              <a:lnSpc>
                <a:spcPct val="85000"/>
              </a:lnSpc>
              <a:spcBef>
                <a:spcPts val="600"/>
              </a:spcBef>
              <a:spcAft>
                <a:spcPts val="0"/>
              </a:spcAft>
              <a:buClr>
                <a:srgbClr val="464646"/>
              </a:buClr>
              <a:buSzPts val="1600"/>
              <a:buChar char=" "/>
              <a:defRPr sz="1600"/>
            </a:lvl8pPr>
            <a:lvl9pPr marL="4114800" lvl="8" indent="-330200" algn="l">
              <a:lnSpc>
                <a:spcPct val="85000"/>
              </a:lnSpc>
              <a:spcBef>
                <a:spcPts val="600"/>
              </a:spcBef>
              <a:spcAft>
                <a:spcPts val="0"/>
              </a:spcAft>
              <a:buClr>
                <a:srgbClr val="464646"/>
              </a:buClr>
              <a:buSzPts val="1600"/>
              <a:buChar char=" "/>
              <a:defRPr sz="1600"/>
            </a:lvl9pPr>
          </a:lstStyle>
          <a:p>
            <a:endParaRPr/>
          </a:p>
        </p:txBody>
      </p:sp>
      <p:sp>
        <p:nvSpPr>
          <p:cNvPr id="46" name="Google Shape;46;p35"/>
          <p:cNvSpPr txBox="1">
            <a:spLocks noGrp="1"/>
          </p:cNvSpPr>
          <p:nvPr>
            <p:ph type="body" idx="3"/>
          </p:nvPr>
        </p:nvSpPr>
        <p:spPr>
          <a:xfrm>
            <a:off x="6007608" y="2038435"/>
            <a:ext cx="4663440" cy="722376"/>
          </a:xfrm>
          <a:prstGeom prst="rect">
            <a:avLst/>
          </a:prstGeom>
          <a:noFill/>
          <a:ln>
            <a:noFill/>
          </a:ln>
        </p:spPr>
        <p:txBody>
          <a:bodyPr spcFirstLastPara="1" wrap="square" lIns="91425" tIns="45700" rIns="91425" bIns="45700" anchor="ctr" anchorCtr="0">
            <a:normAutofit/>
          </a:bodyPr>
          <a:lstStyle>
            <a:lvl1pPr marL="457200" lvl="0" indent="-228600" algn="l">
              <a:lnSpc>
                <a:spcPct val="85000"/>
              </a:lnSpc>
              <a:spcBef>
                <a:spcPts val="1300"/>
              </a:spcBef>
              <a:spcAft>
                <a:spcPts val="0"/>
              </a:spcAft>
              <a:buClr>
                <a:srgbClr val="464646"/>
              </a:buClr>
              <a:buSzPts val="2200"/>
              <a:buNone/>
              <a:defRPr sz="2200" b="0" cap="none">
                <a:solidFill>
                  <a:srgbClr val="464646"/>
                </a:solidFill>
                <a:latin typeface="Calibri"/>
                <a:ea typeface="Calibri"/>
                <a:cs typeface="Calibri"/>
                <a:sym typeface="Calibri"/>
              </a:defRPr>
            </a:lvl1pPr>
            <a:lvl2pPr marL="914400" lvl="1" indent="-228600" algn="l">
              <a:lnSpc>
                <a:spcPct val="85000"/>
              </a:lnSpc>
              <a:spcBef>
                <a:spcPts val="600"/>
              </a:spcBef>
              <a:spcAft>
                <a:spcPts val="0"/>
              </a:spcAft>
              <a:buClr>
                <a:srgbClr val="464646"/>
              </a:buClr>
              <a:buSzPts val="2000"/>
              <a:buNone/>
              <a:defRPr sz="2000" b="1"/>
            </a:lvl2pPr>
            <a:lvl3pPr marL="1371600" lvl="2" indent="-228600" algn="l">
              <a:lnSpc>
                <a:spcPct val="85000"/>
              </a:lnSpc>
              <a:spcBef>
                <a:spcPts val="600"/>
              </a:spcBef>
              <a:spcAft>
                <a:spcPts val="0"/>
              </a:spcAft>
              <a:buClr>
                <a:srgbClr val="464646"/>
              </a:buClr>
              <a:buSzPts val="1800"/>
              <a:buNone/>
              <a:defRPr sz="1800" b="1"/>
            </a:lvl3pPr>
            <a:lvl4pPr marL="1828800" lvl="3" indent="-228600" algn="l">
              <a:lnSpc>
                <a:spcPct val="85000"/>
              </a:lnSpc>
              <a:spcBef>
                <a:spcPts val="600"/>
              </a:spcBef>
              <a:spcAft>
                <a:spcPts val="0"/>
              </a:spcAft>
              <a:buClr>
                <a:srgbClr val="464646"/>
              </a:buClr>
              <a:buSzPts val="1600"/>
              <a:buNone/>
              <a:defRPr sz="1600" b="1"/>
            </a:lvl4pPr>
            <a:lvl5pPr marL="2286000" lvl="4" indent="-228600" algn="l">
              <a:lnSpc>
                <a:spcPct val="85000"/>
              </a:lnSpc>
              <a:spcBef>
                <a:spcPts val="600"/>
              </a:spcBef>
              <a:spcAft>
                <a:spcPts val="0"/>
              </a:spcAft>
              <a:buClr>
                <a:srgbClr val="464646"/>
              </a:buClr>
              <a:buSzPts val="1600"/>
              <a:buNone/>
              <a:defRPr sz="1600" b="1"/>
            </a:lvl5pPr>
            <a:lvl6pPr marL="2743200" lvl="5" indent="-228600" algn="l">
              <a:lnSpc>
                <a:spcPct val="85000"/>
              </a:lnSpc>
              <a:spcBef>
                <a:spcPts val="600"/>
              </a:spcBef>
              <a:spcAft>
                <a:spcPts val="0"/>
              </a:spcAft>
              <a:buClr>
                <a:srgbClr val="464646"/>
              </a:buClr>
              <a:buSzPts val="1600"/>
              <a:buNone/>
              <a:defRPr sz="1600" b="1"/>
            </a:lvl6pPr>
            <a:lvl7pPr marL="3200400" lvl="6" indent="-228600" algn="l">
              <a:lnSpc>
                <a:spcPct val="85000"/>
              </a:lnSpc>
              <a:spcBef>
                <a:spcPts val="600"/>
              </a:spcBef>
              <a:spcAft>
                <a:spcPts val="0"/>
              </a:spcAft>
              <a:buClr>
                <a:srgbClr val="464646"/>
              </a:buClr>
              <a:buSzPts val="1600"/>
              <a:buNone/>
              <a:defRPr sz="1600" b="1"/>
            </a:lvl7pPr>
            <a:lvl8pPr marL="3657600" lvl="7" indent="-228600" algn="l">
              <a:lnSpc>
                <a:spcPct val="85000"/>
              </a:lnSpc>
              <a:spcBef>
                <a:spcPts val="600"/>
              </a:spcBef>
              <a:spcAft>
                <a:spcPts val="0"/>
              </a:spcAft>
              <a:buClr>
                <a:srgbClr val="464646"/>
              </a:buClr>
              <a:buSzPts val="1600"/>
              <a:buNone/>
              <a:defRPr sz="1600" b="1"/>
            </a:lvl8pPr>
            <a:lvl9pPr marL="4114800" lvl="8" indent="-228600" algn="l">
              <a:lnSpc>
                <a:spcPct val="85000"/>
              </a:lnSpc>
              <a:spcBef>
                <a:spcPts val="600"/>
              </a:spcBef>
              <a:spcAft>
                <a:spcPts val="0"/>
              </a:spcAft>
              <a:buClr>
                <a:srgbClr val="464646"/>
              </a:buClr>
              <a:buSzPts val="1600"/>
              <a:buNone/>
              <a:defRPr sz="1600" b="1"/>
            </a:lvl9pPr>
          </a:lstStyle>
          <a:p>
            <a:endParaRPr/>
          </a:p>
        </p:txBody>
      </p:sp>
      <p:sp>
        <p:nvSpPr>
          <p:cNvPr id="47" name="Google Shape;47;p35"/>
          <p:cNvSpPr txBox="1">
            <a:spLocks noGrp="1"/>
          </p:cNvSpPr>
          <p:nvPr>
            <p:ph type="body" idx="4"/>
          </p:nvPr>
        </p:nvSpPr>
        <p:spPr>
          <a:xfrm>
            <a:off x="6007608" y="2750990"/>
            <a:ext cx="4663440" cy="3200400"/>
          </a:xfrm>
          <a:prstGeom prst="rect">
            <a:avLst/>
          </a:prstGeom>
          <a:noFill/>
          <a:ln>
            <a:noFill/>
          </a:ln>
        </p:spPr>
        <p:txBody>
          <a:bodyPr spcFirstLastPara="1" wrap="square" lIns="91425" tIns="45700" rIns="91425" bIns="45700" anchor="t" anchorCtr="0">
            <a:normAutofit/>
          </a:bodyPr>
          <a:lstStyle>
            <a:lvl1pPr marL="457200" lvl="0" indent="-381000" algn="l">
              <a:lnSpc>
                <a:spcPct val="85000"/>
              </a:lnSpc>
              <a:spcBef>
                <a:spcPts val="1300"/>
              </a:spcBef>
              <a:spcAft>
                <a:spcPts val="0"/>
              </a:spcAft>
              <a:buClr>
                <a:srgbClr val="464646"/>
              </a:buClr>
              <a:buSzPts val="2400"/>
              <a:buChar char=" "/>
              <a:defRPr sz="2400"/>
            </a:lvl1pPr>
            <a:lvl2pPr marL="914400" lvl="1" indent="-355600" algn="l">
              <a:lnSpc>
                <a:spcPct val="85000"/>
              </a:lnSpc>
              <a:spcBef>
                <a:spcPts val="600"/>
              </a:spcBef>
              <a:spcAft>
                <a:spcPts val="0"/>
              </a:spcAft>
              <a:buClr>
                <a:srgbClr val="464646"/>
              </a:buClr>
              <a:buSzPts val="2000"/>
              <a:buChar char=" "/>
              <a:defRPr sz="2000"/>
            </a:lvl2pPr>
            <a:lvl3pPr marL="1371600" lvl="2" indent="-342900" algn="l">
              <a:lnSpc>
                <a:spcPct val="85000"/>
              </a:lnSpc>
              <a:spcBef>
                <a:spcPts val="600"/>
              </a:spcBef>
              <a:spcAft>
                <a:spcPts val="0"/>
              </a:spcAft>
              <a:buClr>
                <a:srgbClr val="464646"/>
              </a:buClr>
              <a:buSzPts val="1800"/>
              <a:buChar char=" "/>
              <a:defRPr sz="1800"/>
            </a:lvl3pPr>
            <a:lvl4pPr marL="1828800" lvl="3" indent="-330200" algn="l">
              <a:lnSpc>
                <a:spcPct val="85000"/>
              </a:lnSpc>
              <a:spcBef>
                <a:spcPts val="600"/>
              </a:spcBef>
              <a:spcAft>
                <a:spcPts val="0"/>
              </a:spcAft>
              <a:buClr>
                <a:srgbClr val="464646"/>
              </a:buClr>
              <a:buSzPts val="1600"/>
              <a:buChar char=" "/>
              <a:defRPr sz="1600"/>
            </a:lvl4pPr>
            <a:lvl5pPr marL="2286000" lvl="4" indent="-330200" algn="l">
              <a:lnSpc>
                <a:spcPct val="85000"/>
              </a:lnSpc>
              <a:spcBef>
                <a:spcPts val="600"/>
              </a:spcBef>
              <a:spcAft>
                <a:spcPts val="0"/>
              </a:spcAft>
              <a:buClr>
                <a:srgbClr val="464646"/>
              </a:buClr>
              <a:buSzPts val="1600"/>
              <a:buChar char=" "/>
              <a:defRPr sz="1600"/>
            </a:lvl5pPr>
            <a:lvl6pPr marL="2743200" lvl="5" indent="-330200" algn="l">
              <a:lnSpc>
                <a:spcPct val="85000"/>
              </a:lnSpc>
              <a:spcBef>
                <a:spcPts val="600"/>
              </a:spcBef>
              <a:spcAft>
                <a:spcPts val="0"/>
              </a:spcAft>
              <a:buClr>
                <a:srgbClr val="464646"/>
              </a:buClr>
              <a:buSzPts val="1600"/>
              <a:buChar char=" "/>
              <a:defRPr sz="1600"/>
            </a:lvl6pPr>
            <a:lvl7pPr marL="3200400" lvl="6" indent="-330200" algn="l">
              <a:lnSpc>
                <a:spcPct val="85000"/>
              </a:lnSpc>
              <a:spcBef>
                <a:spcPts val="600"/>
              </a:spcBef>
              <a:spcAft>
                <a:spcPts val="0"/>
              </a:spcAft>
              <a:buClr>
                <a:srgbClr val="464646"/>
              </a:buClr>
              <a:buSzPts val="1600"/>
              <a:buChar char=" "/>
              <a:defRPr sz="1600"/>
            </a:lvl7pPr>
            <a:lvl8pPr marL="3657600" lvl="7" indent="-330200" algn="l">
              <a:lnSpc>
                <a:spcPct val="85000"/>
              </a:lnSpc>
              <a:spcBef>
                <a:spcPts val="600"/>
              </a:spcBef>
              <a:spcAft>
                <a:spcPts val="0"/>
              </a:spcAft>
              <a:buClr>
                <a:srgbClr val="464646"/>
              </a:buClr>
              <a:buSzPts val="1600"/>
              <a:buChar char=" "/>
              <a:defRPr sz="1600"/>
            </a:lvl8pPr>
            <a:lvl9pPr marL="4114800" lvl="8" indent="-330200" algn="l">
              <a:lnSpc>
                <a:spcPct val="85000"/>
              </a:lnSpc>
              <a:spcBef>
                <a:spcPts val="600"/>
              </a:spcBef>
              <a:spcAft>
                <a:spcPts val="0"/>
              </a:spcAft>
              <a:buClr>
                <a:srgbClr val="464646"/>
              </a:buClr>
              <a:buSzPts val="1600"/>
              <a:buChar char=" "/>
              <a:defRPr sz="1600"/>
            </a:lvl9pPr>
          </a:lstStyle>
          <a:p>
            <a:endParaRPr/>
          </a:p>
        </p:txBody>
      </p:sp>
      <p:sp>
        <p:nvSpPr>
          <p:cNvPr id="48" name="Google Shape;48;p35"/>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5"/>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5"/>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1028175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lleen titel" type="titleOnly">
  <p:cSld name="Alleen titel">
    <p:spTree>
      <p:nvGrpSpPr>
        <p:cNvPr id="1" name="Shape 51"/>
        <p:cNvGrpSpPr/>
        <p:nvPr/>
      </p:nvGrpSpPr>
      <p:grpSpPr>
        <a:xfrm>
          <a:off x="0" y="0"/>
          <a:ext cx="0" cy="0"/>
          <a:chOff x="0" y="0"/>
          <a:chExt cx="0" cy="0"/>
        </a:xfrm>
      </p:grpSpPr>
      <p:sp>
        <p:nvSpPr>
          <p:cNvPr id="52" name="Google Shape;52;p36"/>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6"/>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6"/>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6"/>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174784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1DCBB937-A7E3-4D6A-A924-93A9FC92D41A}" type="datetimeFigureOut">
              <a:rPr lang="hu-HU" smtClean="0"/>
              <a:t>2023. 10. 17.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3562875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eeg" type="blank">
  <p:cSld name="Leeg">
    <p:spTree>
      <p:nvGrpSpPr>
        <p:cNvPr id="1" name="Shape 56"/>
        <p:cNvGrpSpPr/>
        <p:nvPr/>
      </p:nvGrpSpPr>
      <p:grpSpPr>
        <a:xfrm>
          <a:off x="0" y="0"/>
          <a:ext cx="0" cy="0"/>
          <a:chOff x="0" y="0"/>
          <a:chExt cx="0" cy="0"/>
        </a:xfrm>
      </p:grpSpPr>
      <p:sp>
        <p:nvSpPr>
          <p:cNvPr id="57" name="Google Shape;57;p37"/>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7"/>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7"/>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4255818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nhoud met bijschrift" type="objTx">
  <p:cSld name="Inhoud met bijschrift">
    <p:spTree>
      <p:nvGrpSpPr>
        <p:cNvPr id="1" name="Shape 60"/>
        <p:cNvGrpSpPr/>
        <p:nvPr/>
      </p:nvGrpSpPr>
      <p:grpSpPr>
        <a:xfrm>
          <a:off x="0" y="0"/>
          <a:ext cx="0" cy="0"/>
          <a:chOff x="0" y="0"/>
          <a:chExt cx="0" cy="0"/>
        </a:xfrm>
      </p:grpSpPr>
      <p:sp>
        <p:nvSpPr>
          <p:cNvPr id="61" name="Google Shape;61;p38"/>
          <p:cNvSpPr/>
          <p:nvPr/>
        </p:nvSpPr>
        <p:spPr>
          <a:xfrm>
            <a:off x="7620000" y="0"/>
            <a:ext cx="45720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8"/>
          <p:cNvSpPr txBox="1">
            <a:spLocks noGrp="1"/>
          </p:cNvSpPr>
          <p:nvPr>
            <p:ph type="title"/>
          </p:nvPr>
        </p:nvSpPr>
        <p:spPr>
          <a:xfrm>
            <a:off x="8261404" y="542282"/>
            <a:ext cx="3383280" cy="192024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FFFFFF"/>
              </a:buClr>
              <a:buSzPts val="4000"/>
              <a:buFont typeface="Calibri"/>
              <a:buNone/>
              <a:defRPr sz="40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8"/>
          <p:cNvSpPr txBox="1">
            <a:spLocks noGrp="1"/>
          </p:cNvSpPr>
          <p:nvPr>
            <p:ph type="body" idx="1"/>
          </p:nvPr>
        </p:nvSpPr>
        <p:spPr>
          <a:xfrm>
            <a:off x="762000" y="762000"/>
            <a:ext cx="6096000" cy="4572000"/>
          </a:xfrm>
          <a:prstGeom prst="rect">
            <a:avLst/>
          </a:prstGeom>
          <a:noFill/>
          <a:ln>
            <a:noFill/>
          </a:ln>
        </p:spPr>
        <p:txBody>
          <a:bodyPr spcFirstLastPara="1" wrap="square" lIns="91425" tIns="45700" rIns="91425" bIns="45700" anchor="t" anchorCtr="0">
            <a:normAutofit/>
          </a:bodyPr>
          <a:lstStyle>
            <a:lvl1pPr marL="457200" lvl="0" indent="-431800" algn="l">
              <a:lnSpc>
                <a:spcPct val="85000"/>
              </a:lnSpc>
              <a:spcBef>
                <a:spcPts val="1300"/>
              </a:spcBef>
              <a:spcAft>
                <a:spcPts val="0"/>
              </a:spcAft>
              <a:buClr>
                <a:srgbClr val="464646"/>
              </a:buClr>
              <a:buSzPts val="3200"/>
              <a:buChar char=" "/>
              <a:defRPr sz="3200"/>
            </a:lvl1pPr>
            <a:lvl2pPr marL="914400" lvl="1" indent="-406400" algn="l">
              <a:lnSpc>
                <a:spcPct val="85000"/>
              </a:lnSpc>
              <a:spcBef>
                <a:spcPts val="600"/>
              </a:spcBef>
              <a:spcAft>
                <a:spcPts val="0"/>
              </a:spcAft>
              <a:buClr>
                <a:srgbClr val="464646"/>
              </a:buClr>
              <a:buSzPts val="2800"/>
              <a:buChar char=" "/>
              <a:defRPr sz="2800"/>
            </a:lvl2pPr>
            <a:lvl3pPr marL="1371600" lvl="2" indent="-381000" algn="l">
              <a:lnSpc>
                <a:spcPct val="85000"/>
              </a:lnSpc>
              <a:spcBef>
                <a:spcPts val="600"/>
              </a:spcBef>
              <a:spcAft>
                <a:spcPts val="0"/>
              </a:spcAft>
              <a:buClr>
                <a:srgbClr val="464646"/>
              </a:buClr>
              <a:buSzPts val="2400"/>
              <a:buChar char=" "/>
              <a:defRPr sz="2400"/>
            </a:lvl3pPr>
            <a:lvl4pPr marL="1828800" lvl="3" indent="-355600" algn="l">
              <a:lnSpc>
                <a:spcPct val="85000"/>
              </a:lnSpc>
              <a:spcBef>
                <a:spcPts val="600"/>
              </a:spcBef>
              <a:spcAft>
                <a:spcPts val="0"/>
              </a:spcAft>
              <a:buClr>
                <a:srgbClr val="464646"/>
              </a:buClr>
              <a:buSzPts val="2000"/>
              <a:buChar char=" "/>
              <a:defRPr sz="2000"/>
            </a:lvl4pPr>
            <a:lvl5pPr marL="2286000" lvl="4" indent="-355600" algn="l">
              <a:lnSpc>
                <a:spcPct val="85000"/>
              </a:lnSpc>
              <a:spcBef>
                <a:spcPts val="600"/>
              </a:spcBef>
              <a:spcAft>
                <a:spcPts val="0"/>
              </a:spcAft>
              <a:buClr>
                <a:srgbClr val="464646"/>
              </a:buClr>
              <a:buSzPts val="2000"/>
              <a:buChar char=" "/>
              <a:defRPr sz="2000"/>
            </a:lvl5pPr>
            <a:lvl6pPr marL="2743200" lvl="5" indent="-355600" algn="l">
              <a:lnSpc>
                <a:spcPct val="85000"/>
              </a:lnSpc>
              <a:spcBef>
                <a:spcPts val="600"/>
              </a:spcBef>
              <a:spcAft>
                <a:spcPts val="0"/>
              </a:spcAft>
              <a:buClr>
                <a:srgbClr val="464646"/>
              </a:buClr>
              <a:buSzPts val="2000"/>
              <a:buChar char=" "/>
              <a:defRPr sz="2000"/>
            </a:lvl6pPr>
            <a:lvl7pPr marL="3200400" lvl="6" indent="-355600" algn="l">
              <a:lnSpc>
                <a:spcPct val="85000"/>
              </a:lnSpc>
              <a:spcBef>
                <a:spcPts val="600"/>
              </a:spcBef>
              <a:spcAft>
                <a:spcPts val="0"/>
              </a:spcAft>
              <a:buClr>
                <a:srgbClr val="464646"/>
              </a:buClr>
              <a:buSzPts val="2000"/>
              <a:buChar char=" "/>
              <a:defRPr sz="2000"/>
            </a:lvl7pPr>
            <a:lvl8pPr marL="3657600" lvl="7" indent="-355600" algn="l">
              <a:lnSpc>
                <a:spcPct val="85000"/>
              </a:lnSpc>
              <a:spcBef>
                <a:spcPts val="600"/>
              </a:spcBef>
              <a:spcAft>
                <a:spcPts val="0"/>
              </a:spcAft>
              <a:buClr>
                <a:srgbClr val="464646"/>
              </a:buClr>
              <a:buSzPts val="2000"/>
              <a:buChar char=" "/>
              <a:defRPr sz="2000"/>
            </a:lvl8pPr>
            <a:lvl9pPr marL="4114800" lvl="8" indent="-355600" algn="l">
              <a:lnSpc>
                <a:spcPct val="85000"/>
              </a:lnSpc>
              <a:spcBef>
                <a:spcPts val="600"/>
              </a:spcBef>
              <a:spcAft>
                <a:spcPts val="0"/>
              </a:spcAft>
              <a:buClr>
                <a:srgbClr val="464646"/>
              </a:buClr>
              <a:buSzPts val="2000"/>
              <a:buChar char=" "/>
              <a:defRPr sz="2000"/>
            </a:lvl9pPr>
          </a:lstStyle>
          <a:p>
            <a:endParaRPr/>
          </a:p>
        </p:txBody>
      </p:sp>
      <p:sp>
        <p:nvSpPr>
          <p:cNvPr id="64" name="Google Shape;64;p38"/>
          <p:cNvSpPr txBox="1">
            <a:spLocks noGrp="1"/>
          </p:cNvSpPr>
          <p:nvPr>
            <p:ph type="body" idx="2"/>
          </p:nvPr>
        </p:nvSpPr>
        <p:spPr>
          <a:xfrm>
            <a:off x="8275983" y="2511813"/>
            <a:ext cx="3398520" cy="3126987"/>
          </a:xfrm>
          <a:prstGeom prst="rect">
            <a:avLst/>
          </a:prstGeom>
          <a:noFill/>
          <a:ln>
            <a:noFill/>
          </a:ln>
        </p:spPr>
        <p:txBody>
          <a:bodyPr spcFirstLastPara="1" wrap="square" lIns="91425" tIns="45700" rIns="91425" bIns="45700" anchor="t" anchorCtr="0">
            <a:normAutofit/>
          </a:bodyPr>
          <a:lstStyle>
            <a:lvl1pPr marL="457200" marR="0" lvl="0" indent="-228600" algn="l">
              <a:lnSpc>
                <a:spcPct val="100000"/>
              </a:lnSpc>
              <a:spcBef>
                <a:spcPts val="1200"/>
              </a:spcBef>
              <a:spcAft>
                <a:spcPts val="0"/>
              </a:spcAft>
              <a:buClr>
                <a:srgbClr val="262626"/>
              </a:buClr>
              <a:buSzPts val="1800"/>
              <a:buFont typeface="Calibri"/>
              <a:buNone/>
              <a:defRPr sz="1800">
                <a:solidFill>
                  <a:srgbClr val="262626"/>
                </a:solidFill>
              </a:defRPr>
            </a:lvl1pPr>
            <a:lvl2pPr marL="914400" lvl="1" indent="-228600" algn="l">
              <a:lnSpc>
                <a:spcPct val="85000"/>
              </a:lnSpc>
              <a:spcBef>
                <a:spcPts val="600"/>
              </a:spcBef>
              <a:spcAft>
                <a:spcPts val="0"/>
              </a:spcAft>
              <a:buClr>
                <a:srgbClr val="464646"/>
              </a:buClr>
              <a:buSzPts val="1200"/>
              <a:buNone/>
              <a:defRPr sz="1200"/>
            </a:lvl2pPr>
            <a:lvl3pPr marL="1371600" lvl="2" indent="-228600" algn="l">
              <a:lnSpc>
                <a:spcPct val="85000"/>
              </a:lnSpc>
              <a:spcBef>
                <a:spcPts val="600"/>
              </a:spcBef>
              <a:spcAft>
                <a:spcPts val="0"/>
              </a:spcAft>
              <a:buClr>
                <a:srgbClr val="464646"/>
              </a:buClr>
              <a:buSzPts val="1000"/>
              <a:buNone/>
              <a:defRPr sz="1000"/>
            </a:lvl3pPr>
            <a:lvl4pPr marL="1828800" lvl="3" indent="-228600" algn="l">
              <a:lnSpc>
                <a:spcPct val="85000"/>
              </a:lnSpc>
              <a:spcBef>
                <a:spcPts val="600"/>
              </a:spcBef>
              <a:spcAft>
                <a:spcPts val="0"/>
              </a:spcAft>
              <a:buClr>
                <a:srgbClr val="464646"/>
              </a:buClr>
              <a:buSzPts val="900"/>
              <a:buNone/>
              <a:defRPr sz="900"/>
            </a:lvl4pPr>
            <a:lvl5pPr marL="2286000" lvl="4" indent="-228600" algn="l">
              <a:lnSpc>
                <a:spcPct val="85000"/>
              </a:lnSpc>
              <a:spcBef>
                <a:spcPts val="600"/>
              </a:spcBef>
              <a:spcAft>
                <a:spcPts val="0"/>
              </a:spcAft>
              <a:buClr>
                <a:srgbClr val="464646"/>
              </a:buClr>
              <a:buSzPts val="900"/>
              <a:buNone/>
              <a:defRPr sz="900"/>
            </a:lvl5pPr>
            <a:lvl6pPr marL="2743200" lvl="5" indent="-228600" algn="l">
              <a:lnSpc>
                <a:spcPct val="85000"/>
              </a:lnSpc>
              <a:spcBef>
                <a:spcPts val="600"/>
              </a:spcBef>
              <a:spcAft>
                <a:spcPts val="0"/>
              </a:spcAft>
              <a:buClr>
                <a:srgbClr val="464646"/>
              </a:buClr>
              <a:buSzPts val="900"/>
              <a:buNone/>
              <a:defRPr sz="900"/>
            </a:lvl6pPr>
            <a:lvl7pPr marL="3200400" lvl="6" indent="-228600" algn="l">
              <a:lnSpc>
                <a:spcPct val="85000"/>
              </a:lnSpc>
              <a:spcBef>
                <a:spcPts val="600"/>
              </a:spcBef>
              <a:spcAft>
                <a:spcPts val="0"/>
              </a:spcAft>
              <a:buClr>
                <a:srgbClr val="464646"/>
              </a:buClr>
              <a:buSzPts val="900"/>
              <a:buNone/>
              <a:defRPr sz="900"/>
            </a:lvl7pPr>
            <a:lvl8pPr marL="3657600" lvl="7" indent="-228600" algn="l">
              <a:lnSpc>
                <a:spcPct val="85000"/>
              </a:lnSpc>
              <a:spcBef>
                <a:spcPts val="600"/>
              </a:spcBef>
              <a:spcAft>
                <a:spcPts val="0"/>
              </a:spcAft>
              <a:buClr>
                <a:srgbClr val="464646"/>
              </a:buClr>
              <a:buSzPts val="900"/>
              <a:buNone/>
              <a:defRPr sz="900"/>
            </a:lvl8pPr>
            <a:lvl9pPr marL="4114800" lvl="8" indent="-228600" algn="l">
              <a:lnSpc>
                <a:spcPct val="85000"/>
              </a:lnSpc>
              <a:spcBef>
                <a:spcPts val="600"/>
              </a:spcBef>
              <a:spcAft>
                <a:spcPts val="0"/>
              </a:spcAft>
              <a:buClr>
                <a:srgbClr val="464646"/>
              </a:buClr>
              <a:buSzPts val="900"/>
              <a:buNone/>
              <a:defRPr sz="900"/>
            </a:lvl9pPr>
          </a:lstStyle>
          <a:p>
            <a:endParaRPr/>
          </a:p>
        </p:txBody>
      </p:sp>
      <p:sp>
        <p:nvSpPr>
          <p:cNvPr id="65" name="Google Shape;65;p38"/>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8"/>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8"/>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3600" b="0">
                <a:solidFill>
                  <a:srgbClr val="FFFFFF"/>
                </a:solidFill>
                <a:latin typeface="Calibri"/>
                <a:ea typeface="Calibri"/>
                <a:cs typeface="Calibri"/>
                <a:sym typeface="Calibri"/>
              </a:defRPr>
            </a:lvl1pPr>
            <a:lvl2pPr marL="0" lvl="1" indent="0" algn="r">
              <a:spcBef>
                <a:spcPts val="0"/>
              </a:spcBef>
              <a:buNone/>
              <a:defRPr sz="3600" b="0">
                <a:solidFill>
                  <a:srgbClr val="FFFFFF"/>
                </a:solidFill>
                <a:latin typeface="Calibri"/>
                <a:ea typeface="Calibri"/>
                <a:cs typeface="Calibri"/>
                <a:sym typeface="Calibri"/>
              </a:defRPr>
            </a:lvl2pPr>
            <a:lvl3pPr marL="0" lvl="2" indent="0" algn="r">
              <a:spcBef>
                <a:spcPts val="0"/>
              </a:spcBef>
              <a:buNone/>
              <a:defRPr sz="3600" b="0">
                <a:solidFill>
                  <a:srgbClr val="FFFFFF"/>
                </a:solidFill>
                <a:latin typeface="Calibri"/>
                <a:ea typeface="Calibri"/>
                <a:cs typeface="Calibri"/>
                <a:sym typeface="Calibri"/>
              </a:defRPr>
            </a:lvl3pPr>
            <a:lvl4pPr marL="0" lvl="3" indent="0" algn="r">
              <a:spcBef>
                <a:spcPts val="0"/>
              </a:spcBef>
              <a:buNone/>
              <a:defRPr sz="3600" b="0">
                <a:solidFill>
                  <a:srgbClr val="FFFFFF"/>
                </a:solidFill>
                <a:latin typeface="Calibri"/>
                <a:ea typeface="Calibri"/>
                <a:cs typeface="Calibri"/>
                <a:sym typeface="Calibri"/>
              </a:defRPr>
            </a:lvl4pPr>
            <a:lvl5pPr marL="0" lvl="4" indent="0" algn="r">
              <a:spcBef>
                <a:spcPts val="0"/>
              </a:spcBef>
              <a:buNone/>
              <a:defRPr sz="3600" b="0">
                <a:solidFill>
                  <a:srgbClr val="FFFFFF"/>
                </a:solidFill>
                <a:latin typeface="Calibri"/>
                <a:ea typeface="Calibri"/>
                <a:cs typeface="Calibri"/>
                <a:sym typeface="Calibri"/>
              </a:defRPr>
            </a:lvl5pPr>
            <a:lvl6pPr marL="0" lvl="5" indent="0" algn="r">
              <a:spcBef>
                <a:spcPts val="0"/>
              </a:spcBef>
              <a:buNone/>
              <a:defRPr sz="3600" b="0">
                <a:solidFill>
                  <a:srgbClr val="FFFFFF"/>
                </a:solidFill>
                <a:latin typeface="Calibri"/>
                <a:ea typeface="Calibri"/>
                <a:cs typeface="Calibri"/>
                <a:sym typeface="Calibri"/>
              </a:defRPr>
            </a:lvl6pPr>
            <a:lvl7pPr marL="0" lvl="6" indent="0" algn="r">
              <a:spcBef>
                <a:spcPts val="0"/>
              </a:spcBef>
              <a:buNone/>
              <a:defRPr sz="3600" b="0">
                <a:solidFill>
                  <a:srgbClr val="FFFFFF"/>
                </a:solidFill>
                <a:latin typeface="Calibri"/>
                <a:ea typeface="Calibri"/>
                <a:cs typeface="Calibri"/>
                <a:sym typeface="Calibri"/>
              </a:defRPr>
            </a:lvl7pPr>
            <a:lvl8pPr marL="0" lvl="7" indent="0" algn="r">
              <a:spcBef>
                <a:spcPts val="0"/>
              </a:spcBef>
              <a:buNone/>
              <a:defRPr sz="3600" b="0">
                <a:solidFill>
                  <a:srgbClr val="FFFFFF"/>
                </a:solidFill>
                <a:latin typeface="Calibri"/>
                <a:ea typeface="Calibri"/>
                <a:cs typeface="Calibri"/>
                <a:sym typeface="Calibri"/>
              </a:defRPr>
            </a:lvl8pPr>
            <a:lvl9pPr marL="0" lvl="8" indent="0" algn="r">
              <a:spcBef>
                <a:spcPts val="0"/>
              </a:spcBef>
              <a:buNone/>
              <a:defRPr sz="3600" b="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3987913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el en verticale tekst" type="vertTx">
  <p:cSld name="Titel en verticale tekst">
    <p:spTree>
      <p:nvGrpSpPr>
        <p:cNvPr id="1" name="Shape 68"/>
        <p:cNvGrpSpPr/>
        <p:nvPr/>
      </p:nvGrpSpPr>
      <p:grpSpPr>
        <a:xfrm>
          <a:off x="0" y="0"/>
          <a:ext cx="0" cy="0"/>
          <a:chOff x="0" y="0"/>
          <a:chExt cx="0" cy="0"/>
        </a:xfrm>
      </p:grpSpPr>
      <p:sp>
        <p:nvSpPr>
          <p:cNvPr id="69" name="Google Shape;69;p39"/>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9"/>
          <p:cNvSpPr txBox="1">
            <a:spLocks noGrp="1"/>
          </p:cNvSpPr>
          <p:nvPr>
            <p:ph type="body" idx="1"/>
          </p:nvPr>
        </p:nvSpPr>
        <p:spPr>
          <a:xfrm rot="5400000">
            <a:off x="3941549" y="-1337940"/>
            <a:ext cx="4223940" cy="10753725"/>
          </a:xfrm>
          <a:prstGeom prst="rect">
            <a:avLst/>
          </a:prstGeom>
          <a:noFill/>
          <a:ln>
            <a:noFill/>
          </a:ln>
        </p:spPr>
        <p:txBody>
          <a:bodyPr spcFirstLastPara="1" wrap="square" lIns="91425" tIns="45700" rIns="91425" bIns="45700" anchor="t" anchorCtr="0">
            <a:normAutofit/>
          </a:bodyPr>
          <a:lstStyle>
            <a:lvl1pPr marL="457200" lvl="0" indent="-342900" algn="l">
              <a:lnSpc>
                <a:spcPct val="85000"/>
              </a:lnSpc>
              <a:spcBef>
                <a:spcPts val="1300"/>
              </a:spcBef>
              <a:spcAft>
                <a:spcPts val="0"/>
              </a:spcAft>
              <a:buClr>
                <a:srgbClr val="464646"/>
              </a:buClr>
              <a:buSzPts val="1800"/>
              <a:buChar char=" "/>
              <a:defRPr/>
            </a:lvl1pPr>
            <a:lvl2pPr marL="914400" lvl="1" indent="-342900" algn="l">
              <a:lnSpc>
                <a:spcPct val="85000"/>
              </a:lnSpc>
              <a:spcBef>
                <a:spcPts val="600"/>
              </a:spcBef>
              <a:spcAft>
                <a:spcPts val="0"/>
              </a:spcAft>
              <a:buClr>
                <a:srgbClr val="464646"/>
              </a:buClr>
              <a:buSzPts val="1800"/>
              <a:buChar char=" "/>
              <a:defRPr/>
            </a:lvl2pPr>
            <a:lvl3pPr marL="1371600" lvl="2" indent="-342900" algn="l">
              <a:lnSpc>
                <a:spcPct val="85000"/>
              </a:lnSpc>
              <a:spcBef>
                <a:spcPts val="600"/>
              </a:spcBef>
              <a:spcAft>
                <a:spcPts val="0"/>
              </a:spcAft>
              <a:buClr>
                <a:srgbClr val="464646"/>
              </a:buClr>
              <a:buSzPts val="1800"/>
              <a:buChar char=" "/>
              <a:defRPr/>
            </a:lvl3pPr>
            <a:lvl4pPr marL="1828800" lvl="3" indent="-342900" algn="l">
              <a:lnSpc>
                <a:spcPct val="85000"/>
              </a:lnSpc>
              <a:spcBef>
                <a:spcPts val="600"/>
              </a:spcBef>
              <a:spcAft>
                <a:spcPts val="0"/>
              </a:spcAft>
              <a:buClr>
                <a:srgbClr val="464646"/>
              </a:buClr>
              <a:buSzPts val="1800"/>
              <a:buChar char=" "/>
              <a:defRPr/>
            </a:lvl4pPr>
            <a:lvl5pPr marL="2286000" lvl="4" indent="-342900" algn="l">
              <a:lnSpc>
                <a:spcPct val="85000"/>
              </a:lnSpc>
              <a:spcBef>
                <a:spcPts val="600"/>
              </a:spcBef>
              <a:spcAft>
                <a:spcPts val="0"/>
              </a:spcAft>
              <a:buClr>
                <a:srgbClr val="464646"/>
              </a:buClr>
              <a:buSzPts val="1800"/>
              <a:buChar char=" "/>
              <a:defRPr/>
            </a:lvl5pPr>
            <a:lvl6pPr marL="2743200" lvl="5" indent="-342900" algn="l">
              <a:lnSpc>
                <a:spcPct val="85000"/>
              </a:lnSpc>
              <a:spcBef>
                <a:spcPts val="600"/>
              </a:spcBef>
              <a:spcAft>
                <a:spcPts val="0"/>
              </a:spcAft>
              <a:buClr>
                <a:srgbClr val="464646"/>
              </a:buClr>
              <a:buSzPts val="1800"/>
              <a:buChar char=" "/>
              <a:defRPr/>
            </a:lvl6pPr>
            <a:lvl7pPr marL="3200400" lvl="6" indent="-342900" algn="l">
              <a:lnSpc>
                <a:spcPct val="85000"/>
              </a:lnSpc>
              <a:spcBef>
                <a:spcPts val="600"/>
              </a:spcBef>
              <a:spcAft>
                <a:spcPts val="0"/>
              </a:spcAft>
              <a:buClr>
                <a:srgbClr val="464646"/>
              </a:buClr>
              <a:buSzPts val="1800"/>
              <a:buChar char=" "/>
              <a:defRPr/>
            </a:lvl7pPr>
            <a:lvl8pPr marL="3657600" lvl="7" indent="-342900" algn="l">
              <a:lnSpc>
                <a:spcPct val="85000"/>
              </a:lnSpc>
              <a:spcBef>
                <a:spcPts val="600"/>
              </a:spcBef>
              <a:spcAft>
                <a:spcPts val="0"/>
              </a:spcAft>
              <a:buClr>
                <a:srgbClr val="464646"/>
              </a:buClr>
              <a:buSzPts val="1800"/>
              <a:buChar char=" "/>
              <a:defRPr/>
            </a:lvl8pPr>
            <a:lvl9pPr marL="4114800" lvl="8" indent="-342900" algn="l">
              <a:lnSpc>
                <a:spcPct val="85000"/>
              </a:lnSpc>
              <a:spcBef>
                <a:spcPts val="600"/>
              </a:spcBef>
              <a:spcAft>
                <a:spcPts val="0"/>
              </a:spcAft>
              <a:buClr>
                <a:srgbClr val="464646"/>
              </a:buClr>
              <a:buSzPts val="1800"/>
              <a:buChar char=" "/>
              <a:defRPr/>
            </a:lvl9pPr>
          </a:lstStyle>
          <a:p>
            <a:endParaRPr/>
          </a:p>
        </p:txBody>
      </p:sp>
      <p:sp>
        <p:nvSpPr>
          <p:cNvPr id="71" name="Google Shape;71;p39"/>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9"/>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9"/>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828661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e titel en tekst">
    <p:spTree>
      <p:nvGrpSpPr>
        <p:cNvPr id="1" name="Shape 74"/>
        <p:cNvGrpSpPr/>
        <p:nvPr/>
      </p:nvGrpSpPr>
      <p:grpSpPr>
        <a:xfrm>
          <a:off x="0" y="0"/>
          <a:ext cx="0" cy="0"/>
          <a:chOff x="0" y="0"/>
          <a:chExt cx="0" cy="0"/>
        </a:xfrm>
      </p:grpSpPr>
      <p:sp>
        <p:nvSpPr>
          <p:cNvPr id="75" name="Google Shape;75;p40"/>
          <p:cNvSpPr txBox="1">
            <a:spLocks noGrp="1"/>
          </p:cNvSpPr>
          <p:nvPr>
            <p:ph type="title"/>
          </p:nvPr>
        </p:nvSpPr>
        <p:spPr>
          <a:xfrm rot="5400000">
            <a:off x="7658101" y="1781175"/>
            <a:ext cx="4800600" cy="2628900"/>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0"/>
          <p:cNvSpPr txBox="1">
            <a:spLocks noGrp="1"/>
          </p:cNvSpPr>
          <p:nvPr>
            <p:ph type="body" idx="1"/>
          </p:nvPr>
        </p:nvSpPr>
        <p:spPr>
          <a:xfrm rot="5400000">
            <a:off x="1938338" y="-452435"/>
            <a:ext cx="5400675"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85000"/>
              </a:lnSpc>
              <a:spcBef>
                <a:spcPts val="1300"/>
              </a:spcBef>
              <a:spcAft>
                <a:spcPts val="0"/>
              </a:spcAft>
              <a:buClr>
                <a:srgbClr val="464646"/>
              </a:buClr>
              <a:buSzPts val="1800"/>
              <a:buChar char=" "/>
              <a:defRPr/>
            </a:lvl1pPr>
            <a:lvl2pPr marL="914400" lvl="1" indent="-342900" algn="l">
              <a:lnSpc>
                <a:spcPct val="85000"/>
              </a:lnSpc>
              <a:spcBef>
                <a:spcPts val="600"/>
              </a:spcBef>
              <a:spcAft>
                <a:spcPts val="0"/>
              </a:spcAft>
              <a:buClr>
                <a:srgbClr val="464646"/>
              </a:buClr>
              <a:buSzPts val="1800"/>
              <a:buChar char=" "/>
              <a:defRPr/>
            </a:lvl2pPr>
            <a:lvl3pPr marL="1371600" lvl="2" indent="-342900" algn="l">
              <a:lnSpc>
                <a:spcPct val="85000"/>
              </a:lnSpc>
              <a:spcBef>
                <a:spcPts val="600"/>
              </a:spcBef>
              <a:spcAft>
                <a:spcPts val="0"/>
              </a:spcAft>
              <a:buClr>
                <a:srgbClr val="464646"/>
              </a:buClr>
              <a:buSzPts val="1800"/>
              <a:buChar char=" "/>
              <a:defRPr/>
            </a:lvl3pPr>
            <a:lvl4pPr marL="1828800" lvl="3" indent="-342900" algn="l">
              <a:lnSpc>
                <a:spcPct val="85000"/>
              </a:lnSpc>
              <a:spcBef>
                <a:spcPts val="600"/>
              </a:spcBef>
              <a:spcAft>
                <a:spcPts val="0"/>
              </a:spcAft>
              <a:buClr>
                <a:srgbClr val="464646"/>
              </a:buClr>
              <a:buSzPts val="1800"/>
              <a:buChar char=" "/>
              <a:defRPr/>
            </a:lvl4pPr>
            <a:lvl5pPr marL="2286000" lvl="4" indent="-342900" algn="l">
              <a:lnSpc>
                <a:spcPct val="85000"/>
              </a:lnSpc>
              <a:spcBef>
                <a:spcPts val="600"/>
              </a:spcBef>
              <a:spcAft>
                <a:spcPts val="0"/>
              </a:spcAft>
              <a:buClr>
                <a:srgbClr val="464646"/>
              </a:buClr>
              <a:buSzPts val="1800"/>
              <a:buChar char=" "/>
              <a:defRPr/>
            </a:lvl5pPr>
            <a:lvl6pPr marL="2743200" lvl="5" indent="-342900" algn="l">
              <a:lnSpc>
                <a:spcPct val="85000"/>
              </a:lnSpc>
              <a:spcBef>
                <a:spcPts val="600"/>
              </a:spcBef>
              <a:spcAft>
                <a:spcPts val="0"/>
              </a:spcAft>
              <a:buClr>
                <a:srgbClr val="464646"/>
              </a:buClr>
              <a:buSzPts val="1800"/>
              <a:buChar char=" "/>
              <a:defRPr/>
            </a:lvl6pPr>
            <a:lvl7pPr marL="3200400" lvl="6" indent="-342900" algn="l">
              <a:lnSpc>
                <a:spcPct val="85000"/>
              </a:lnSpc>
              <a:spcBef>
                <a:spcPts val="600"/>
              </a:spcBef>
              <a:spcAft>
                <a:spcPts val="0"/>
              </a:spcAft>
              <a:buClr>
                <a:srgbClr val="464646"/>
              </a:buClr>
              <a:buSzPts val="1800"/>
              <a:buChar char=" "/>
              <a:defRPr/>
            </a:lvl7pPr>
            <a:lvl8pPr marL="3657600" lvl="7" indent="-342900" algn="l">
              <a:lnSpc>
                <a:spcPct val="85000"/>
              </a:lnSpc>
              <a:spcBef>
                <a:spcPts val="600"/>
              </a:spcBef>
              <a:spcAft>
                <a:spcPts val="0"/>
              </a:spcAft>
              <a:buClr>
                <a:srgbClr val="464646"/>
              </a:buClr>
              <a:buSzPts val="1800"/>
              <a:buChar char=" "/>
              <a:defRPr/>
            </a:lvl8pPr>
            <a:lvl9pPr marL="4114800" lvl="8" indent="-342900" algn="l">
              <a:lnSpc>
                <a:spcPct val="85000"/>
              </a:lnSpc>
              <a:spcBef>
                <a:spcPts val="600"/>
              </a:spcBef>
              <a:spcAft>
                <a:spcPts val="0"/>
              </a:spcAft>
              <a:buClr>
                <a:srgbClr val="464646"/>
              </a:buClr>
              <a:buSzPts val="1800"/>
              <a:buChar char=" "/>
              <a:defRPr/>
            </a:lvl9pPr>
          </a:lstStyle>
          <a:p>
            <a:endParaRPr/>
          </a:p>
        </p:txBody>
      </p:sp>
      <p:sp>
        <p:nvSpPr>
          <p:cNvPr id="77" name="Google Shape;77;p40"/>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0"/>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0"/>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1782517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hu-HU"/>
              <a:t>Mintacím szerkesztése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1DCBB937-A7E3-4D6A-A924-93A9FC92D41A}" type="datetimeFigureOut">
              <a:rPr lang="hu-HU" smtClean="0"/>
              <a:t>2023. 10. 17.</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182794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1DCBB937-A7E3-4D6A-A924-93A9FC92D41A}" type="datetimeFigureOut">
              <a:rPr lang="hu-HU" smtClean="0"/>
              <a:t>2023. 10. 17.</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3845511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hu-HU"/>
              <a:t>Mintacím szerkesztése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1DCBB937-A7E3-4D6A-A924-93A9FC92D41A}" type="datetimeFigureOut">
              <a:rPr lang="hu-HU" smtClean="0"/>
              <a:t>2023. 10. 17.</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230276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1DCBB937-A7E3-4D6A-A924-93A9FC92D41A}" type="datetimeFigureOut">
              <a:rPr lang="hu-HU" smtClean="0"/>
              <a:t>2023. 10. 17.</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3261018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BB937-A7E3-4D6A-A924-93A9FC92D41A}" type="datetimeFigureOut">
              <a:rPr lang="hu-HU" smtClean="0"/>
              <a:t>2023. 10. 17.</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3133BD5E-A427-4083-AE16-4AB342DFF28A}" type="slidenum">
              <a:rPr lang="hu-HU" smtClean="0"/>
              <a:t>‹#›</a:t>
            </a:fld>
            <a:endParaRPr lang="hu-HU"/>
          </a:p>
        </p:txBody>
      </p:sp>
    </p:spTree>
    <p:extLst>
      <p:ext uri="{BB962C8B-B14F-4D97-AF65-F5344CB8AC3E}">
        <p14:creationId xmlns:p14="http://schemas.microsoft.com/office/powerpoint/2010/main" val="3156847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hu-HU"/>
              <a:t>Mintacím szerkesztése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hu-HU"/>
              <a:t>Mintaszöveg szerkesztése</a:t>
            </a:r>
          </a:p>
        </p:txBody>
      </p:sp>
      <p:sp>
        <p:nvSpPr>
          <p:cNvPr id="5" name="Date Placeholder 4"/>
          <p:cNvSpPr>
            <a:spLocks noGrp="1"/>
          </p:cNvSpPr>
          <p:nvPr>
            <p:ph type="dt" sz="half" idx="10"/>
          </p:nvPr>
        </p:nvSpPr>
        <p:spPr/>
        <p:txBody>
          <a:bodyPr/>
          <a:lstStyle/>
          <a:p>
            <a:fld id="{1DCBB937-A7E3-4D6A-A924-93A9FC92D41A}" type="datetimeFigureOut">
              <a:rPr lang="hu-HU" smtClean="0"/>
              <a:t>2023. 10. 17.</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3133BD5E-A427-4083-AE16-4AB342DFF28A}" type="slidenum">
              <a:rPr lang="hu-HU" smtClean="0"/>
              <a:t>‹#›</a:t>
            </a:fld>
            <a:endParaRPr lang="hu-HU"/>
          </a:p>
        </p:txBody>
      </p:sp>
    </p:spTree>
    <p:extLst>
      <p:ext uri="{BB962C8B-B14F-4D97-AF65-F5344CB8AC3E}">
        <p14:creationId xmlns:p14="http://schemas.microsoft.com/office/powerpoint/2010/main" val="2153219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hu-HU"/>
              <a:t>Mintacím szerkesztése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1DCBB937-A7E3-4D6A-A924-93A9FC92D41A}" type="datetimeFigureOut">
              <a:rPr lang="hu-HU" smtClean="0"/>
              <a:t>2023. 10. 17.</a:t>
            </a:fld>
            <a:endParaRPr lang="hu-HU"/>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hu-HU"/>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3133BD5E-A427-4083-AE16-4AB342DFF28A}" type="slidenum">
              <a:rPr lang="hu-HU" smtClean="0"/>
              <a:t>‹#›</a:t>
            </a:fld>
            <a:endParaRPr lang="hu-HU"/>
          </a:p>
        </p:txBody>
      </p:sp>
    </p:spTree>
    <p:extLst>
      <p:ext uri="{BB962C8B-B14F-4D97-AF65-F5344CB8AC3E}">
        <p14:creationId xmlns:p14="http://schemas.microsoft.com/office/powerpoint/2010/main" val="136156618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1DCBB937-A7E3-4D6A-A924-93A9FC92D41A}" type="datetimeFigureOut">
              <a:rPr lang="hu-HU" smtClean="0"/>
              <a:t>2023. 10. 17.</a:t>
            </a:fld>
            <a:endParaRPr lang="hu-HU"/>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hu-HU"/>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3133BD5E-A427-4083-AE16-4AB342DFF28A}" type="slidenum">
              <a:rPr lang="hu-HU" smtClean="0"/>
              <a:t>‹#›</a:t>
            </a:fld>
            <a:endParaRPr lang="hu-HU"/>
          </a:p>
        </p:txBody>
      </p:sp>
    </p:spTree>
    <p:extLst>
      <p:ext uri="{BB962C8B-B14F-4D97-AF65-F5344CB8AC3E}">
        <p14:creationId xmlns:p14="http://schemas.microsoft.com/office/powerpoint/2010/main" val="11091802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0CDFB"/>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657226" y="499533"/>
            <a:ext cx="10772775" cy="1285170"/>
          </a:xfrm>
          <a:prstGeom prst="rect">
            <a:avLst/>
          </a:prstGeom>
          <a:noFill/>
          <a:ln>
            <a:noFill/>
          </a:ln>
        </p:spPr>
        <p:txBody>
          <a:bodyPr spcFirstLastPara="1" wrap="square" lIns="91425" tIns="45700" rIns="91425" bIns="45700" anchor="ctr" anchorCtr="0">
            <a:normAutofit/>
          </a:bodyPr>
          <a:lstStyle>
            <a:lvl1pPr marR="0" lvl="0" algn="l" rtl="0">
              <a:lnSpc>
                <a:spcPct val="85000"/>
              </a:lnSpc>
              <a:spcBef>
                <a:spcPts val="0"/>
              </a:spcBef>
              <a:spcAft>
                <a:spcPts val="0"/>
              </a:spcAft>
              <a:buClr>
                <a:schemeClr val="accent1"/>
              </a:buClr>
              <a:buSzPts val="5400"/>
              <a:buFont typeface="Calibri"/>
              <a:buNone/>
              <a:defRPr sz="5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0"/>
          <p:cNvSpPr txBox="1">
            <a:spLocks noGrp="1"/>
          </p:cNvSpPr>
          <p:nvPr>
            <p:ph type="body" idx="1"/>
          </p:nvPr>
        </p:nvSpPr>
        <p:spPr>
          <a:xfrm>
            <a:off x="676656" y="1926953"/>
            <a:ext cx="10753725" cy="422394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85000"/>
              </a:lnSpc>
              <a:spcBef>
                <a:spcPts val="1300"/>
              </a:spcBef>
              <a:spcAft>
                <a:spcPts val="0"/>
              </a:spcAft>
              <a:buClr>
                <a:srgbClr val="464646"/>
              </a:buClr>
              <a:buSzPts val="2400"/>
              <a:buFont typeface="Arial"/>
              <a:buChar char=" "/>
              <a:defRPr sz="2400" b="0" i="0" u="none" strike="noStrike" cap="none">
                <a:solidFill>
                  <a:srgbClr val="464646"/>
                </a:solidFill>
                <a:latin typeface="Calibri"/>
                <a:ea typeface="Calibri"/>
                <a:cs typeface="Calibri"/>
                <a:sym typeface="Calibri"/>
              </a:defRPr>
            </a:lvl1pPr>
            <a:lvl2pPr marL="914400" marR="0" lvl="1" indent="-381000" algn="l" rtl="0">
              <a:lnSpc>
                <a:spcPct val="85000"/>
              </a:lnSpc>
              <a:spcBef>
                <a:spcPts val="600"/>
              </a:spcBef>
              <a:spcAft>
                <a:spcPts val="0"/>
              </a:spcAft>
              <a:buClr>
                <a:srgbClr val="464646"/>
              </a:buClr>
              <a:buSzPts val="2400"/>
              <a:buFont typeface="Arial"/>
              <a:buChar char=" "/>
              <a:defRPr sz="2400" b="0" i="0" u="none" strike="noStrike" cap="none">
                <a:solidFill>
                  <a:srgbClr val="464646"/>
                </a:solidFill>
                <a:latin typeface="Calibri"/>
                <a:ea typeface="Calibri"/>
                <a:cs typeface="Calibri"/>
                <a:sym typeface="Calibri"/>
              </a:defRPr>
            </a:lvl2pPr>
            <a:lvl3pPr marL="1371600" marR="0" lvl="2" indent="-355600" algn="l" rtl="0">
              <a:lnSpc>
                <a:spcPct val="85000"/>
              </a:lnSpc>
              <a:spcBef>
                <a:spcPts val="600"/>
              </a:spcBef>
              <a:spcAft>
                <a:spcPts val="0"/>
              </a:spcAft>
              <a:buClr>
                <a:srgbClr val="464646"/>
              </a:buClr>
              <a:buSzPts val="2000"/>
              <a:buFont typeface="Arial"/>
              <a:buChar char=" "/>
              <a:defRPr sz="2000" b="0" i="1" u="none" strike="noStrike" cap="none">
                <a:solidFill>
                  <a:srgbClr val="464646"/>
                </a:solidFill>
                <a:latin typeface="Calibri"/>
                <a:ea typeface="Calibri"/>
                <a:cs typeface="Calibri"/>
                <a:sym typeface="Calibri"/>
              </a:defRPr>
            </a:lvl3pPr>
            <a:lvl4pPr marL="1828800" marR="0" lvl="3"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4pPr>
            <a:lvl5pPr marL="2286000" marR="0" lvl="4"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5pPr>
            <a:lvl6pPr marL="2743200" marR="0" lvl="5"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6pPr>
            <a:lvl7pPr marL="3200400" marR="0" lvl="6"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7pPr>
            <a:lvl8pPr marL="3657600" marR="0" lvl="7"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8pPr>
            <a:lvl9pPr marL="4114800" marR="0" lvl="8" indent="-342900" algn="l" rtl="0">
              <a:lnSpc>
                <a:spcPct val="85000"/>
              </a:lnSpc>
              <a:spcBef>
                <a:spcPts val="600"/>
              </a:spcBef>
              <a:spcAft>
                <a:spcPts val="0"/>
              </a:spcAft>
              <a:buClr>
                <a:srgbClr val="464646"/>
              </a:buClr>
              <a:buSzPts val="1800"/>
              <a:buFont typeface="Arial"/>
              <a:buChar char=" "/>
              <a:defRPr sz="1800" b="0" i="0" u="none" strike="noStrike" cap="none">
                <a:solidFill>
                  <a:srgbClr val="464646"/>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51"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685800" y="6554697"/>
            <a:ext cx="5029200" cy="228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51"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pic>
        <p:nvPicPr>
          <p:cNvPr id="14" name="Google Shape;14;p30"/>
          <p:cNvPicPr preferRelativeResize="0"/>
          <p:nvPr/>
        </p:nvPicPr>
        <p:blipFill rotWithShape="1">
          <a:blip r:embed="rId12">
            <a:alphaModFix/>
          </a:blip>
          <a:srcRect/>
          <a:stretch/>
        </p:blipFill>
        <p:spPr>
          <a:xfrm>
            <a:off x="10259312" y="0"/>
            <a:ext cx="1932688" cy="1087744"/>
          </a:xfrm>
          <a:prstGeom prst="rect">
            <a:avLst/>
          </a:prstGeom>
          <a:noFill/>
          <a:ln>
            <a:noFill/>
          </a:ln>
        </p:spPr>
      </p:pic>
      <p:sp>
        <p:nvSpPr>
          <p:cNvPr id="15" name="Google Shape;15;p30"/>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3600" b="0" i="0" u="none" strike="noStrike" cap="none">
                <a:solidFill>
                  <a:schemeClr val="accent2"/>
                </a:solidFill>
                <a:latin typeface="Calibri"/>
                <a:ea typeface="Calibri"/>
                <a:cs typeface="Calibri"/>
                <a:sym typeface="Calibri"/>
              </a:defRPr>
            </a:lvl1pPr>
            <a:lvl2pPr marL="0" marR="0" lvl="1" indent="0" algn="r" rtl="0">
              <a:spcBef>
                <a:spcPts val="0"/>
              </a:spcBef>
              <a:buNone/>
              <a:defRPr sz="3600" b="0" i="0" u="none" strike="noStrike" cap="none">
                <a:solidFill>
                  <a:schemeClr val="accent2"/>
                </a:solidFill>
                <a:latin typeface="Calibri"/>
                <a:ea typeface="Calibri"/>
                <a:cs typeface="Calibri"/>
                <a:sym typeface="Calibri"/>
              </a:defRPr>
            </a:lvl2pPr>
            <a:lvl3pPr marL="0" marR="0" lvl="2" indent="0" algn="r" rtl="0">
              <a:spcBef>
                <a:spcPts val="0"/>
              </a:spcBef>
              <a:buNone/>
              <a:defRPr sz="3600" b="0" i="0" u="none" strike="noStrike" cap="none">
                <a:solidFill>
                  <a:schemeClr val="accent2"/>
                </a:solidFill>
                <a:latin typeface="Calibri"/>
                <a:ea typeface="Calibri"/>
                <a:cs typeface="Calibri"/>
                <a:sym typeface="Calibri"/>
              </a:defRPr>
            </a:lvl3pPr>
            <a:lvl4pPr marL="0" marR="0" lvl="3" indent="0" algn="r" rtl="0">
              <a:spcBef>
                <a:spcPts val="0"/>
              </a:spcBef>
              <a:buNone/>
              <a:defRPr sz="3600" b="0" i="0" u="none" strike="noStrike" cap="none">
                <a:solidFill>
                  <a:schemeClr val="accent2"/>
                </a:solidFill>
                <a:latin typeface="Calibri"/>
                <a:ea typeface="Calibri"/>
                <a:cs typeface="Calibri"/>
                <a:sym typeface="Calibri"/>
              </a:defRPr>
            </a:lvl4pPr>
            <a:lvl5pPr marL="0" marR="0" lvl="4" indent="0" algn="r" rtl="0">
              <a:spcBef>
                <a:spcPts val="0"/>
              </a:spcBef>
              <a:buNone/>
              <a:defRPr sz="3600" b="0" i="0" u="none" strike="noStrike" cap="none">
                <a:solidFill>
                  <a:schemeClr val="accent2"/>
                </a:solidFill>
                <a:latin typeface="Calibri"/>
                <a:ea typeface="Calibri"/>
                <a:cs typeface="Calibri"/>
                <a:sym typeface="Calibri"/>
              </a:defRPr>
            </a:lvl5pPr>
            <a:lvl6pPr marL="0" marR="0" lvl="5" indent="0" algn="r" rtl="0">
              <a:spcBef>
                <a:spcPts val="0"/>
              </a:spcBef>
              <a:buNone/>
              <a:defRPr sz="3600" b="0" i="0" u="none" strike="noStrike" cap="none">
                <a:solidFill>
                  <a:schemeClr val="accent2"/>
                </a:solidFill>
                <a:latin typeface="Calibri"/>
                <a:ea typeface="Calibri"/>
                <a:cs typeface="Calibri"/>
                <a:sym typeface="Calibri"/>
              </a:defRPr>
            </a:lvl6pPr>
            <a:lvl7pPr marL="0" marR="0" lvl="6" indent="0" algn="r" rtl="0">
              <a:spcBef>
                <a:spcPts val="0"/>
              </a:spcBef>
              <a:buNone/>
              <a:defRPr sz="3600" b="0" i="0" u="none" strike="noStrike" cap="none">
                <a:solidFill>
                  <a:schemeClr val="accent2"/>
                </a:solidFill>
                <a:latin typeface="Calibri"/>
                <a:ea typeface="Calibri"/>
                <a:cs typeface="Calibri"/>
                <a:sym typeface="Calibri"/>
              </a:defRPr>
            </a:lvl7pPr>
            <a:lvl8pPr marL="0" marR="0" lvl="7" indent="0" algn="r" rtl="0">
              <a:spcBef>
                <a:spcPts val="0"/>
              </a:spcBef>
              <a:buNone/>
              <a:defRPr sz="3600" b="0" i="0" u="none" strike="noStrike" cap="none">
                <a:solidFill>
                  <a:schemeClr val="accent2"/>
                </a:solidFill>
                <a:latin typeface="Calibri"/>
                <a:ea typeface="Calibri"/>
                <a:cs typeface="Calibri"/>
                <a:sym typeface="Calibri"/>
              </a:defRPr>
            </a:lvl8pPr>
            <a:lvl9pPr marL="0" marR="0" lvl="8" indent="0" algn="r" rtl="0">
              <a:spcBef>
                <a:spcPts val="0"/>
              </a:spcBef>
              <a:buNone/>
              <a:defRPr sz="3600" b="0" i="0" u="none" strike="noStrike" cap="none">
                <a:solidFill>
                  <a:schemeClr val="accen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BE"/>
              <a:t>‹#›</a:t>
            </a:fld>
            <a:endParaRPr/>
          </a:p>
        </p:txBody>
      </p:sp>
    </p:spTree>
    <p:extLst>
      <p:ext uri="{BB962C8B-B14F-4D97-AF65-F5344CB8AC3E}">
        <p14:creationId xmlns:p14="http://schemas.microsoft.com/office/powerpoint/2010/main" val="3824795358"/>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nobadkid.org/eclips/" TargetMode="External"/><Relationship Id="rId4" Type="http://schemas.openxmlformats.org/officeDocument/2006/relationships/hyperlink" Target="https://eclipsproject.e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7BDE8BF-EAFA-40DC-A243-3347BE539131}"/>
              </a:ext>
            </a:extLst>
          </p:cNvPr>
          <p:cNvSpPr>
            <a:spLocks noGrp="1"/>
          </p:cNvSpPr>
          <p:nvPr>
            <p:ph type="ctrTitle"/>
          </p:nvPr>
        </p:nvSpPr>
        <p:spPr>
          <a:xfrm>
            <a:off x="704850" y="1771273"/>
            <a:ext cx="10782300" cy="1965350"/>
          </a:xfrm>
        </p:spPr>
        <p:txBody>
          <a:bodyPr/>
          <a:lstStyle/>
          <a:p>
            <a:pPr algn="ctr"/>
            <a:r>
              <a:rPr lang="en-US" sz="6000" b="1" dirty="0"/>
              <a:t>A </a:t>
            </a:r>
            <a:r>
              <a:rPr lang="en-US" sz="6000" b="1" dirty="0" err="1"/>
              <a:t>szociális</a:t>
            </a:r>
            <a:r>
              <a:rPr lang="en-US" sz="6000" b="1" dirty="0"/>
              <a:t> </a:t>
            </a:r>
            <a:r>
              <a:rPr lang="en-US" sz="6000" b="1" dirty="0" err="1"/>
              <a:t>segítségnyújtás</a:t>
            </a:r>
            <a:r>
              <a:rPr lang="en-US" sz="6000" b="1" dirty="0"/>
              <a:t> </a:t>
            </a:r>
            <a:r>
              <a:rPr lang="en-US" sz="6000" b="1" dirty="0" err="1"/>
              <a:t>modellje</a:t>
            </a:r>
            <a:r>
              <a:rPr lang="en-US" sz="6000" b="1" dirty="0"/>
              <a:t> a </a:t>
            </a:r>
            <a:r>
              <a:rPr lang="en-US" sz="6000" b="1" dirty="0" err="1"/>
              <a:t>traumatudatos</a:t>
            </a:r>
            <a:r>
              <a:rPr lang="en-US" sz="6000" b="1" dirty="0"/>
              <a:t> </a:t>
            </a:r>
            <a:r>
              <a:rPr lang="en-US" sz="6000" b="1" dirty="0" err="1"/>
              <a:t>szemlélet</a:t>
            </a:r>
            <a:r>
              <a:rPr lang="en-US" sz="6000" b="1" dirty="0"/>
              <a:t> </a:t>
            </a:r>
            <a:r>
              <a:rPr lang="en-US" sz="6000" b="1" dirty="0" err="1"/>
              <a:t>tükrében</a:t>
            </a:r>
            <a:endParaRPr lang="hu-HU" sz="6000" dirty="0"/>
          </a:p>
        </p:txBody>
      </p:sp>
      <p:sp>
        <p:nvSpPr>
          <p:cNvPr id="3" name="Alcím 2">
            <a:extLst>
              <a:ext uri="{FF2B5EF4-FFF2-40B4-BE49-F238E27FC236}">
                <a16:creationId xmlns:a16="http://schemas.microsoft.com/office/drawing/2014/main" id="{18CE2AE4-D6DB-4A00-9E62-05CE08CECD9C}"/>
              </a:ext>
            </a:extLst>
          </p:cNvPr>
          <p:cNvSpPr>
            <a:spLocks noGrp="1"/>
          </p:cNvSpPr>
          <p:nvPr>
            <p:ph type="subTitle" idx="1"/>
          </p:nvPr>
        </p:nvSpPr>
        <p:spPr>
          <a:xfrm>
            <a:off x="736854" y="4797778"/>
            <a:ext cx="10718292" cy="2060222"/>
          </a:xfrm>
        </p:spPr>
        <p:txBody>
          <a:bodyPr>
            <a:normAutofit/>
          </a:bodyPr>
          <a:lstStyle/>
          <a:p>
            <a:endParaRPr lang="hu-HU" dirty="0"/>
          </a:p>
          <a:p>
            <a:pPr algn="ctr"/>
            <a:r>
              <a:rPr lang="hu-HU" dirty="0"/>
              <a:t>Rózsa Mónika</a:t>
            </a:r>
          </a:p>
          <a:p>
            <a:pPr algn="ctr"/>
            <a:r>
              <a:rPr lang="hu-HU" dirty="0"/>
              <a:t>gyermek klinikai szakpszichológus</a:t>
            </a:r>
          </a:p>
          <a:p>
            <a:pPr algn="ctr"/>
            <a:endParaRPr lang="hu-HU" sz="1200" dirty="0"/>
          </a:p>
          <a:p>
            <a:pPr algn="ctr"/>
            <a:endParaRPr lang="hu-HU" dirty="0"/>
          </a:p>
        </p:txBody>
      </p:sp>
      <p:sp>
        <p:nvSpPr>
          <p:cNvPr id="5" name="Szövegdoboz 4">
            <a:extLst>
              <a:ext uri="{FF2B5EF4-FFF2-40B4-BE49-F238E27FC236}">
                <a16:creationId xmlns:a16="http://schemas.microsoft.com/office/drawing/2014/main" id="{4EF338DB-9E30-BE27-35C5-EEF5639184AB}"/>
              </a:ext>
            </a:extLst>
          </p:cNvPr>
          <p:cNvSpPr txBox="1"/>
          <p:nvPr/>
        </p:nvSpPr>
        <p:spPr>
          <a:xfrm>
            <a:off x="2667762" y="205791"/>
            <a:ext cx="7040682" cy="646331"/>
          </a:xfrm>
          <a:prstGeom prst="rect">
            <a:avLst/>
          </a:prstGeom>
          <a:noFill/>
        </p:spPr>
        <p:txBody>
          <a:bodyPr wrap="square">
            <a:spAutoFit/>
          </a:bodyPr>
          <a:lstStyle/>
          <a:p>
            <a:pPr algn="ctr">
              <a:spcAft>
                <a:spcPts val="0"/>
              </a:spcAft>
            </a:pPr>
            <a:r>
              <a:rPr lang="hu-HU" b="0" i="0" dirty="0">
                <a:solidFill>
                  <a:srgbClr val="333333"/>
                </a:solidFill>
                <a:effectLst/>
                <a:latin typeface="Open Sans" panose="020B0606030504020204" pitchFamily="34" charset="0"/>
              </a:rPr>
              <a:t>Szociális ellátások kapcsolódásai II. szakmai konferencia </a:t>
            </a:r>
          </a:p>
          <a:p>
            <a:pPr algn="ctr">
              <a:spcAft>
                <a:spcPts val="0"/>
              </a:spcAft>
            </a:pPr>
            <a:r>
              <a:rPr lang="hu-HU" dirty="0"/>
              <a:t>Békéscsaba, 2023. október 17-18. </a:t>
            </a:r>
            <a:endParaRPr lang="hu-HU" b="0" i="0" dirty="0">
              <a:solidFill>
                <a:srgbClr val="333333"/>
              </a:solidFill>
              <a:effectLst/>
              <a:latin typeface="Open Sans" panose="020B0606030504020204" pitchFamily="34" charset="0"/>
            </a:endParaRPr>
          </a:p>
        </p:txBody>
      </p:sp>
      <p:sp>
        <p:nvSpPr>
          <p:cNvPr id="6" name="Szövegdoboz 5">
            <a:extLst>
              <a:ext uri="{FF2B5EF4-FFF2-40B4-BE49-F238E27FC236}">
                <a16:creationId xmlns:a16="http://schemas.microsoft.com/office/drawing/2014/main" id="{44799D1F-2CB1-3830-7F22-FA3B6EA274D5}"/>
              </a:ext>
            </a:extLst>
          </p:cNvPr>
          <p:cNvSpPr txBox="1"/>
          <p:nvPr/>
        </p:nvSpPr>
        <p:spPr>
          <a:xfrm>
            <a:off x="3048000" y="3247156"/>
            <a:ext cx="6096000" cy="369332"/>
          </a:xfrm>
          <a:prstGeom prst="rect">
            <a:avLst/>
          </a:prstGeom>
          <a:noFill/>
        </p:spPr>
        <p:txBody>
          <a:bodyPr wrap="square">
            <a:spAutoFit/>
          </a:bodyPr>
          <a:lstStyle/>
          <a:p>
            <a:r>
              <a:rPr lang="hu-HU" b="0" dirty="0">
                <a:effectLst/>
              </a:rPr>
              <a:t> </a:t>
            </a:r>
            <a:endParaRPr lang="hu-HU" dirty="0"/>
          </a:p>
        </p:txBody>
      </p:sp>
    </p:spTree>
    <p:extLst>
      <p:ext uri="{BB962C8B-B14F-4D97-AF65-F5344CB8AC3E}">
        <p14:creationId xmlns:p14="http://schemas.microsoft.com/office/powerpoint/2010/main" val="240403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2"/>
          <p:cNvSpPr txBox="1">
            <a:spLocks noGrp="1"/>
          </p:cNvSpPr>
          <p:nvPr>
            <p:ph type="title"/>
          </p:nvPr>
        </p:nvSpPr>
        <p:spPr>
          <a:xfrm>
            <a:off x="620888" y="116593"/>
            <a:ext cx="10160000" cy="1143200"/>
          </a:xfrm>
          <a:prstGeom prst="rect">
            <a:avLst/>
          </a:prstGeom>
          <a:noFill/>
          <a:ln>
            <a:noFill/>
          </a:ln>
        </p:spPr>
        <p:txBody>
          <a:bodyPr spcFirstLastPara="1" vert="horz" wrap="square" lIns="91433" tIns="45700" rIns="91433" bIns="45700" rtlCol="0" anchor="ctr" anchorCtr="0">
            <a:noAutofit/>
          </a:bodyPr>
          <a:lstStyle/>
          <a:p>
            <a:pPr algn="ctr">
              <a:lnSpc>
                <a:spcPct val="100000"/>
              </a:lnSpc>
              <a:spcBef>
                <a:spcPts val="0"/>
              </a:spcBef>
              <a:buSzPts val="1400"/>
            </a:pPr>
            <a:r>
              <a:rPr lang="hu" dirty="0"/>
              <a:t>Hierarchikusan szerveződő funkciók</a:t>
            </a:r>
            <a:endParaRPr dirty="0"/>
          </a:p>
        </p:txBody>
      </p:sp>
      <p:pic>
        <p:nvPicPr>
          <p:cNvPr id="165" name="Google Shape;165;p12"/>
          <p:cNvPicPr preferRelativeResize="0"/>
          <p:nvPr/>
        </p:nvPicPr>
        <p:blipFill rotWithShape="1">
          <a:blip r:embed="rId3">
            <a:alphaModFix/>
          </a:blip>
          <a:srcRect/>
          <a:stretch/>
        </p:blipFill>
        <p:spPr>
          <a:xfrm>
            <a:off x="2126423" y="1384668"/>
            <a:ext cx="7758535" cy="4808900"/>
          </a:xfrm>
          <a:prstGeom prst="rect">
            <a:avLst/>
          </a:prstGeom>
          <a:noFill/>
          <a:ln>
            <a:noFill/>
          </a:ln>
        </p:spPr>
      </p:pic>
      <p:pic>
        <p:nvPicPr>
          <p:cNvPr id="3" name="Kép 2">
            <a:extLst>
              <a:ext uri="{FF2B5EF4-FFF2-40B4-BE49-F238E27FC236}">
                <a16:creationId xmlns:a16="http://schemas.microsoft.com/office/drawing/2014/main" id="{1822CB19-B251-AB56-25F5-B98BDE7C37E0}"/>
              </a:ext>
            </a:extLst>
          </p:cNvPr>
          <p:cNvPicPr>
            <a:picLocks noChangeAspect="1"/>
          </p:cNvPicPr>
          <p:nvPr/>
        </p:nvPicPr>
        <p:blipFill>
          <a:blip r:embed="rId4"/>
          <a:stretch>
            <a:fillRect/>
          </a:stretch>
        </p:blipFill>
        <p:spPr>
          <a:xfrm>
            <a:off x="0" y="6435036"/>
            <a:ext cx="3530123" cy="422964"/>
          </a:xfrm>
          <a:prstGeom prst="rect">
            <a:avLst/>
          </a:prstGeom>
        </p:spPr>
      </p:pic>
      <p:pic>
        <p:nvPicPr>
          <p:cNvPr id="5" name="Kép 4">
            <a:extLst>
              <a:ext uri="{FF2B5EF4-FFF2-40B4-BE49-F238E27FC236}">
                <a16:creationId xmlns:a16="http://schemas.microsoft.com/office/drawing/2014/main" id="{9B6CDEBE-CE7C-A6A8-4358-E6B568F21D14}"/>
              </a:ext>
            </a:extLst>
          </p:cNvPr>
          <p:cNvPicPr>
            <a:picLocks noChangeAspect="1"/>
          </p:cNvPicPr>
          <p:nvPr/>
        </p:nvPicPr>
        <p:blipFill>
          <a:blip r:embed="rId5"/>
          <a:stretch>
            <a:fillRect/>
          </a:stretch>
        </p:blipFill>
        <p:spPr>
          <a:xfrm>
            <a:off x="10125075" y="6227435"/>
            <a:ext cx="2066925" cy="6286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1"/>
          <p:cNvSpPr txBox="1">
            <a:spLocks noGrp="1"/>
          </p:cNvSpPr>
          <p:nvPr>
            <p:ph type="title"/>
          </p:nvPr>
        </p:nvSpPr>
        <p:spPr>
          <a:xfrm>
            <a:off x="609600" y="274637"/>
            <a:ext cx="10769600" cy="1143200"/>
          </a:xfrm>
          <a:prstGeom prst="rect">
            <a:avLst/>
          </a:prstGeom>
        </p:spPr>
        <p:txBody>
          <a:bodyPr spcFirstLastPara="1" vert="horz" wrap="square" lIns="91433" tIns="45700" rIns="91433" bIns="45700" rtlCol="0" anchor="ctr" anchorCtr="0">
            <a:noAutofit/>
          </a:bodyPr>
          <a:lstStyle/>
          <a:p>
            <a:pPr algn="ctr">
              <a:spcBef>
                <a:spcPts val="0"/>
              </a:spcBef>
            </a:pPr>
            <a:endParaRPr dirty="0"/>
          </a:p>
          <a:p>
            <a:pPr algn="ctr">
              <a:spcBef>
                <a:spcPts val="0"/>
              </a:spcBef>
            </a:pPr>
            <a:r>
              <a:rPr lang="hu-HU" sz="4800" dirty="0"/>
              <a:t>"Nem kell terapeutának lenned, hogy terápiás hatást érj el.”</a:t>
            </a:r>
            <a:r>
              <a:rPr lang="hu-HU" sz="4800" baseline="30000" dirty="0"/>
              <a:t>1</a:t>
            </a:r>
            <a:endParaRPr sz="4800" dirty="0"/>
          </a:p>
          <a:p>
            <a:pPr algn="ctr">
              <a:spcBef>
                <a:spcPts val="0"/>
              </a:spcBef>
            </a:pPr>
            <a:endParaRPr dirty="0"/>
          </a:p>
        </p:txBody>
      </p:sp>
      <p:sp>
        <p:nvSpPr>
          <p:cNvPr id="268" name="Google Shape;268;p41"/>
          <p:cNvSpPr txBox="1">
            <a:spLocks noGrp="1"/>
          </p:cNvSpPr>
          <p:nvPr>
            <p:ph type="body" idx="2"/>
          </p:nvPr>
        </p:nvSpPr>
        <p:spPr>
          <a:xfrm>
            <a:off x="6493965" y="1705535"/>
            <a:ext cx="5251600" cy="4590400"/>
          </a:xfrm>
          <a:prstGeom prst="rect">
            <a:avLst/>
          </a:prstGeom>
        </p:spPr>
        <p:txBody>
          <a:bodyPr spcFirstLastPara="1" vert="horz" wrap="square" lIns="91433" tIns="45700" rIns="91433" bIns="45700" rtlCol="0" anchor="t" anchorCtr="0">
            <a:noAutofit/>
          </a:bodyPr>
          <a:lstStyle/>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A figyelem terében létrejöhet a reflexió, gondolkodás és változás</a:t>
            </a:r>
          </a:p>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Létrejöhet a kapcsolódás és terápiás </a:t>
            </a:r>
            <a:r>
              <a:rPr lang="hu-HU" dirty="0" err="1">
                <a:solidFill>
                  <a:srgbClr val="073763"/>
                </a:solidFill>
                <a:latin typeface="Cambria"/>
                <a:ea typeface="Cambria"/>
                <a:cs typeface="Cambria"/>
                <a:sym typeface="Cambria"/>
              </a:rPr>
              <a:t>mikropillanatok</a:t>
            </a:r>
            <a:endParaRPr dirty="0">
              <a:solidFill>
                <a:srgbClr val="073763"/>
              </a:solidFill>
              <a:latin typeface="Cambria"/>
              <a:ea typeface="Cambria"/>
              <a:cs typeface="Cambria"/>
              <a:sym typeface="Cambria"/>
            </a:endParaRP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Amiben megtörténhet a megnyugvás</a:t>
            </a:r>
            <a:endParaRPr dirty="0">
              <a:solidFill>
                <a:srgbClr val="073763"/>
              </a:solidFill>
              <a:latin typeface="Cambria"/>
              <a:ea typeface="Cambria"/>
              <a:cs typeface="Cambria"/>
              <a:sym typeface="Cambria"/>
            </a:endParaRPr>
          </a:p>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endParaRPr lang="hu-HU" dirty="0">
              <a:solidFill>
                <a:srgbClr val="073763"/>
              </a:solidFill>
              <a:latin typeface="Cambria"/>
              <a:ea typeface="Cambria"/>
              <a:cs typeface="Cambria"/>
              <a:sym typeface="Cambria"/>
            </a:endParaRP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Biztonságos tér és </a:t>
            </a: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biztonságot sugárzó, </a:t>
            </a:r>
          </a:p>
          <a:p>
            <a:pPr marL="0" indent="0" algn="ctr">
              <a:spcBef>
                <a:spcPts val="0"/>
              </a:spcBef>
              <a:buClr>
                <a:schemeClr val="dk1"/>
              </a:buClr>
              <a:buSzPts val="1100"/>
              <a:buNone/>
            </a:pPr>
            <a:r>
              <a:rPr lang="hu-HU" dirty="0">
                <a:solidFill>
                  <a:srgbClr val="073763"/>
                </a:solidFill>
                <a:latin typeface="Cambria"/>
                <a:ea typeface="Cambria"/>
                <a:cs typeface="Cambria"/>
                <a:sym typeface="Cambria"/>
              </a:rPr>
              <a:t>szabályozott szakemberek</a:t>
            </a:r>
            <a:endParaRPr dirty="0">
              <a:solidFill>
                <a:srgbClr val="073763"/>
              </a:solidFill>
              <a:latin typeface="Cambria"/>
              <a:ea typeface="Cambria"/>
              <a:cs typeface="Cambria"/>
              <a:sym typeface="Cambria"/>
            </a:endParaRPr>
          </a:p>
          <a:p>
            <a:pPr marL="0" indent="0" algn="ctr">
              <a:spcBef>
                <a:spcPts val="533"/>
              </a:spcBef>
              <a:buNone/>
            </a:pPr>
            <a:endParaRPr dirty="0">
              <a:latin typeface="Cambria"/>
              <a:ea typeface="Cambria"/>
              <a:cs typeface="Cambria"/>
              <a:sym typeface="Cambria"/>
            </a:endParaRPr>
          </a:p>
        </p:txBody>
      </p:sp>
      <p:pic>
        <p:nvPicPr>
          <p:cNvPr id="2" name="Google Shape;457;g1e24ea2284f_1_315">
            <a:extLst>
              <a:ext uri="{FF2B5EF4-FFF2-40B4-BE49-F238E27FC236}">
                <a16:creationId xmlns:a16="http://schemas.microsoft.com/office/drawing/2014/main" id="{E9A58CCD-9634-FB48-E5FE-A490B923B6C8}"/>
              </a:ext>
            </a:extLst>
          </p:cNvPr>
          <p:cNvPicPr preferRelativeResize="0"/>
          <p:nvPr/>
        </p:nvPicPr>
        <p:blipFill rotWithShape="1">
          <a:blip r:embed="rId3">
            <a:alphaModFix/>
          </a:blip>
          <a:srcRect/>
          <a:stretch/>
        </p:blipFill>
        <p:spPr>
          <a:xfrm>
            <a:off x="37845" y="1705535"/>
            <a:ext cx="5730775" cy="5143499"/>
          </a:xfrm>
          <a:prstGeom prst="rect">
            <a:avLst/>
          </a:prstGeom>
          <a:noFill/>
          <a:ln>
            <a:noFill/>
          </a:ln>
        </p:spPr>
      </p:pic>
      <p:sp>
        <p:nvSpPr>
          <p:cNvPr id="4" name="Szövegdoboz 3">
            <a:extLst>
              <a:ext uri="{FF2B5EF4-FFF2-40B4-BE49-F238E27FC236}">
                <a16:creationId xmlns:a16="http://schemas.microsoft.com/office/drawing/2014/main" id="{88A4320C-C143-DEB1-BC58-7DFA78107BC2}"/>
              </a:ext>
            </a:extLst>
          </p:cNvPr>
          <p:cNvSpPr txBox="1"/>
          <p:nvPr/>
        </p:nvSpPr>
        <p:spPr>
          <a:xfrm>
            <a:off x="4978400" y="6295935"/>
            <a:ext cx="7213600" cy="584775"/>
          </a:xfrm>
          <a:prstGeom prst="rect">
            <a:avLst/>
          </a:prstGeom>
          <a:noFill/>
        </p:spPr>
        <p:txBody>
          <a:bodyPr wrap="square" rtlCol="0">
            <a:spAutoFit/>
          </a:bodyPr>
          <a:lstStyle/>
          <a:p>
            <a:pPr marL="4572" lvl="1" indent="0" algn="r">
              <a:buNone/>
            </a:pPr>
            <a:r>
              <a:rPr lang="hu-HU" baseline="30000" dirty="0"/>
              <a:t>1 </a:t>
            </a:r>
            <a:r>
              <a:rPr lang="en-US" sz="1600" b="1" dirty="0">
                <a:solidFill>
                  <a:schemeClr val="accent1"/>
                </a:solidFill>
              </a:rPr>
              <a:t>SAMHSA’s Concept of Trauma and Guidance for a Trauma-Informed Approach</a:t>
            </a:r>
            <a:r>
              <a:rPr lang="hu-HU" sz="1600" b="1" dirty="0">
                <a:solidFill>
                  <a:schemeClr val="accent1"/>
                </a:solidFill>
              </a:rPr>
              <a:t>, 2014</a:t>
            </a:r>
          </a:p>
          <a:p>
            <a:pPr marL="4572" lvl="1" indent="0" algn="r">
              <a:buNone/>
            </a:pPr>
            <a:r>
              <a:rPr lang="hu-HU" sz="1600" b="1" dirty="0">
                <a:solidFill>
                  <a:schemeClr val="accent1"/>
                </a:solidFill>
              </a:rPr>
              <a:t>SAMSHA – </a:t>
            </a:r>
            <a:r>
              <a:rPr lang="hu-HU" sz="1600" b="1" dirty="0" err="1">
                <a:solidFill>
                  <a:schemeClr val="accent1"/>
                </a:solidFill>
              </a:rPr>
              <a:t>Substance</a:t>
            </a:r>
            <a:r>
              <a:rPr lang="hu-HU" sz="1600" b="1" dirty="0">
                <a:solidFill>
                  <a:schemeClr val="accent1"/>
                </a:solidFill>
              </a:rPr>
              <a:t> </a:t>
            </a:r>
            <a:r>
              <a:rPr lang="hu-HU" sz="1600" b="1" dirty="0" err="1">
                <a:solidFill>
                  <a:schemeClr val="accent1"/>
                </a:solidFill>
              </a:rPr>
              <a:t>Abuse</a:t>
            </a:r>
            <a:r>
              <a:rPr lang="hu-HU" sz="1600" b="1" dirty="0">
                <a:solidFill>
                  <a:schemeClr val="accent1"/>
                </a:solidFill>
              </a:rPr>
              <a:t> and </a:t>
            </a:r>
            <a:r>
              <a:rPr lang="hu-HU" sz="1600" b="1" dirty="0" err="1">
                <a:solidFill>
                  <a:schemeClr val="accent1"/>
                </a:solidFill>
              </a:rPr>
              <a:t>Mental</a:t>
            </a:r>
            <a:r>
              <a:rPr lang="hu-HU" sz="1600" b="1" dirty="0">
                <a:solidFill>
                  <a:schemeClr val="accent1"/>
                </a:solidFill>
              </a:rPr>
              <a:t> Health </a:t>
            </a:r>
            <a:r>
              <a:rPr lang="hu-HU" sz="1600" b="1" dirty="0" err="1">
                <a:solidFill>
                  <a:schemeClr val="accent1"/>
                </a:solidFill>
              </a:rPr>
              <a:t>Services</a:t>
            </a:r>
            <a:r>
              <a:rPr lang="hu-HU" sz="1600" b="1" dirty="0">
                <a:solidFill>
                  <a:schemeClr val="accent1"/>
                </a:solidFill>
              </a:rPr>
              <a:t> </a:t>
            </a:r>
            <a:r>
              <a:rPr lang="hu-HU" sz="1600" b="1" dirty="0" err="1">
                <a:solidFill>
                  <a:schemeClr val="accent1"/>
                </a:solidFill>
              </a:rPr>
              <a:t>Administration</a:t>
            </a:r>
            <a:endParaRPr lang="hu-HU" sz="1600" baseline="30000" dirty="0"/>
          </a:p>
        </p:txBody>
      </p:sp>
    </p:spTree>
    <p:extLst>
      <p:ext uri="{BB962C8B-B14F-4D97-AF65-F5344CB8AC3E}">
        <p14:creationId xmlns:p14="http://schemas.microsoft.com/office/powerpoint/2010/main" val="768161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5"/>
          <p:cNvSpPr txBox="1">
            <a:spLocks noGrp="1"/>
          </p:cNvSpPr>
          <p:nvPr>
            <p:ph type="title"/>
          </p:nvPr>
        </p:nvSpPr>
        <p:spPr>
          <a:xfrm>
            <a:off x="647698" y="314606"/>
            <a:ext cx="10772775" cy="1238956"/>
          </a:xfrm>
          <a:prstGeom prst="rect">
            <a:avLst/>
          </a:prstGeom>
        </p:spPr>
        <p:txBody>
          <a:bodyPr spcFirstLastPara="1" vert="horz" wrap="square" lIns="121900" tIns="121900" rIns="121900" bIns="121900" rtlCol="0" anchor="ctr" anchorCtr="0">
            <a:noAutofit/>
          </a:bodyPr>
          <a:lstStyle/>
          <a:p>
            <a:pPr algn="ctr"/>
            <a:r>
              <a:rPr lang="hu-HU" dirty="0"/>
              <a:t>A felismerés és a megelőzés kulcsa a </a:t>
            </a:r>
            <a:r>
              <a:rPr lang="en" dirty="0"/>
              <a:t>traumatudatos </a:t>
            </a:r>
            <a:r>
              <a:rPr lang="hu-HU" dirty="0"/>
              <a:t>szervezeti működés</a:t>
            </a:r>
            <a:endParaRPr dirty="0"/>
          </a:p>
        </p:txBody>
      </p:sp>
      <p:sp>
        <p:nvSpPr>
          <p:cNvPr id="2" name="Tartalom helye 1">
            <a:extLst>
              <a:ext uri="{FF2B5EF4-FFF2-40B4-BE49-F238E27FC236}">
                <a16:creationId xmlns:a16="http://schemas.microsoft.com/office/drawing/2014/main" id="{9282EC6C-2B27-E644-4B2D-D46F6186AC9E}"/>
              </a:ext>
            </a:extLst>
          </p:cNvPr>
          <p:cNvSpPr>
            <a:spLocks noGrp="1"/>
          </p:cNvSpPr>
          <p:nvPr>
            <p:ph idx="1"/>
          </p:nvPr>
        </p:nvSpPr>
        <p:spPr>
          <a:xfrm>
            <a:off x="666748" y="2085623"/>
            <a:ext cx="10753725" cy="4219294"/>
          </a:xfrm>
        </p:spPr>
        <p:txBody>
          <a:bodyPr>
            <a:normAutofit/>
          </a:bodyPr>
          <a:lstStyle/>
          <a:p>
            <a:pPr algn="l"/>
            <a:r>
              <a:rPr lang="hu-HU" sz="2800" b="0" i="0" u="none" strike="noStrike" baseline="0" dirty="0">
                <a:solidFill>
                  <a:schemeClr val="accent1"/>
                </a:solidFill>
              </a:rPr>
              <a:t>„A traumatudatos szervezeti működés azt jelenti, hogy a szervezetek és dolgozóik </a:t>
            </a:r>
          </a:p>
          <a:p>
            <a:pPr algn="l"/>
            <a:r>
              <a:rPr lang="hu-HU" sz="2800" b="0" i="0" u="none" strike="noStrike" baseline="0" dirty="0">
                <a:solidFill>
                  <a:schemeClr val="accent1"/>
                </a:solidFill>
              </a:rPr>
              <a:t>(1) tudják, hogy </a:t>
            </a:r>
            <a:r>
              <a:rPr lang="hu-HU" sz="2800" b="0" i="0" u="none" strike="noStrike" baseline="0" dirty="0">
                <a:solidFill>
                  <a:srgbClr val="002060"/>
                </a:solidFill>
              </a:rPr>
              <a:t>a </a:t>
            </a:r>
            <a:r>
              <a:rPr lang="hu-HU" sz="2800" b="1" i="0" u="none" strike="noStrike" baseline="0" dirty="0">
                <a:solidFill>
                  <a:srgbClr val="002060"/>
                </a:solidFill>
              </a:rPr>
              <a:t>trauma hogyan befolyásolja a gyermek fejlődését</a:t>
            </a:r>
            <a:r>
              <a:rPr lang="hu-HU" sz="2800" b="0" i="0" u="none" strike="noStrike" baseline="0" dirty="0">
                <a:solidFill>
                  <a:schemeClr val="accent1"/>
                </a:solidFill>
              </a:rPr>
              <a:t>, illetve, hogy a trauma különösen a gyermekeket teszi kiszolgáltatottá a további veszélyekkel szemben; </a:t>
            </a:r>
          </a:p>
          <a:p>
            <a:pPr algn="l"/>
            <a:r>
              <a:rPr lang="hu-HU" sz="2800" b="0" i="0" u="none" strike="noStrike" baseline="0" dirty="0">
                <a:solidFill>
                  <a:schemeClr val="accent1"/>
                </a:solidFill>
              </a:rPr>
              <a:t>(2) </a:t>
            </a:r>
            <a:r>
              <a:rPr lang="hu-HU" sz="2800" b="1" i="0" u="none" strike="noStrike" baseline="0" dirty="0">
                <a:solidFill>
                  <a:srgbClr val="002060"/>
                </a:solidFill>
              </a:rPr>
              <a:t>biztonságos, kiszámítható és bizalmi kapcsolatok</a:t>
            </a:r>
            <a:r>
              <a:rPr lang="hu-HU" sz="2800" b="1" i="0" u="none" strike="noStrike" baseline="0" dirty="0">
                <a:solidFill>
                  <a:schemeClr val="accent1"/>
                </a:solidFill>
              </a:rPr>
              <a:t> </a:t>
            </a:r>
            <a:r>
              <a:rPr lang="hu-HU" sz="2800" b="0" i="0" u="none" strike="noStrike" baseline="0" dirty="0">
                <a:solidFill>
                  <a:schemeClr val="accent1"/>
                </a:solidFill>
              </a:rPr>
              <a:t>kiépítésével aktívan megelőzhetik a traumákat; </a:t>
            </a:r>
          </a:p>
          <a:p>
            <a:pPr algn="l"/>
            <a:r>
              <a:rPr lang="hu-HU" sz="2800" b="0" i="0" u="none" strike="noStrike" baseline="0" dirty="0">
                <a:solidFill>
                  <a:schemeClr val="accent1"/>
                </a:solidFill>
              </a:rPr>
              <a:t>(3) világos számukra, hogy érdemes a gyerekek, szülők és kollégák viselkedését a </a:t>
            </a:r>
            <a:r>
              <a:rPr lang="hu-HU" sz="2800" b="1" i="0" u="none" strike="noStrike" baseline="0" dirty="0">
                <a:solidFill>
                  <a:srgbClr val="002060"/>
                </a:solidFill>
              </a:rPr>
              <a:t>saját ártalmas gyermekkori tapasztalataik tükrében </a:t>
            </a:r>
            <a:r>
              <a:rPr lang="hu-HU" sz="2800" b="0" i="0" u="none" strike="noStrike" baseline="0" dirty="0">
                <a:solidFill>
                  <a:schemeClr val="accent1"/>
                </a:solidFill>
              </a:rPr>
              <a:t>is értelmezni.” (</a:t>
            </a:r>
            <a:r>
              <a:rPr lang="hu-HU" sz="2800" b="0" i="0" u="none" strike="noStrike" baseline="0" dirty="0" err="1">
                <a:solidFill>
                  <a:schemeClr val="accent1"/>
                </a:solidFill>
              </a:rPr>
              <a:t>Fredrickson</a:t>
            </a:r>
            <a:r>
              <a:rPr lang="hu-HU" sz="2800" b="0" i="0" u="none" strike="noStrike" baseline="0" dirty="0">
                <a:solidFill>
                  <a:schemeClr val="accent1"/>
                </a:solidFill>
              </a:rPr>
              <a:t>, 2019)</a:t>
            </a:r>
            <a:endParaRPr lang="hu-HU" sz="2800" dirty="0">
              <a:solidFill>
                <a:schemeClr val="accen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5"/>
          <p:cNvSpPr txBox="1">
            <a:spLocks noGrp="1"/>
          </p:cNvSpPr>
          <p:nvPr>
            <p:ph type="title"/>
          </p:nvPr>
        </p:nvSpPr>
        <p:spPr>
          <a:xfrm>
            <a:off x="647698" y="314606"/>
            <a:ext cx="10772775" cy="1238956"/>
          </a:xfrm>
          <a:prstGeom prst="rect">
            <a:avLst/>
          </a:prstGeom>
        </p:spPr>
        <p:txBody>
          <a:bodyPr spcFirstLastPara="1" vert="horz" wrap="square" lIns="121900" tIns="121900" rIns="121900" bIns="121900" rtlCol="0" anchor="ctr" anchorCtr="0">
            <a:noAutofit/>
          </a:bodyPr>
          <a:lstStyle/>
          <a:p>
            <a:pPr algn="ctr"/>
            <a:r>
              <a:rPr lang="hu-HU" dirty="0"/>
              <a:t>A </a:t>
            </a:r>
            <a:r>
              <a:rPr lang="en" dirty="0"/>
              <a:t>traumatudatos </a:t>
            </a:r>
            <a:r>
              <a:rPr lang="hu-HU" dirty="0"/>
              <a:t>szervezeti működés</a:t>
            </a:r>
            <a:endParaRPr dirty="0"/>
          </a:p>
        </p:txBody>
      </p:sp>
      <p:sp>
        <p:nvSpPr>
          <p:cNvPr id="2" name="Tartalom helye 1">
            <a:extLst>
              <a:ext uri="{FF2B5EF4-FFF2-40B4-BE49-F238E27FC236}">
                <a16:creationId xmlns:a16="http://schemas.microsoft.com/office/drawing/2014/main" id="{9282EC6C-2B27-E644-4B2D-D46F6186AC9E}"/>
              </a:ext>
            </a:extLst>
          </p:cNvPr>
          <p:cNvSpPr>
            <a:spLocks noGrp="1"/>
          </p:cNvSpPr>
          <p:nvPr>
            <p:ph idx="1"/>
          </p:nvPr>
        </p:nvSpPr>
        <p:spPr>
          <a:xfrm>
            <a:off x="666748" y="2085623"/>
            <a:ext cx="10753725" cy="4219294"/>
          </a:xfrm>
        </p:spPr>
        <p:txBody>
          <a:bodyPr>
            <a:normAutofit/>
          </a:bodyPr>
          <a:lstStyle/>
          <a:p>
            <a:pPr algn="l"/>
            <a:r>
              <a:rPr lang="hu-HU" sz="2800" b="0" i="0" u="none" strike="noStrike" baseline="0" dirty="0">
                <a:solidFill>
                  <a:schemeClr val="accent1"/>
                </a:solidFill>
              </a:rPr>
              <a:t>A traumatudatos gondozás nem a trauma kezelésére szolgáló módszer, inkább arra irányul, hogy elérhető és megfelelő támogatást nyújtson a potenciálisan traumát átélt gyerekek és gondozóik számára. </a:t>
            </a:r>
          </a:p>
          <a:p>
            <a:pPr marL="0" indent="0" algn="l">
              <a:buNone/>
            </a:pPr>
            <a:r>
              <a:rPr lang="hu-HU" sz="2800" b="0" i="0" u="none" strike="noStrike" baseline="0" dirty="0">
                <a:solidFill>
                  <a:schemeClr val="accent1"/>
                </a:solidFill>
              </a:rPr>
              <a:t>(SAMSHA, 2014)</a:t>
            </a:r>
          </a:p>
          <a:p>
            <a:pPr algn="l"/>
            <a:endParaRPr lang="hu-HU" sz="2800" dirty="0">
              <a:solidFill>
                <a:schemeClr val="accent1"/>
              </a:solidFill>
            </a:endParaRPr>
          </a:p>
          <a:p>
            <a:pPr algn="l"/>
            <a:r>
              <a:rPr lang="hu-HU" sz="2800" dirty="0">
                <a:solidFill>
                  <a:schemeClr val="accent1"/>
                </a:solidFill>
              </a:rPr>
              <a:t>A kutatások azt mutatják, hogy a támogató és stabil kapcsolatok támogathatják a gyerekeket a traumából való felépülésben. </a:t>
            </a:r>
          </a:p>
          <a:p>
            <a:pPr algn="l"/>
            <a:r>
              <a:rPr lang="hu-HU" sz="2800" dirty="0">
                <a:solidFill>
                  <a:schemeClr val="accent1"/>
                </a:solidFill>
              </a:rPr>
              <a:t>(</a:t>
            </a:r>
            <a:r>
              <a:rPr lang="hu-HU" sz="2800" dirty="0" err="1">
                <a:solidFill>
                  <a:schemeClr val="accent1"/>
                </a:solidFill>
              </a:rPr>
              <a:t>Ungar</a:t>
            </a:r>
            <a:r>
              <a:rPr lang="hu-HU" sz="2800" dirty="0">
                <a:solidFill>
                  <a:schemeClr val="accent1"/>
                </a:solidFill>
              </a:rPr>
              <a:t> &amp; Perry, 2012)</a:t>
            </a:r>
          </a:p>
        </p:txBody>
      </p:sp>
    </p:spTree>
    <p:extLst>
      <p:ext uri="{BB962C8B-B14F-4D97-AF65-F5344CB8AC3E}">
        <p14:creationId xmlns:p14="http://schemas.microsoft.com/office/powerpoint/2010/main" val="249234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a:extLst>
              <a:ext uri="{FF2B5EF4-FFF2-40B4-BE49-F238E27FC236}">
                <a16:creationId xmlns:a16="http://schemas.microsoft.com/office/drawing/2014/main" id="{7FB4F76C-5131-589D-7705-F73A5176E8EA}"/>
              </a:ext>
            </a:extLst>
          </p:cNvPr>
          <p:cNvSpPr>
            <a:spLocks noGrp="1"/>
          </p:cNvSpPr>
          <p:nvPr>
            <p:ph type="title"/>
          </p:nvPr>
        </p:nvSpPr>
        <p:spPr>
          <a:xfrm>
            <a:off x="759697" y="290527"/>
            <a:ext cx="10772775" cy="925627"/>
          </a:xfrm>
        </p:spPr>
        <p:txBody>
          <a:bodyPr/>
          <a:lstStyle/>
          <a:p>
            <a:pPr algn="ctr"/>
            <a:r>
              <a:rPr lang="hu-HU" dirty="0"/>
              <a:t>A traumatudatosság </a:t>
            </a:r>
            <a:r>
              <a:rPr lang="hu-HU" dirty="0">
                <a:solidFill>
                  <a:srgbClr val="002060"/>
                </a:solidFill>
              </a:rPr>
              <a:t>hat</a:t>
            </a:r>
            <a:r>
              <a:rPr lang="hu-HU" dirty="0"/>
              <a:t> </a:t>
            </a:r>
            <a:r>
              <a:rPr lang="hu-HU" dirty="0">
                <a:solidFill>
                  <a:srgbClr val="002060"/>
                </a:solidFill>
              </a:rPr>
              <a:t>alapelve</a:t>
            </a:r>
          </a:p>
        </p:txBody>
      </p:sp>
      <p:pic>
        <p:nvPicPr>
          <p:cNvPr id="13" name="Kép 12">
            <a:extLst>
              <a:ext uri="{FF2B5EF4-FFF2-40B4-BE49-F238E27FC236}">
                <a16:creationId xmlns:a16="http://schemas.microsoft.com/office/drawing/2014/main" id="{995BEF0C-1DBA-1558-2E3F-1C7FDAFBBC87}"/>
              </a:ext>
            </a:extLst>
          </p:cNvPr>
          <p:cNvPicPr>
            <a:picLocks noChangeAspect="1"/>
          </p:cNvPicPr>
          <p:nvPr/>
        </p:nvPicPr>
        <p:blipFill>
          <a:blip r:embed="rId3"/>
          <a:stretch>
            <a:fillRect/>
          </a:stretch>
        </p:blipFill>
        <p:spPr>
          <a:xfrm>
            <a:off x="687666" y="1304159"/>
            <a:ext cx="852551" cy="925627"/>
          </a:xfrm>
          <a:prstGeom prst="rect">
            <a:avLst/>
          </a:prstGeom>
        </p:spPr>
      </p:pic>
      <p:pic>
        <p:nvPicPr>
          <p:cNvPr id="17" name="Tartalom helye 16">
            <a:extLst>
              <a:ext uri="{FF2B5EF4-FFF2-40B4-BE49-F238E27FC236}">
                <a16:creationId xmlns:a16="http://schemas.microsoft.com/office/drawing/2014/main" id="{D0C9879C-7F83-1FC7-178A-337C723DE246}"/>
              </a:ext>
            </a:extLst>
          </p:cNvPr>
          <p:cNvPicPr>
            <a:picLocks noGrp="1" noChangeAspect="1"/>
          </p:cNvPicPr>
          <p:nvPr>
            <p:ph idx="1"/>
          </p:nvPr>
        </p:nvPicPr>
        <p:blipFill>
          <a:blip r:embed="rId4"/>
          <a:stretch>
            <a:fillRect/>
          </a:stretch>
        </p:blipFill>
        <p:spPr>
          <a:xfrm>
            <a:off x="766211" y="2837453"/>
            <a:ext cx="695459" cy="603115"/>
          </a:xfrm>
        </p:spPr>
      </p:pic>
      <p:pic>
        <p:nvPicPr>
          <p:cNvPr id="19" name="Kép 18">
            <a:extLst>
              <a:ext uri="{FF2B5EF4-FFF2-40B4-BE49-F238E27FC236}">
                <a16:creationId xmlns:a16="http://schemas.microsoft.com/office/drawing/2014/main" id="{B5005F74-466A-7D3C-46F8-6B41AE60643F}"/>
              </a:ext>
            </a:extLst>
          </p:cNvPr>
          <p:cNvPicPr>
            <a:picLocks noChangeAspect="1"/>
          </p:cNvPicPr>
          <p:nvPr/>
        </p:nvPicPr>
        <p:blipFill>
          <a:blip r:embed="rId5"/>
          <a:stretch>
            <a:fillRect/>
          </a:stretch>
        </p:blipFill>
        <p:spPr>
          <a:xfrm>
            <a:off x="766211" y="4892360"/>
            <a:ext cx="643944" cy="661481"/>
          </a:xfrm>
          <a:prstGeom prst="rect">
            <a:avLst/>
          </a:prstGeom>
        </p:spPr>
      </p:pic>
      <p:pic>
        <p:nvPicPr>
          <p:cNvPr id="21" name="Kép 20">
            <a:extLst>
              <a:ext uri="{FF2B5EF4-FFF2-40B4-BE49-F238E27FC236}">
                <a16:creationId xmlns:a16="http://schemas.microsoft.com/office/drawing/2014/main" id="{D55B6DF1-1ADD-705D-954B-F7D4324A67B9}"/>
              </a:ext>
            </a:extLst>
          </p:cNvPr>
          <p:cNvPicPr>
            <a:picLocks noChangeAspect="1"/>
          </p:cNvPicPr>
          <p:nvPr/>
        </p:nvPicPr>
        <p:blipFill>
          <a:blip r:embed="rId6"/>
          <a:stretch>
            <a:fillRect/>
          </a:stretch>
        </p:blipFill>
        <p:spPr>
          <a:xfrm>
            <a:off x="6095999" y="1237183"/>
            <a:ext cx="669701" cy="603115"/>
          </a:xfrm>
          <a:prstGeom prst="rect">
            <a:avLst/>
          </a:prstGeom>
        </p:spPr>
      </p:pic>
      <p:pic>
        <p:nvPicPr>
          <p:cNvPr id="23" name="Kép 22">
            <a:extLst>
              <a:ext uri="{FF2B5EF4-FFF2-40B4-BE49-F238E27FC236}">
                <a16:creationId xmlns:a16="http://schemas.microsoft.com/office/drawing/2014/main" id="{00150B26-E962-A407-D917-42917DA9233B}"/>
              </a:ext>
            </a:extLst>
          </p:cNvPr>
          <p:cNvPicPr>
            <a:picLocks noChangeAspect="1"/>
          </p:cNvPicPr>
          <p:nvPr/>
        </p:nvPicPr>
        <p:blipFill>
          <a:blip r:embed="rId7"/>
          <a:stretch>
            <a:fillRect/>
          </a:stretch>
        </p:blipFill>
        <p:spPr>
          <a:xfrm>
            <a:off x="6146085" y="2837453"/>
            <a:ext cx="721217" cy="577174"/>
          </a:xfrm>
          <a:prstGeom prst="rect">
            <a:avLst/>
          </a:prstGeom>
        </p:spPr>
      </p:pic>
      <p:pic>
        <p:nvPicPr>
          <p:cNvPr id="25" name="Kép 24">
            <a:extLst>
              <a:ext uri="{FF2B5EF4-FFF2-40B4-BE49-F238E27FC236}">
                <a16:creationId xmlns:a16="http://schemas.microsoft.com/office/drawing/2014/main" id="{F061A8F3-554A-1CC8-A007-7B4F930EDF0A}"/>
              </a:ext>
            </a:extLst>
          </p:cNvPr>
          <p:cNvPicPr>
            <a:picLocks noChangeAspect="1"/>
          </p:cNvPicPr>
          <p:nvPr/>
        </p:nvPicPr>
        <p:blipFill>
          <a:blip r:embed="rId8"/>
          <a:stretch>
            <a:fillRect/>
          </a:stretch>
        </p:blipFill>
        <p:spPr>
          <a:xfrm>
            <a:off x="6178840" y="4885875"/>
            <a:ext cx="669701" cy="667966"/>
          </a:xfrm>
          <a:prstGeom prst="rect">
            <a:avLst/>
          </a:prstGeom>
        </p:spPr>
      </p:pic>
      <p:sp>
        <p:nvSpPr>
          <p:cNvPr id="26" name="Szövegdoboz 25">
            <a:extLst>
              <a:ext uri="{FF2B5EF4-FFF2-40B4-BE49-F238E27FC236}">
                <a16:creationId xmlns:a16="http://schemas.microsoft.com/office/drawing/2014/main" id="{346D8AFC-B745-082A-27D4-989963C868BB}"/>
              </a:ext>
            </a:extLst>
          </p:cNvPr>
          <p:cNvSpPr txBox="1"/>
          <p:nvPr/>
        </p:nvSpPr>
        <p:spPr>
          <a:xfrm>
            <a:off x="1715911" y="1182755"/>
            <a:ext cx="3699935" cy="1384995"/>
          </a:xfrm>
          <a:prstGeom prst="rect">
            <a:avLst/>
          </a:prstGeom>
          <a:noFill/>
        </p:spPr>
        <p:txBody>
          <a:bodyPr wrap="square" rtlCol="0">
            <a:spAutoFit/>
          </a:bodyPr>
          <a:lstStyle/>
          <a:p>
            <a:r>
              <a:rPr lang="hu-HU" sz="3600" b="1" dirty="0">
                <a:solidFill>
                  <a:srgbClr val="162F33"/>
                </a:solidFill>
              </a:rPr>
              <a:t>Biztonság</a:t>
            </a:r>
          </a:p>
          <a:p>
            <a:r>
              <a:rPr lang="hu-HU" sz="2400" b="1" dirty="0">
                <a:solidFill>
                  <a:schemeClr val="accent1"/>
                </a:solidFill>
              </a:rPr>
              <a:t>fizikai és érzelmi biztonság biztosítása</a:t>
            </a:r>
          </a:p>
        </p:txBody>
      </p:sp>
      <p:sp>
        <p:nvSpPr>
          <p:cNvPr id="28" name="Szövegdoboz 27">
            <a:extLst>
              <a:ext uri="{FF2B5EF4-FFF2-40B4-BE49-F238E27FC236}">
                <a16:creationId xmlns:a16="http://schemas.microsoft.com/office/drawing/2014/main" id="{C0FD2BA3-1703-9F80-D22A-421B28B728FB}"/>
              </a:ext>
            </a:extLst>
          </p:cNvPr>
          <p:cNvSpPr txBox="1"/>
          <p:nvPr/>
        </p:nvSpPr>
        <p:spPr>
          <a:xfrm>
            <a:off x="1715911" y="2687402"/>
            <a:ext cx="4020751" cy="2123658"/>
          </a:xfrm>
          <a:prstGeom prst="rect">
            <a:avLst/>
          </a:prstGeom>
          <a:noFill/>
        </p:spPr>
        <p:txBody>
          <a:bodyPr wrap="square" rtlCol="0">
            <a:spAutoFit/>
          </a:bodyPr>
          <a:lstStyle/>
          <a:p>
            <a:r>
              <a:rPr lang="hu-HU" sz="3600" b="1" dirty="0">
                <a:solidFill>
                  <a:srgbClr val="162F33"/>
                </a:solidFill>
              </a:rPr>
              <a:t>Kiszámíthatóság</a:t>
            </a:r>
          </a:p>
          <a:p>
            <a:r>
              <a:rPr lang="hu-HU" sz="2400" b="1" dirty="0">
                <a:solidFill>
                  <a:schemeClr val="accent1"/>
                </a:solidFill>
              </a:rPr>
              <a:t>olyan légkör megteremtése, ahol adott a tisztánlátás, a következetesség és a személyes határok tiszteletben tartása</a:t>
            </a:r>
          </a:p>
        </p:txBody>
      </p:sp>
      <p:sp>
        <p:nvSpPr>
          <p:cNvPr id="29" name="Szövegdoboz 28">
            <a:extLst>
              <a:ext uri="{FF2B5EF4-FFF2-40B4-BE49-F238E27FC236}">
                <a16:creationId xmlns:a16="http://schemas.microsoft.com/office/drawing/2014/main" id="{4C76DBB8-14BA-1BEA-8648-7A9EED60A446}"/>
              </a:ext>
            </a:extLst>
          </p:cNvPr>
          <p:cNvSpPr txBox="1"/>
          <p:nvPr/>
        </p:nvSpPr>
        <p:spPr>
          <a:xfrm>
            <a:off x="1715911" y="4930712"/>
            <a:ext cx="4380088" cy="1692771"/>
          </a:xfrm>
          <a:prstGeom prst="rect">
            <a:avLst/>
          </a:prstGeom>
          <a:noFill/>
        </p:spPr>
        <p:txBody>
          <a:bodyPr wrap="square" rtlCol="0">
            <a:spAutoFit/>
          </a:bodyPr>
          <a:lstStyle/>
          <a:p>
            <a:r>
              <a:rPr lang="hu-HU" sz="3200" b="1" dirty="0">
                <a:solidFill>
                  <a:srgbClr val="162F33"/>
                </a:solidFill>
              </a:rPr>
              <a:t>Támogató közösségek</a:t>
            </a:r>
          </a:p>
          <a:p>
            <a:r>
              <a:rPr lang="hu-HU" sz="2400" b="1" dirty="0">
                <a:solidFill>
                  <a:schemeClr val="accent1"/>
                </a:solidFill>
              </a:rPr>
              <a:t>családok és munkatársak segítése, hogy egymás erősségeire építsenek</a:t>
            </a:r>
          </a:p>
        </p:txBody>
      </p:sp>
      <p:sp>
        <p:nvSpPr>
          <p:cNvPr id="30" name="Szövegdoboz 29">
            <a:extLst>
              <a:ext uri="{FF2B5EF4-FFF2-40B4-BE49-F238E27FC236}">
                <a16:creationId xmlns:a16="http://schemas.microsoft.com/office/drawing/2014/main" id="{1DB3AD16-EBDA-636E-3146-9778146647A1}"/>
              </a:ext>
            </a:extLst>
          </p:cNvPr>
          <p:cNvSpPr txBox="1"/>
          <p:nvPr/>
        </p:nvSpPr>
        <p:spPr>
          <a:xfrm>
            <a:off x="6776155" y="1178316"/>
            <a:ext cx="4117623" cy="1384995"/>
          </a:xfrm>
          <a:prstGeom prst="rect">
            <a:avLst/>
          </a:prstGeom>
          <a:noFill/>
        </p:spPr>
        <p:txBody>
          <a:bodyPr wrap="square" rtlCol="0">
            <a:spAutoFit/>
          </a:bodyPr>
          <a:lstStyle/>
          <a:p>
            <a:r>
              <a:rPr lang="hu-HU" sz="3600" b="1" dirty="0">
                <a:solidFill>
                  <a:srgbClr val="162F33"/>
                </a:solidFill>
              </a:rPr>
              <a:t>Partnerség</a:t>
            </a:r>
          </a:p>
          <a:p>
            <a:r>
              <a:rPr lang="hu-HU" sz="2400" b="1" dirty="0">
                <a:solidFill>
                  <a:schemeClr val="accent1"/>
                </a:solidFill>
              </a:rPr>
              <a:t>a közös döntéshozatal ösztönzése</a:t>
            </a:r>
          </a:p>
        </p:txBody>
      </p:sp>
      <p:sp>
        <p:nvSpPr>
          <p:cNvPr id="32" name="Szövegdoboz 31">
            <a:extLst>
              <a:ext uri="{FF2B5EF4-FFF2-40B4-BE49-F238E27FC236}">
                <a16:creationId xmlns:a16="http://schemas.microsoft.com/office/drawing/2014/main" id="{EB17DE03-E029-57AA-E01E-497CEE3588BB}"/>
              </a:ext>
            </a:extLst>
          </p:cNvPr>
          <p:cNvSpPr txBox="1"/>
          <p:nvPr/>
        </p:nvSpPr>
        <p:spPr>
          <a:xfrm>
            <a:off x="6814674" y="4897732"/>
            <a:ext cx="4577248" cy="1384995"/>
          </a:xfrm>
          <a:prstGeom prst="rect">
            <a:avLst/>
          </a:prstGeom>
          <a:noFill/>
        </p:spPr>
        <p:txBody>
          <a:bodyPr wrap="square" rtlCol="0">
            <a:spAutoFit/>
          </a:bodyPr>
          <a:lstStyle/>
          <a:p>
            <a:r>
              <a:rPr lang="hu-HU" sz="3600" b="1" dirty="0" err="1">
                <a:solidFill>
                  <a:srgbClr val="162F33"/>
                </a:solidFill>
              </a:rPr>
              <a:t>Inklúzió</a:t>
            </a:r>
            <a:endParaRPr lang="hu-HU" sz="3600" b="1" dirty="0">
              <a:solidFill>
                <a:srgbClr val="162F33"/>
              </a:solidFill>
            </a:endParaRPr>
          </a:p>
          <a:p>
            <a:r>
              <a:rPr lang="hu-HU" sz="2400" b="1" dirty="0">
                <a:solidFill>
                  <a:schemeClr val="accent1"/>
                </a:solidFill>
              </a:rPr>
              <a:t>aktívan túllépni a sztereotípiákon és előítéleteken</a:t>
            </a:r>
          </a:p>
        </p:txBody>
      </p:sp>
      <p:sp>
        <p:nvSpPr>
          <p:cNvPr id="33" name="Szövegdoboz 32">
            <a:extLst>
              <a:ext uri="{FF2B5EF4-FFF2-40B4-BE49-F238E27FC236}">
                <a16:creationId xmlns:a16="http://schemas.microsoft.com/office/drawing/2014/main" id="{64DB3D5E-D8DA-013A-6759-645665BAC3B1}"/>
              </a:ext>
            </a:extLst>
          </p:cNvPr>
          <p:cNvSpPr txBox="1"/>
          <p:nvPr/>
        </p:nvSpPr>
        <p:spPr>
          <a:xfrm>
            <a:off x="6776155" y="2768296"/>
            <a:ext cx="5119511" cy="1754326"/>
          </a:xfrm>
          <a:prstGeom prst="rect">
            <a:avLst/>
          </a:prstGeom>
          <a:noFill/>
        </p:spPr>
        <p:txBody>
          <a:bodyPr wrap="square" rtlCol="0">
            <a:spAutoFit/>
          </a:bodyPr>
          <a:lstStyle/>
          <a:p>
            <a:r>
              <a:rPr lang="hu-HU" sz="3600" b="1" dirty="0">
                <a:solidFill>
                  <a:srgbClr val="162F33"/>
                </a:solidFill>
              </a:rPr>
              <a:t>Bátorítás, jelenlét, döntés</a:t>
            </a:r>
          </a:p>
          <a:p>
            <a:pPr algn="l"/>
            <a:r>
              <a:rPr lang="hu-HU" sz="2400" b="1" dirty="0">
                <a:solidFill>
                  <a:schemeClr val="accent1"/>
                </a:solidFill>
              </a:rPr>
              <a:t>annak elfogadása és tiszteletben tartása, hogy minden egyénnek vannak jogai és kötelezettségei</a:t>
            </a:r>
          </a:p>
        </p:txBody>
      </p:sp>
    </p:spTree>
    <p:extLst>
      <p:ext uri="{BB962C8B-B14F-4D97-AF65-F5344CB8AC3E}">
        <p14:creationId xmlns:p14="http://schemas.microsoft.com/office/powerpoint/2010/main" val="3597038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9D90B7C-BD81-F5BB-8288-066E7B33E1EA}"/>
              </a:ext>
            </a:extLst>
          </p:cNvPr>
          <p:cNvSpPr>
            <a:spLocks noGrp="1"/>
          </p:cNvSpPr>
          <p:nvPr>
            <p:ph type="title"/>
          </p:nvPr>
        </p:nvSpPr>
        <p:spPr>
          <a:xfrm>
            <a:off x="250858" y="106226"/>
            <a:ext cx="11435644" cy="855133"/>
          </a:xfrm>
        </p:spPr>
        <p:txBody>
          <a:bodyPr>
            <a:normAutofit/>
          </a:bodyPr>
          <a:lstStyle/>
          <a:p>
            <a:pPr algn="ctr"/>
            <a:r>
              <a:rPr lang="hu-HU" sz="4000" dirty="0"/>
              <a:t>„Nem kell terapeutának lenned, hogy terápiás hatást érj el.”</a:t>
            </a:r>
          </a:p>
        </p:txBody>
      </p:sp>
      <p:grpSp>
        <p:nvGrpSpPr>
          <p:cNvPr id="7" name="Csoportba foglalás 6">
            <a:extLst>
              <a:ext uri="{FF2B5EF4-FFF2-40B4-BE49-F238E27FC236}">
                <a16:creationId xmlns:a16="http://schemas.microsoft.com/office/drawing/2014/main" id="{84676441-54A4-6204-ADD5-739B4B7AE25E}"/>
              </a:ext>
            </a:extLst>
          </p:cNvPr>
          <p:cNvGrpSpPr/>
          <p:nvPr/>
        </p:nvGrpSpPr>
        <p:grpSpPr>
          <a:xfrm>
            <a:off x="3374850" y="689713"/>
            <a:ext cx="5442299" cy="5291371"/>
            <a:chOff x="3465691" y="926780"/>
            <a:chExt cx="5442299" cy="5291371"/>
          </a:xfrm>
        </p:grpSpPr>
        <p:sp>
          <p:nvSpPr>
            <p:cNvPr id="8" name="Szabadkézi sokszög: alakzat 7">
              <a:extLst>
                <a:ext uri="{FF2B5EF4-FFF2-40B4-BE49-F238E27FC236}">
                  <a16:creationId xmlns:a16="http://schemas.microsoft.com/office/drawing/2014/main" id="{FB2864CF-E98D-3E65-792A-A973BCACCAB7}"/>
                </a:ext>
              </a:extLst>
            </p:cNvPr>
            <p:cNvSpPr/>
            <p:nvPr/>
          </p:nvSpPr>
          <p:spPr>
            <a:xfrm>
              <a:off x="3703736" y="1126775"/>
              <a:ext cx="5169321" cy="4962238"/>
            </a:xfrm>
            <a:custGeom>
              <a:avLst/>
              <a:gdLst>
                <a:gd name="connsiteX0" fmla="*/ 2584660 w 5169321"/>
                <a:gd name="connsiteY0" fmla="*/ 0 h 4962238"/>
                <a:gd name="connsiteX1" fmla="*/ 4799576 w 5169321"/>
                <a:gd name="connsiteY1" fmla="*/ 1202337 h 4962238"/>
                <a:gd name="connsiteX2" fmla="*/ 4799576 w 5169321"/>
                <a:gd name="connsiteY2" fmla="*/ 3759902 h 4962238"/>
                <a:gd name="connsiteX3" fmla="*/ 2584661 w 5169321"/>
                <a:gd name="connsiteY3" fmla="*/ 2481119 h 4962238"/>
                <a:gd name="connsiteX4" fmla="*/ 2584660 w 5169321"/>
                <a:gd name="connsiteY4" fmla="*/ 0 h 496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9321" h="4962238">
                  <a:moveTo>
                    <a:pt x="2584660" y="0"/>
                  </a:moveTo>
                  <a:cubicBezTo>
                    <a:pt x="3491578" y="0"/>
                    <a:pt x="4332146" y="456291"/>
                    <a:pt x="4799576" y="1202337"/>
                  </a:cubicBezTo>
                  <a:cubicBezTo>
                    <a:pt x="5292569" y="1989183"/>
                    <a:pt x="5292569" y="2973056"/>
                    <a:pt x="4799576" y="3759902"/>
                  </a:cubicBezTo>
                  <a:lnTo>
                    <a:pt x="2584661" y="2481119"/>
                  </a:lnTo>
                  <a:cubicBezTo>
                    <a:pt x="2584661" y="1654079"/>
                    <a:pt x="2584660" y="827040"/>
                    <a:pt x="2584660" y="0"/>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45945" tIns="1073112" rIns="620370" bIns="2455450" numCol="1" spcCol="1270" anchor="ctr" anchorCtr="0">
              <a:noAutofit/>
            </a:bodyPr>
            <a:lstStyle/>
            <a:p>
              <a:pPr marL="0" lvl="0" indent="0" algn="ctr" defTabSz="755650">
                <a:lnSpc>
                  <a:spcPct val="90000"/>
                </a:lnSpc>
                <a:spcBef>
                  <a:spcPct val="0"/>
                </a:spcBef>
                <a:spcAft>
                  <a:spcPct val="35000"/>
                </a:spcAft>
                <a:buNone/>
              </a:pPr>
              <a:r>
                <a:rPr lang="hu-HU" sz="2400" b="1" kern="1200" dirty="0"/>
                <a:t>Támogató adminisztratív rendszerek</a:t>
              </a:r>
            </a:p>
          </p:txBody>
        </p:sp>
        <p:sp>
          <p:nvSpPr>
            <p:cNvPr id="9" name="Szabadkézi sokszög: alakzat 8">
              <a:extLst>
                <a:ext uri="{FF2B5EF4-FFF2-40B4-BE49-F238E27FC236}">
                  <a16:creationId xmlns:a16="http://schemas.microsoft.com/office/drawing/2014/main" id="{DC0514B1-123B-360E-DCE4-805200207DBD}"/>
                </a:ext>
              </a:extLst>
            </p:cNvPr>
            <p:cNvSpPr/>
            <p:nvPr/>
          </p:nvSpPr>
          <p:spPr>
            <a:xfrm>
              <a:off x="3465691" y="926780"/>
              <a:ext cx="5442299" cy="5278967"/>
            </a:xfrm>
            <a:custGeom>
              <a:avLst/>
              <a:gdLst>
                <a:gd name="connsiteX0" fmla="*/ 5036628 w 5442299"/>
                <a:gd name="connsiteY0" fmla="*/ 3881771 h 5089858"/>
                <a:gd name="connsiteX1" fmla="*/ 2721149 w 5442299"/>
                <a:gd name="connsiteY1" fmla="*/ 5089858 h 5089858"/>
                <a:gd name="connsiteX2" fmla="*/ 405670 w 5442299"/>
                <a:gd name="connsiteY2" fmla="*/ 3881771 h 5089858"/>
                <a:gd name="connsiteX3" fmla="*/ 2721150 w 5442299"/>
                <a:gd name="connsiteY3" fmla="*/ 2544929 h 5089858"/>
                <a:gd name="connsiteX4" fmla="*/ 5036628 w 5442299"/>
                <a:gd name="connsiteY4" fmla="*/ 3881771 h 508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2299" h="5089858">
                  <a:moveTo>
                    <a:pt x="5036628" y="3881771"/>
                  </a:moveTo>
                  <a:cubicBezTo>
                    <a:pt x="4540966" y="4632689"/>
                    <a:pt x="3664733" y="5089858"/>
                    <a:pt x="2721149" y="5089858"/>
                  </a:cubicBezTo>
                  <a:cubicBezTo>
                    <a:pt x="1777565" y="5089858"/>
                    <a:pt x="901332" y="4632689"/>
                    <a:pt x="405670" y="3881771"/>
                  </a:cubicBezTo>
                  <a:lnTo>
                    <a:pt x="2721150" y="2544929"/>
                  </a:lnTo>
                  <a:lnTo>
                    <a:pt x="5036628" y="388177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7375" tIns="3323938" rIns="1252587" bIns="476042" numCol="1" spcCol="1270" anchor="ctr" anchorCtr="0">
              <a:noAutofit/>
            </a:bodyPr>
            <a:lstStyle/>
            <a:p>
              <a:pPr marL="0" lvl="0" indent="0" algn="ctr" defTabSz="755650">
                <a:lnSpc>
                  <a:spcPct val="90000"/>
                </a:lnSpc>
                <a:spcBef>
                  <a:spcPct val="0"/>
                </a:spcBef>
                <a:spcAft>
                  <a:spcPct val="35000"/>
                </a:spcAft>
                <a:buNone/>
              </a:pPr>
              <a:r>
                <a:rPr lang="hu-HU" b="1" kern="1200" dirty="0"/>
                <a:t>Rendszerszintű beavatkozások </a:t>
              </a:r>
            </a:p>
            <a:p>
              <a:pPr marL="0" lvl="0" indent="0" algn="ctr" defTabSz="755650">
                <a:lnSpc>
                  <a:spcPct val="90000"/>
                </a:lnSpc>
                <a:spcBef>
                  <a:spcPct val="0"/>
                </a:spcBef>
                <a:spcAft>
                  <a:spcPct val="35000"/>
                </a:spcAft>
                <a:buNone/>
              </a:pPr>
              <a:r>
                <a:rPr lang="hu-HU" b="1" kern="1200" dirty="0"/>
                <a:t>- alapelvek</a:t>
              </a:r>
            </a:p>
            <a:p>
              <a:pPr marL="0" lvl="0" indent="0" algn="ctr" defTabSz="755650">
                <a:lnSpc>
                  <a:spcPct val="90000"/>
                </a:lnSpc>
                <a:spcBef>
                  <a:spcPct val="0"/>
                </a:spcBef>
                <a:spcAft>
                  <a:spcPct val="35000"/>
                </a:spcAft>
                <a:buNone/>
              </a:pPr>
              <a:r>
                <a:rPr lang="hu-HU" b="1" kern="1200" dirty="0"/>
                <a:t>- attitűd váltás</a:t>
              </a:r>
            </a:p>
            <a:p>
              <a:pPr marL="0" lvl="0" indent="0" algn="ctr" defTabSz="755650">
                <a:lnSpc>
                  <a:spcPct val="90000"/>
                </a:lnSpc>
                <a:spcBef>
                  <a:spcPct val="0"/>
                </a:spcBef>
                <a:spcAft>
                  <a:spcPct val="35000"/>
                </a:spcAft>
                <a:buNone/>
              </a:pPr>
              <a:r>
                <a:rPr lang="hu-HU" b="1" kern="1200" dirty="0"/>
                <a:t>- paradigmaváltás</a:t>
              </a:r>
              <a:endParaRPr lang="hu-HU" sz="1700" b="1" kern="1200" dirty="0"/>
            </a:p>
          </p:txBody>
        </p:sp>
        <p:sp>
          <p:nvSpPr>
            <p:cNvPr id="10" name="Szabadkézi sokszög: alakzat 9">
              <a:extLst>
                <a:ext uri="{FF2B5EF4-FFF2-40B4-BE49-F238E27FC236}">
                  <a16:creationId xmlns:a16="http://schemas.microsoft.com/office/drawing/2014/main" id="{CE884C61-3459-B937-5DB6-6D4C1CA7E5FC}"/>
                </a:ext>
              </a:extLst>
            </p:cNvPr>
            <p:cNvSpPr/>
            <p:nvPr/>
          </p:nvSpPr>
          <p:spPr>
            <a:xfrm>
              <a:off x="3478525" y="1126483"/>
              <a:ext cx="5234949" cy="4890269"/>
            </a:xfrm>
            <a:custGeom>
              <a:avLst/>
              <a:gdLst>
                <a:gd name="connsiteX0" fmla="*/ 390927 w 5234949"/>
                <a:gd name="connsiteY0" fmla="*/ 3730632 h 4890269"/>
                <a:gd name="connsiteX1" fmla="*/ 390927 w 5234949"/>
                <a:gd name="connsiteY1" fmla="*/ 1159636 h 4890269"/>
                <a:gd name="connsiteX2" fmla="*/ 2617475 w 5234949"/>
                <a:gd name="connsiteY2" fmla="*/ -1 h 4890269"/>
                <a:gd name="connsiteX3" fmla="*/ 2617475 w 5234949"/>
                <a:gd name="connsiteY3" fmla="*/ 2445135 h 4890269"/>
                <a:gd name="connsiteX4" fmla="*/ 390927 w 5234949"/>
                <a:gd name="connsiteY4" fmla="*/ 3730632 h 4890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4949" h="4890269">
                  <a:moveTo>
                    <a:pt x="390927" y="3730632"/>
                  </a:moveTo>
                  <a:cubicBezTo>
                    <a:pt x="-130309" y="2942796"/>
                    <a:pt x="-130309" y="1947472"/>
                    <a:pt x="390927" y="1159636"/>
                  </a:cubicBezTo>
                  <a:cubicBezTo>
                    <a:pt x="867850" y="438778"/>
                    <a:pt x="1710323" y="-1"/>
                    <a:pt x="2617475" y="-1"/>
                  </a:cubicBezTo>
                  <a:lnTo>
                    <a:pt x="2617475" y="2445135"/>
                  </a:lnTo>
                  <a:lnTo>
                    <a:pt x="390927" y="373063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27972" tIns="1057862" rIns="2780533" bIns="2420150" numCol="1" spcCol="1270" anchor="ctr" anchorCtr="0">
              <a:noAutofit/>
            </a:bodyPr>
            <a:lstStyle/>
            <a:p>
              <a:pPr marL="0" lvl="0" indent="0" algn="ctr" defTabSz="755650">
                <a:lnSpc>
                  <a:spcPct val="90000"/>
                </a:lnSpc>
                <a:spcBef>
                  <a:spcPct val="0"/>
                </a:spcBef>
                <a:spcAft>
                  <a:spcPct val="35000"/>
                </a:spcAft>
                <a:buNone/>
              </a:pPr>
              <a:r>
                <a:rPr lang="hu-HU" sz="2000" b="1" kern="1200" dirty="0"/>
                <a:t>Kulcsfontosságú megvalósítási területek</a:t>
              </a:r>
            </a:p>
          </p:txBody>
        </p:sp>
        <p:sp>
          <p:nvSpPr>
            <p:cNvPr id="11" name="Nyíl: körkörös 10">
              <a:extLst>
                <a:ext uri="{FF2B5EF4-FFF2-40B4-BE49-F238E27FC236}">
                  <a16:creationId xmlns:a16="http://schemas.microsoft.com/office/drawing/2014/main" id="{69DF5CE2-0548-3EA1-28C6-7D3048AE384B}"/>
                </a:ext>
              </a:extLst>
            </p:cNvPr>
            <p:cNvSpPr/>
            <p:nvPr/>
          </p:nvSpPr>
          <p:spPr>
            <a:xfrm>
              <a:off x="3794107" y="1114079"/>
              <a:ext cx="4983343" cy="4983343"/>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hu-HU"/>
            </a:p>
          </p:txBody>
        </p:sp>
        <p:sp>
          <p:nvSpPr>
            <p:cNvPr id="12" name="Nyíl: körkörös 11">
              <a:extLst>
                <a:ext uri="{FF2B5EF4-FFF2-40B4-BE49-F238E27FC236}">
                  <a16:creationId xmlns:a16="http://schemas.microsoft.com/office/drawing/2014/main" id="{BDCE049E-9D3F-D5AF-5DB7-6C771A7ECBCC}"/>
                </a:ext>
              </a:extLst>
            </p:cNvPr>
            <p:cNvSpPr/>
            <p:nvPr/>
          </p:nvSpPr>
          <p:spPr>
            <a:xfrm>
              <a:off x="3700828" y="1234808"/>
              <a:ext cx="4983343" cy="4983343"/>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hu-HU"/>
            </a:p>
          </p:txBody>
        </p:sp>
        <p:sp>
          <p:nvSpPr>
            <p:cNvPr id="13" name="Nyíl: körkörös 12">
              <a:extLst>
                <a:ext uri="{FF2B5EF4-FFF2-40B4-BE49-F238E27FC236}">
                  <a16:creationId xmlns:a16="http://schemas.microsoft.com/office/drawing/2014/main" id="{3982F243-BF6C-81EB-12B8-DE5AEB430A04}"/>
                </a:ext>
              </a:extLst>
            </p:cNvPr>
            <p:cNvSpPr/>
            <p:nvPr/>
          </p:nvSpPr>
          <p:spPr>
            <a:xfrm>
              <a:off x="3477009" y="1114079"/>
              <a:ext cx="4983343" cy="4983343"/>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hu-HU"/>
            </a:p>
          </p:txBody>
        </p:sp>
      </p:grpSp>
      <p:sp>
        <p:nvSpPr>
          <p:cNvPr id="5" name="Szövegdoboz 4">
            <a:extLst>
              <a:ext uri="{FF2B5EF4-FFF2-40B4-BE49-F238E27FC236}">
                <a16:creationId xmlns:a16="http://schemas.microsoft.com/office/drawing/2014/main" id="{1C718913-DCDC-B6E7-926F-8CB519447DCE}"/>
              </a:ext>
            </a:extLst>
          </p:cNvPr>
          <p:cNvSpPr txBox="1"/>
          <p:nvPr/>
        </p:nvSpPr>
        <p:spPr>
          <a:xfrm>
            <a:off x="250858" y="6149010"/>
            <a:ext cx="10772774" cy="738664"/>
          </a:xfrm>
          <a:prstGeom prst="rect">
            <a:avLst/>
          </a:prstGeom>
          <a:noFill/>
        </p:spPr>
        <p:txBody>
          <a:bodyPr wrap="square">
            <a:spAutoFit/>
          </a:bodyPr>
          <a:lstStyle/>
          <a:p>
            <a:r>
              <a:rPr lang="en-US" sz="1400" b="0" i="0" u="none" strike="noStrike" baseline="0" dirty="0">
                <a:solidFill>
                  <a:srgbClr val="002060"/>
                </a:solidFill>
                <a:latin typeface="PTSerif-Regular"/>
              </a:rPr>
              <a:t>Ford, J. and Wilson, C. (2012). SAMHSA’s Trauma and Trauma-Informed Care Experts Meeting.</a:t>
            </a:r>
            <a:endParaRPr lang="hu-HU" sz="1400" b="0" i="0" u="none" strike="noStrike" baseline="0" dirty="0">
              <a:solidFill>
                <a:srgbClr val="002060"/>
              </a:solidFill>
              <a:latin typeface="PTSerif-Regular"/>
            </a:endParaRPr>
          </a:p>
          <a:p>
            <a:r>
              <a:rPr lang="en-US" sz="1400" dirty="0" err="1">
                <a:solidFill>
                  <a:srgbClr val="002060"/>
                </a:solidFill>
                <a:latin typeface="PTSerif-Regular"/>
              </a:rPr>
              <a:t>Fixen</a:t>
            </a:r>
            <a:r>
              <a:rPr lang="en-US" sz="1400" dirty="0">
                <a:solidFill>
                  <a:srgbClr val="002060"/>
                </a:solidFill>
                <a:latin typeface="PTSerif-Regular"/>
              </a:rPr>
              <a:t>, D. L., </a:t>
            </a:r>
            <a:r>
              <a:rPr lang="en-US" sz="1400" dirty="0" err="1">
                <a:solidFill>
                  <a:srgbClr val="002060"/>
                </a:solidFill>
                <a:latin typeface="PTSerif-Regular"/>
              </a:rPr>
              <a:t>Naoom</a:t>
            </a:r>
            <a:r>
              <a:rPr lang="en-US" sz="1400" dirty="0">
                <a:solidFill>
                  <a:srgbClr val="002060"/>
                </a:solidFill>
                <a:latin typeface="PTSerif-Regular"/>
              </a:rPr>
              <a:t>, S. F., </a:t>
            </a:r>
            <a:r>
              <a:rPr lang="en-US" sz="1400" dirty="0" err="1">
                <a:solidFill>
                  <a:srgbClr val="002060"/>
                </a:solidFill>
                <a:latin typeface="PTSerif-Regular"/>
              </a:rPr>
              <a:t>Blase</a:t>
            </a:r>
            <a:r>
              <a:rPr lang="en-US" sz="1400" dirty="0">
                <a:solidFill>
                  <a:srgbClr val="002060"/>
                </a:solidFill>
                <a:latin typeface="PTSerif-Regular"/>
              </a:rPr>
              <a:t>, K. A., Friedman, R. M., &amp; Wallace, F. (2005). Implementation research: A synthesis of the literature. Tampa, FL: University of South Florida, Louis de la </a:t>
            </a:r>
            <a:r>
              <a:rPr lang="en-US" sz="1400" dirty="0" err="1">
                <a:solidFill>
                  <a:srgbClr val="002060"/>
                </a:solidFill>
                <a:latin typeface="PTSerif-Regular"/>
              </a:rPr>
              <a:t>Parte</a:t>
            </a:r>
            <a:r>
              <a:rPr lang="en-US" sz="1400" dirty="0">
                <a:solidFill>
                  <a:srgbClr val="002060"/>
                </a:solidFill>
                <a:latin typeface="PTSerif-Regular"/>
              </a:rPr>
              <a:t> Florida Mental Health Institute</a:t>
            </a:r>
            <a:endParaRPr lang="hu-HU" sz="1400" dirty="0">
              <a:solidFill>
                <a:srgbClr val="002060"/>
              </a:solidFill>
              <a:latin typeface="PTSerif-Regular"/>
            </a:endParaRPr>
          </a:p>
        </p:txBody>
      </p:sp>
    </p:spTree>
    <p:extLst>
      <p:ext uri="{BB962C8B-B14F-4D97-AF65-F5344CB8AC3E}">
        <p14:creationId xmlns:p14="http://schemas.microsoft.com/office/powerpoint/2010/main" val="2906385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a:extLst>
              <a:ext uri="{FF2B5EF4-FFF2-40B4-BE49-F238E27FC236}">
                <a16:creationId xmlns:a16="http://schemas.microsoft.com/office/drawing/2014/main" id="{7FB4F76C-5131-589D-7705-F73A5176E8EA}"/>
              </a:ext>
            </a:extLst>
          </p:cNvPr>
          <p:cNvSpPr>
            <a:spLocks noGrp="1"/>
          </p:cNvSpPr>
          <p:nvPr>
            <p:ph type="title"/>
          </p:nvPr>
        </p:nvSpPr>
        <p:spPr>
          <a:xfrm>
            <a:off x="657223" y="251178"/>
            <a:ext cx="10772775" cy="1658198"/>
          </a:xfrm>
        </p:spPr>
        <p:txBody>
          <a:bodyPr/>
          <a:lstStyle/>
          <a:p>
            <a:pPr algn="ctr"/>
            <a:r>
              <a:rPr lang="hu-HU" dirty="0"/>
              <a:t>A traumatudatos intézményi működés </a:t>
            </a:r>
            <a:r>
              <a:rPr lang="hu-HU" dirty="0">
                <a:solidFill>
                  <a:srgbClr val="002060"/>
                </a:solidFill>
              </a:rPr>
              <a:t>kulcsfontosságú megvalósítási terület</a:t>
            </a:r>
            <a:r>
              <a:rPr lang="hu-HU" dirty="0"/>
              <a:t>ei</a:t>
            </a:r>
          </a:p>
        </p:txBody>
      </p:sp>
      <p:sp>
        <p:nvSpPr>
          <p:cNvPr id="26" name="Szövegdoboz 25">
            <a:extLst>
              <a:ext uri="{FF2B5EF4-FFF2-40B4-BE49-F238E27FC236}">
                <a16:creationId xmlns:a16="http://schemas.microsoft.com/office/drawing/2014/main" id="{346D8AFC-B745-082A-27D4-989963C868BB}"/>
              </a:ext>
            </a:extLst>
          </p:cNvPr>
          <p:cNvSpPr txBox="1"/>
          <p:nvPr/>
        </p:nvSpPr>
        <p:spPr>
          <a:xfrm>
            <a:off x="657223" y="2157731"/>
            <a:ext cx="10772775" cy="3970318"/>
          </a:xfrm>
          <a:prstGeom prst="rect">
            <a:avLst/>
          </a:prstGeom>
          <a:noFill/>
        </p:spPr>
        <p:txBody>
          <a:bodyPr wrap="square" rtlCol="0">
            <a:spAutoFit/>
          </a:bodyPr>
          <a:lstStyle/>
          <a:p>
            <a:pPr marL="571500" indent="-571500">
              <a:buFont typeface="Wingdings" panose="05000000000000000000" pitchFamily="2" charset="2"/>
              <a:buChar char="§"/>
            </a:pPr>
            <a:r>
              <a:rPr lang="hu-HU" sz="3600" b="1" dirty="0">
                <a:solidFill>
                  <a:schemeClr val="accent1"/>
                </a:solidFill>
              </a:rPr>
              <a:t>a traumák szisztematikus szűrése</a:t>
            </a:r>
          </a:p>
          <a:p>
            <a:pPr marL="571500" indent="-571500">
              <a:buFont typeface="Wingdings" panose="05000000000000000000" pitchFamily="2" charset="2"/>
              <a:buChar char="§"/>
            </a:pPr>
            <a:r>
              <a:rPr lang="hu-HU" sz="3600" b="1" dirty="0">
                <a:solidFill>
                  <a:srgbClr val="002060"/>
                </a:solidFill>
              </a:rPr>
              <a:t>a munkavállalók képzésének és (szakmai) fejlődésének támogatása</a:t>
            </a:r>
          </a:p>
          <a:p>
            <a:pPr marL="571500" indent="-571500">
              <a:buFont typeface="Wingdings" panose="05000000000000000000" pitchFamily="2" charset="2"/>
              <a:buChar char="§"/>
            </a:pPr>
            <a:r>
              <a:rPr lang="hu-HU" sz="3600" b="1" dirty="0">
                <a:solidFill>
                  <a:schemeClr val="accent1"/>
                </a:solidFill>
              </a:rPr>
              <a:t>a bizonyítékokon alapuló, működő gyakorlatok beépítése</a:t>
            </a:r>
          </a:p>
          <a:p>
            <a:pPr marL="571500" indent="-571500">
              <a:buFont typeface="Wingdings" panose="05000000000000000000" pitchFamily="2" charset="2"/>
              <a:buChar char="§"/>
            </a:pPr>
            <a:r>
              <a:rPr lang="hu-HU" sz="3600" b="1" dirty="0">
                <a:solidFill>
                  <a:srgbClr val="002060"/>
                </a:solidFill>
              </a:rPr>
              <a:t>rendszerek közötti együttműködés elősegítése</a:t>
            </a:r>
          </a:p>
          <a:p>
            <a:pPr marL="571500" indent="-571500">
              <a:buFont typeface="Wingdings" panose="05000000000000000000" pitchFamily="2" charset="2"/>
              <a:buChar char="§"/>
            </a:pPr>
            <a:endParaRPr lang="hu-HU" sz="3600" b="1" dirty="0">
              <a:solidFill>
                <a:schemeClr val="accent1"/>
              </a:solidFill>
            </a:endParaRPr>
          </a:p>
        </p:txBody>
      </p:sp>
      <p:sp>
        <p:nvSpPr>
          <p:cNvPr id="18" name="Szövegdoboz 17">
            <a:extLst>
              <a:ext uri="{FF2B5EF4-FFF2-40B4-BE49-F238E27FC236}">
                <a16:creationId xmlns:a16="http://schemas.microsoft.com/office/drawing/2014/main" id="{4F04762E-2FE6-DCEA-4B5E-5E6DE2826430}"/>
              </a:ext>
            </a:extLst>
          </p:cNvPr>
          <p:cNvSpPr txBox="1"/>
          <p:nvPr/>
        </p:nvSpPr>
        <p:spPr>
          <a:xfrm>
            <a:off x="657223" y="5778185"/>
            <a:ext cx="11266311" cy="923330"/>
          </a:xfrm>
          <a:prstGeom prst="rect">
            <a:avLst/>
          </a:prstGeom>
          <a:noFill/>
        </p:spPr>
        <p:txBody>
          <a:bodyPr wrap="square">
            <a:spAutoFit/>
          </a:bodyPr>
          <a:lstStyle/>
          <a:p>
            <a:r>
              <a:rPr lang="hu-HU" dirty="0"/>
              <a:t>SAMHSA (2014). </a:t>
            </a:r>
            <a:r>
              <a:rPr lang="hu-HU" dirty="0" err="1"/>
              <a:t>SAMHSA’s</a:t>
            </a:r>
            <a:r>
              <a:rPr lang="hu-HU" dirty="0"/>
              <a:t> </a:t>
            </a:r>
            <a:r>
              <a:rPr lang="hu-HU" dirty="0" err="1"/>
              <a:t>Concept</a:t>
            </a:r>
            <a:r>
              <a:rPr lang="hu-HU" dirty="0"/>
              <a:t> of Trauma and </a:t>
            </a:r>
            <a:r>
              <a:rPr lang="hu-HU" dirty="0" err="1"/>
              <a:t>Guidance</a:t>
            </a:r>
            <a:r>
              <a:rPr lang="hu-HU" dirty="0"/>
              <a:t> </a:t>
            </a:r>
            <a:r>
              <a:rPr lang="hu-HU" dirty="0" err="1"/>
              <a:t>for</a:t>
            </a:r>
            <a:r>
              <a:rPr lang="hu-HU" dirty="0"/>
              <a:t> a Trauma-</a:t>
            </a:r>
            <a:r>
              <a:rPr lang="hu-HU" dirty="0" err="1"/>
              <a:t>Informed</a:t>
            </a:r>
            <a:r>
              <a:rPr lang="hu-HU" dirty="0"/>
              <a:t> </a:t>
            </a:r>
            <a:r>
              <a:rPr lang="hu-HU" dirty="0" err="1"/>
              <a:t>Approach</a:t>
            </a:r>
            <a:r>
              <a:rPr lang="hu-HU" dirty="0"/>
              <a:t> </a:t>
            </a:r>
            <a:r>
              <a:rPr lang="hu-HU" dirty="0" err="1"/>
              <a:t>SAMHSA’s</a:t>
            </a:r>
            <a:r>
              <a:rPr lang="hu-HU" dirty="0"/>
              <a:t> Trauma and </a:t>
            </a:r>
            <a:r>
              <a:rPr lang="hu-HU" dirty="0" err="1"/>
              <a:t>Justice</a:t>
            </a:r>
            <a:r>
              <a:rPr lang="hu-HU" dirty="0"/>
              <a:t> </a:t>
            </a:r>
            <a:r>
              <a:rPr lang="hu-HU" dirty="0" err="1"/>
              <a:t>Strategic</a:t>
            </a:r>
            <a:r>
              <a:rPr lang="hu-HU" dirty="0"/>
              <a:t> </a:t>
            </a:r>
            <a:r>
              <a:rPr lang="hu-HU" dirty="0" err="1"/>
              <a:t>Initiative</a:t>
            </a:r>
            <a:r>
              <a:rPr lang="hu-HU" dirty="0"/>
              <a:t>. Letölthető: http://store.samhsa.gov/product/SAMHSA-s-Concept-of-Trauma-and-Guidance-for-a-Trauma-Informed-Approach/SMA14-4884</a:t>
            </a:r>
          </a:p>
        </p:txBody>
      </p:sp>
    </p:spTree>
    <p:extLst>
      <p:ext uri="{BB962C8B-B14F-4D97-AF65-F5344CB8AC3E}">
        <p14:creationId xmlns:p14="http://schemas.microsoft.com/office/powerpoint/2010/main" val="3416366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68"/>
          <p:cNvSpPr txBox="1">
            <a:spLocks noGrp="1"/>
          </p:cNvSpPr>
          <p:nvPr>
            <p:ph type="body" idx="1"/>
          </p:nvPr>
        </p:nvSpPr>
        <p:spPr>
          <a:xfrm>
            <a:off x="4842935" y="2115910"/>
            <a:ext cx="6723490" cy="3619600"/>
          </a:xfrm>
          <a:prstGeom prst="rect">
            <a:avLst/>
          </a:prstGeom>
          <a:noFill/>
          <a:ln>
            <a:noFill/>
          </a:ln>
        </p:spPr>
        <p:txBody>
          <a:bodyPr spcFirstLastPara="1" vert="horz" wrap="square" lIns="91433" tIns="45700" rIns="91433" bIns="45700" rtlCol="0" anchor="t" anchorCtr="0">
            <a:noAutofit/>
          </a:bodyPr>
          <a:lstStyle/>
          <a:p>
            <a:pPr marL="118530" indent="0" algn="ctr">
              <a:spcBef>
                <a:spcPts val="0"/>
              </a:spcBef>
              <a:buSzPts val="2700"/>
              <a:buNone/>
            </a:pPr>
            <a:r>
              <a:rPr lang="hu" sz="3200" dirty="0">
                <a:solidFill>
                  <a:schemeClr val="accent1"/>
                </a:solidFill>
              </a:rPr>
              <a:t>“A kapcsolatok számítanak: a rendszerszintű változások alapja a bizalom, és a bizalom az egészséges munkakapcsolatok kialakításából táplálkozik. </a:t>
            </a:r>
          </a:p>
          <a:p>
            <a:pPr marL="118530" indent="0" algn="ctr">
              <a:spcBef>
                <a:spcPts val="0"/>
              </a:spcBef>
              <a:buSzPts val="2700"/>
              <a:buNone/>
            </a:pPr>
            <a:r>
              <a:rPr lang="hu" sz="3200" b="1" dirty="0">
                <a:solidFill>
                  <a:srgbClr val="002060"/>
                </a:solidFill>
              </a:rPr>
              <a:t>Emberek - nem programok - képesek megváltoztatni embereket</a:t>
            </a:r>
            <a:r>
              <a:rPr lang="hu" sz="3200" dirty="0">
                <a:solidFill>
                  <a:srgbClr val="002060"/>
                </a:solidFill>
              </a:rPr>
              <a:t>.”</a:t>
            </a:r>
            <a:endParaRPr sz="3200" dirty="0">
              <a:solidFill>
                <a:srgbClr val="002060"/>
              </a:solidFill>
            </a:endParaRPr>
          </a:p>
          <a:p>
            <a:pPr algn="r">
              <a:spcBef>
                <a:spcPts val="500"/>
              </a:spcBef>
              <a:buNone/>
            </a:pPr>
            <a:r>
              <a:rPr lang="hu-HU" altLang="hu-HU" sz="3200" dirty="0">
                <a:solidFill>
                  <a:schemeClr val="accent1"/>
                </a:solidFill>
                <a:latin typeface="+mn-lt"/>
                <a:cs typeface="Calibri Light" panose="020F0302020204030204" pitchFamily="34" charset="0"/>
                <a:sym typeface="Cambria" panose="02040503050406030204" pitchFamily="18" charset="0"/>
              </a:rPr>
              <a:t>Bruce D. Perry</a:t>
            </a:r>
          </a:p>
          <a:p>
            <a:pPr marL="118530" indent="0">
              <a:lnSpc>
                <a:spcPct val="100000"/>
              </a:lnSpc>
              <a:spcBef>
                <a:spcPts val="667"/>
              </a:spcBef>
              <a:buSzPts val="2700"/>
              <a:buNone/>
            </a:pPr>
            <a:endParaRPr lang="hu-HU" sz="1800" dirty="0">
              <a:solidFill>
                <a:schemeClr val="tx2">
                  <a:lumMod val="75000"/>
                  <a:lumOff val="25000"/>
                </a:schemeClr>
              </a:solidFill>
            </a:endParaRPr>
          </a:p>
          <a:p>
            <a:pPr marL="118530" indent="0">
              <a:lnSpc>
                <a:spcPct val="100000"/>
              </a:lnSpc>
              <a:spcBef>
                <a:spcPts val="667"/>
              </a:spcBef>
              <a:buSzPts val="2700"/>
              <a:buNone/>
            </a:pPr>
            <a:endParaRPr lang="hu-HU" sz="1800" dirty="0">
              <a:solidFill>
                <a:schemeClr val="tx2">
                  <a:lumMod val="75000"/>
                  <a:lumOff val="25000"/>
                </a:schemeClr>
              </a:solidFill>
            </a:endParaRPr>
          </a:p>
        </p:txBody>
      </p:sp>
      <p:sp>
        <p:nvSpPr>
          <p:cNvPr id="2" name="Cím 5">
            <a:extLst>
              <a:ext uri="{FF2B5EF4-FFF2-40B4-BE49-F238E27FC236}">
                <a16:creationId xmlns:a16="http://schemas.microsoft.com/office/drawing/2014/main" id="{973B764E-4711-1CA3-5D21-070ED3FF516E}"/>
              </a:ext>
            </a:extLst>
          </p:cNvPr>
          <p:cNvSpPr>
            <a:spLocks noGrp="1"/>
          </p:cNvSpPr>
          <p:nvPr>
            <p:ph type="title"/>
          </p:nvPr>
        </p:nvSpPr>
        <p:spPr>
          <a:xfrm>
            <a:off x="657223" y="431800"/>
            <a:ext cx="10772775" cy="1658198"/>
          </a:xfrm>
        </p:spPr>
        <p:txBody>
          <a:bodyPr>
            <a:normAutofit fontScale="90000"/>
          </a:bodyPr>
          <a:lstStyle/>
          <a:p>
            <a:pPr algn="ctr"/>
            <a:r>
              <a:rPr lang="hu-HU" dirty="0"/>
              <a:t>A kulcs az attitűd és a folyamatos fejlesztés, tükörbe nézés szervezeti szinten</a:t>
            </a:r>
            <a:br>
              <a:rPr lang="hu-HU" dirty="0"/>
            </a:br>
            <a:endParaRPr lang="hu-HU" dirty="0"/>
          </a:p>
        </p:txBody>
      </p:sp>
      <p:pic>
        <p:nvPicPr>
          <p:cNvPr id="3" name="Google Shape;113;p17">
            <a:extLst>
              <a:ext uri="{FF2B5EF4-FFF2-40B4-BE49-F238E27FC236}">
                <a16:creationId xmlns:a16="http://schemas.microsoft.com/office/drawing/2014/main" id="{75DAB0CF-FFB5-9EDB-C0B3-D77066D2B056}"/>
              </a:ext>
            </a:extLst>
          </p:cNvPr>
          <p:cNvPicPr preferRelativeResize="0"/>
          <p:nvPr/>
        </p:nvPicPr>
        <p:blipFill rotWithShape="1">
          <a:blip r:embed="rId3">
            <a:alphaModFix/>
          </a:blip>
          <a:srcRect/>
          <a:stretch/>
        </p:blipFill>
        <p:spPr>
          <a:xfrm>
            <a:off x="0" y="2089998"/>
            <a:ext cx="5023556" cy="3317380"/>
          </a:xfrm>
          <a:prstGeom prst="rect">
            <a:avLst/>
          </a:prstGeom>
          <a:noFill/>
          <a:ln>
            <a:noFill/>
          </a:ln>
        </p:spPr>
      </p:pic>
      <p:sp>
        <p:nvSpPr>
          <p:cNvPr id="4" name="Szövegdoboz 3">
            <a:extLst>
              <a:ext uri="{FF2B5EF4-FFF2-40B4-BE49-F238E27FC236}">
                <a16:creationId xmlns:a16="http://schemas.microsoft.com/office/drawing/2014/main" id="{F8E4ECF3-EBA7-57C1-8DA6-86BDE793109D}"/>
              </a:ext>
            </a:extLst>
          </p:cNvPr>
          <p:cNvSpPr txBox="1"/>
          <p:nvPr/>
        </p:nvSpPr>
        <p:spPr>
          <a:xfrm>
            <a:off x="282222" y="6242756"/>
            <a:ext cx="11627556" cy="646331"/>
          </a:xfrm>
          <a:prstGeom prst="rect">
            <a:avLst/>
          </a:prstGeom>
          <a:noFill/>
        </p:spPr>
        <p:txBody>
          <a:bodyPr wrap="square" rtlCol="0">
            <a:spAutoFit/>
          </a:bodyPr>
          <a:lstStyle/>
          <a:p>
            <a:r>
              <a:rPr lang="hu-HU" sz="1800" b="1" dirty="0">
                <a:solidFill>
                  <a:schemeClr val="tx2">
                    <a:lumMod val="75000"/>
                    <a:lumOff val="25000"/>
                  </a:schemeClr>
                </a:solidFill>
              </a:rPr>
              <a:t>Bruce D. Perry magyarul olvasható könyvei: Ketrecbe zárt fiú, Szeretni születtünk, Mi történt veled?</a:t>
            </a:r>
          </a:p>
          <a:p>
            <a:endParaRPr lang="hu-H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5"/>
        <p:cNvGrpSpPr/>
        <p:nvPr/>
      </p:nvGrpSpPr>
      <p:grpSpPr>
        <a:xfrm>
          <a:off x="0" y="0"/>
          <a:ext cx="0" cy="0"/>
          <a:chOff x="0" y="0"/>
          <a:chExt cx="0" cy="0"/>
        </a:xfrm>
      </p:grpSpPr>
      <p:sp>
        <p:nvSpPr>
          <p:cNvPr id="518" name="Google Shape;518;p23"/>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dirty="0">
              <a:ln>
                <a:noFill/>
              </a:ln>
              <a:solidFill>
                <a:srgbClr val="FFDE59"/>
              </a:solidFill>
              <a:effectLst/>
              <a:uLnTx/>
              <a:uFillTx/>
              <a:latin typeface="Calibri"/>
              <a:cs typeface="Calibri"/>
              <a:sym typeface="Calibri"/>
            </a:endParaRPr>
          </a:p>
        </p:txBody>
      </p:sp>
      <p:sp>
        <p:nvSpPr>
          <p:cNvPr id="519" name="Google Shape;519;p23"/>
          <p:cNvSpPr txBox="1"/>
          <p:nvPr/>
        </p:nvSpPr>
        <p:spPr>
          <a:xfrm>
            <a:off x="865400" y="1816200"/>
            <a:ext cx="2006398" cy="17085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BE" sz="2100" b="1" i="1" u="none" strike="noStrike" kern="0" cap="none" spc="0" normalizeH="0" baseline="0" noProof="0" dirty="0">
                <a:ln>
                  <a:noFill/>
                </a:ln>
                <a:solidFill>
                  <a:srgbClr val="262626"/>
                </a:solidFill>
                <a:effectLst/>
                <a:uLnTx/>
                <a:uFillTx/>
                <a:latin typeface="Calibri"/>
                <a:ea typeface="Calibri"/>
                <a:cs typeface="Calibri"/>
                <a:sym typeface="Calibri"/>
              </a:rPr>
              <a:t>Nagyobb figyelem a gyerekek fejlődéstörténe-tére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0" name="Google Shape;520;p23"/>
          <p:cNvSpPr txBox="1"/>
          <p:nvPr/>
        </p:nvSpPr>
        <p:spPr>
          <a:xfrm>
            <a:off x="2900898" y="1816200"/>
            <a:ext cx="2183503" cy="4247276"/>
          </a:xfrm>
          <a:prstGeom prst="rect">
            <a:avLst/>
          </a:prstGeom>
          <a:noFill/>
          <a:ln>
            <a:noFill/>
          </a:ln>
        </p:spPr>
        <p:txBody>
          <a:bodyPr spcFirstLastPara="1" wrap="square" lIns="91425" tIns="45700" rIns="91425" bIns="45700" anchor="t" anchorCtr="0">
            <a:spAutoFit/>
          </a:bodyPr>
          <a:lstStyle/>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Saját gondozó minden gyerek esetében </a:t>
            </a: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Havi jegyzet a fejlődés menetéről</a:t>
            </a:r>
            <a:endParaRPr kumimoji="0" sz="11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Megbeszélés a teamben, annak érdekében, hogy a legmegfelelőbb támogatást biztosítsuk</a:t>
            </a:r>
            <a:endParaRPr kumimoji="0" sz="11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srgbClr val="262626"/>
              </a:buClr>
              <a:buSzPts val="21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Szülőkkel</a:t>
            </a:r>
            <a:r>
              <a:rPr kumimoji="0" lang="hu-HU" sz="1800" b="1" i="1" u="none" strike="noStrike" kern="0" cap="none" spc="0" normalizeH="0" baseline="0" noProof="0" dirty="0">
                <a:ln>
                  <a:noFill/>
                </a:ln>
                <a:solidFill>
                  <a:srgbClr val="262626"/>
                </a:solidFill>
                <a:effectLst/>
                <a:uLnTx/>
                <a:uFillTx/>
                <a:latin typeface="Calibri"/>
                <a:ea typeface="Calibri"/>
                <a:cs typeface="Calibri"/>
                <a:sym typeface="Calibri"/>
              </a:rPr>
              <a:t>, gyámokkal</a:t>
            </a: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 aktív kapcsolattartás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1" name="Google Shape;521;p23"/>
          <p:cNvSpPr txBox="1"/>
          <p:nvPr/>
        </p:nvSpPr>
        <p:spPr>
          <a:xfrm>
            <a:off x="5075649" y="1816191"/>
            <a:ext cx="2461800" cy="4525200"/>
          </a:xfrm>
          <a:prstGeom prst="rect">
            <a:avLst/>
          </a:prstGeom>
          <a:noFill/>
          <a:ln>
            <a:noFill/>
          </a:ln>
        </p:spPr>
        <p:txBody>
          <a:bodyPr spcFirstLastPara="1" wrap="square" lIns="91425" tIns="45700" rIns="91425" bIns="45700" anchor="t" anchorCtr="0">
            <a:spAutoFit/>
          </a:bodyPr>
          <a:lstStyle/>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Kijelölni egy gyermeknevelőt minden gyermeknek. Értesíteni erről a szülőket</a:t>
            </a:r>
            <a:r>
              <a:rPr kumimoji="0" lang="hu-HU" sz="1800" b="1" i="1" u="none" strike="noStrike" kern="0" cap="none" spc="0" normalizeH="0" baseline="0" noProof="0" dirty="0">
                <a:ln>
                  <a:noFill/>
                </a:ln>
                <a:solidFill>
                  <a:srgbClr val="262626"/>
                </a:solidFill>
                <a:effectLst/>
                <a:uLnTx/>
                <a:uFillTx/>
                <a:latin typeface="Calibri"/>
                <a:ea typeface="Calibri"/>
                <a:cs typeface="Calibri"/>
                <a:sym typeface="Calibri"/>
              </a:rPr>
              <a:t>/gyámokat</a:t>
            </a:r>
            <a:endParaRPr kumimoji="0" sz="1100" b="0" i="0" u="none" strike="noStrike" kern="0" cap="none" spc="0" normalizeH="0" baseline="0" noProof="0" dirty="0">
              <a:ln>
                <a:noFill/>
              </a:ln>
              <a:solidFill>
                <a:srgbClr val="000000"/>
              </a:solidFill>
              <a:effectLst/>
              <a:uLnTx/>
              <a:uFillTx/>
              <a:latin typeface="Arial"/>
              <a:cs typeface="Arial"/>
              <a:sym typeface="Arial"/>
            </a:endParaRPr>
          </a:p>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Vázlat a jegyzetek vezetéséhez</a:t>
            </a: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Minden megbeszélésen rögzített pont az esetmegbeszélés</a:t>
            </a: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285750" marR="0" lvl="0" indent="-266700" algn="l" defTabSz="914400" rtl="0" eaLnBrk="1" fontAlgn="auto" latinLnBrk="0" hangingPunct="1">
              <a:lnSpc>
                <a:spcPct val="100000"/>
              </a:lnSpc>
              <a:spcBef>
                <a:spcPts val="0"/>
              </a:spcBef>
              <a:spcAft>
                <a:spcPts val="0"/>
              </a:spcAft>
              <a:buClr>
                <a:srgbClr val="262626"/>
              </a:buClr>
              <a:buSzPts val="1800"/>
              <a:buFont typeface="Arial"/>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Idősávot kijelölni a gyermeknevelőknek a szülőkkel való kommunikációra</a:t>
            </a: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522" name="Google Shape;522;p23"/>
          <p:cNvSpPr txBox="1"/>
          <p:nvPr/>
        </p:nvSpPr>
        <p:spPr>
          <a:xfrm>
            <a:off x="7363500" y="1816200"/>
            <a:ext cx="2377800" cy="3139281"/>
          </a:xfrm>
          <a:prstGeom prst="rect">
            <a:avLst/>
          </a:prstGeom>
          <a:noFill/>
          <a:ln>
            <a:noFill/>
          </a:ln>
        </p:spPr>
        <p:txBody>
          <a:bodyPr spcFirstLastPara="1" wrap="square" lIns="91425" tIns="45700" rIns="91425" bIns="45700" anchor="t" anchorCtr="0">
            <a:spAutoFit/>
          </a:bodyPr>
          <a:lstStyle/>
          <a:p>
            <a:pPr marL="457200" marR="0" lvl="0" indent="-342900" algn="l" defTabSz="914400" rtl="0" eaLnBrk="1" fontAlgn="auto" latinLnBrk="0" hangingPunct="1">
              <a:lnSpc>
                <a:spcPct val="100000"/>
              </a:lnSpc>
              <a:spcBef>
                <a:spcPts val="0"/>
              </a:spcBef>
              <a:spcAft>
                <a:spcPts val="0"/>
              </a:spcAft>
              <a:buClr>
                <a:srgbClr val="262626"/>
              </a:buClr>
              <a:buSzPts val="1800"/>
              <a:buFont typeface="Calibri"/>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Team tagok</a:t>
            </a: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457200" marR="0" lvl="0" indent="-342900" algn="l" defTabSz="914400" rtl="0" eaLnBrk="1" fontAlgn="auto" latinLnBrk="0" hangingPunct="1">
              <a:lnSpc>
                <a:spcPct val="100000"/>
              </a:lnSpc>
              <a:spcBef>
                <a:spcPts val="0"/>
              </a:spcBef>
              <a:spcAft>
                <a:spcPts val="0"/>
              </a:spcAft>
              <a:buClr>
                <a:srgbClr val="262626"/>
              </a:buClr>
              <a:buSzPts val="1800"/>
              <a:buFont typeface="Calibri"/>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Minden gyermeknevelő saját gyermekéről vezet feljegyzést</a:t>
            </a:r>
            <a:endParaRPr kumimoji="0"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457200" marR="0" lvl="0" indent="-342900" algn="l" defTabSz="914400" rtl="0" eaLnBrk="1" fontAlgn="auto" latinLnBrk="0" hangingPunct="1">
              <a:lnSpc>
                <a:spcPct val="100000"/>
              </a:lnSpc>
              <a:spcBef>
                <a:spcPts val="0"/>
              </a:spcBef>
              <a:spcAft>
                <a:spcPts val="0"/>
              </a:spcAft>
              <a:buClr>
                <a:srgbClr val="262626"/>
              </a:buClr>
              <a:buSzPts val="1800"/>
              <a:buFont typeface="Calibri"/>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Koordinátor/</a:t>
            </a: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vezető</a:t>
            </a:r>
            <a:endParaRPr kumimoji="0" sz="11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1" u="none" strike="noStrike" kern="0" cap="none" spc="0" normalizeH="0" baseline="0" noProof="0" dirty="0">
              <a:ln>
                <a:noFill/>
              </a:ln>
              <a:solidFill>
                <a:srgbClr val="262626"/>
              </a:solidFill>
              <a:effectLst/>
              <a:uLnTx/>
              <a:uFillTx/>
              <a:latin typeface="Calibri"/>
              <a:ea typeface="Calibri"/>
              <a:cs typeface="Calibri"/>
              <a:sym typeface="Calibri"/>
            </a:endParaRPr>
          </a:p>
          <a:p>
            <a:pPr marL="457200" marR="0" lvl="0" indent="-342900" algn="l" defTabSz="914400" rtl="0" eaLnBrk="1" fontAlgn="auto" latinLnBrk="0" hangingPunct="1">
              <a:lnSpc>
                <a:spcPct val="100000"/>
              </a:lnSpc>
              <a:spcBef>
                <a:spcPts val="0"/>
              </a:spcBef>
              <a:spcAft>
                <a:spcPts val="0"/>
              </a:spcAft>
              <a:buClr>
                <a:srgbClr val="262626"/>
              </a:buClr>
              <a:buSzPts val="1800"/>
              <a:buFont typeface="Calibri"/>
              <a:buAutoNum type="arabicPeriod"/>
              <a:tabLst/>
              <a:defRPr/>
            </a:pPr>
            <a:r>
              <a:rPr kumimoji="0" lang="nl-BE" sz="1800" b="1" i="1" u="none" strike="noStrike" kern="0" cap="none" spc="0" normalizeH="0" baseline="0" noProof="0" dirty="0">
                <a:ln>
                  <a:noFill/>
                </a:ln>
                <a:solidFill>
                  <a:srgbClr val="262626"/>
                </a:solidFill>
                <a:effectLst/>
                <a:uLnTx/>
                <a:uFillTx/>
                <a:latin typeface="Calibri"/>
                <a:ea typeface="Calibri"/>
                <a:cs typeface="Calibri"/>
                <a:sym typeface="Calibri"/>
              </a:rPr>
              <a:t>Koordinátor</a:t>
            </a: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523" name="Google Shape;523;p23"/>
          <p:cNvSpPr txBox="1"/>
          <p:nvPr/>
        </p:nvSpPr>
        <p:spPr>
          <a:xfrm>
            <a:off x="9712200" y="1696150"/>
            <a:ext cx="2135400" cy="2586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BE" sz="1800" b="1" i="1" u="none" strike="noStrike" kern="0" cap="none" spc="0" normalizeH="0" baseline="0" noProof="0">
                <a:ln>
                  <a:noFill/>
                </a:ln>
                <a:solidFill>
                  <a:srgbClr val="262626"/>
                </a:solidFill>
                <a:effectLst/>
                <a:uLnTx/>
                <a:uFillTx/>
                <a:latin typeface="Calibri"/>
                <a:ea typeface="Calibri"/>
                <a:cs typeface="Calibri"/>
                <a:sym typeface="Calibri"/>
              </a:rPr>
              <a:t>Jegyzetet a megbeszélésig elkészíteni</a:t>
            </a:r>
            <a:endParaRPr kumimoji="0" sz="1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1" u="none" strike="noStrike" kern="0" cap="none" spc="0" normalizeH="0" baseline="0" noProof="0">
              <a:ln>
                <a:noFill/>
              </a:ln>
              <a:solidFill>
                <a:srgbClr val="26262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BE" sz="1800" b="1" i="1" u="none" strike="noStrike" kern="0" cap="none" spc="0" normalizeH="0" baseline="0" noProof="0">
                <a:ln>
                  <a:noFill/>
                </a:ln>
                <a:solidFill>
                  <a:srgbClr val="262626"/>
                </a:solidFill>
                <a:effectLst/>
                <a:uLnTx/>
                <a:uFillTx/>
                <a:latin typeface="Calibri"/>
                <a:ea typeface="Calibri"/>
                <a:cs typeface="Calibri"/>
                <a:sym typeface="Calibri"/>
              </a:rPr>
              <a:t>Megbeszélés tematikáját elkészíteni</a:t>
            </a:r>
            <a:endParaRPr kumimoji="0" sz="11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1" u="none" strike="noStrike" kern="0" cap="none" spc="0" normalizeH="0" baseline="0" noProof="0">
              <a:ln>
                <a:noFill/>
              </a:ln>
              <a:solidFill>
                <a:srgbClr val="262626"/>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BE" sz="1800" b="1" i="1" u="none" strike="noStrike" kern="0" cap="none" spc="0" normalizeH="0" baseline="0" noProof="0">
                <a:ln>
                  <a:noFill/>
                </a:ln>
                <a:solidFill>
                  <a:srgbClr val="262626"/>
                </a:solidFill>
                <a:effectLst/>
                <a:uLnTx/>
                <a:uFillTx/>
                <a:latin typeface="Calibri"/>
                <a:ea typeface="Calibri"/>
                <a:cs typeface="Calibri"/>
                <a:sym typeface="Calibri"/>
              </a:rPr>
              <a:t>Szobát szerezni</a:t>
            </a:r>
            <a:endParaRPr kumimoji="0" sz="11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2"/>
          <p:cNvSpPr txBox="1">
            <a:spLocks noGrp="1"/>
          </p:cNvSpPr>
          <p:nvPr>
            <p:ph type="title"/>
          </p:nvPr>
        </p:nvSpPr>
        <p:spPr>
          <a:xfrm>
            <a:off x="0" y="1936690"/>
            <a:ext cx="11854543" cy="2055342"/>
          </a:xfrm>
          <a:prstGeom prst="rect">
            <a:avLst/>
          </a:prstGeom>
        </p:spPr>
        <p:txBody>
          <a:bodyPr spcFirstLastPara="1" vert="horz" wrap="square" lIns="121900" tIns="121900" rIns="121900" bIns="121900" rtlCol="0" anchor="ctr" anchorCtr="0">
            <a:noAutofit/>
          </a:bodyPr>
          <a:lstStyle/>
          <a:p>
            <a:pPr>
              <a:lnSpc>
                <a:spcPct val="100000"/>
              </a:lnSpc>
              <a:buClr>
                <a:srgbClr val="FFCC03"/>
              </a:buClr>
              <a:buSzPts val="2960"/>
            </a:pPr>
            <a:r>
              <a:rPr lang="en" sz="3200" dirty="0">
                <a:solidFill>
                  <a:schemeClr val="accent1"/>
                </a:solidFill>
                <a:highlight>
                  <a:schemeClr val="lt2"/>
                </a:highlight>
              </a:rPr>
              <a:t>GYERMEKBÁNTALMAZÁS ELLENI KÜZDELEM</a:t>
            </a:r>
            <a:r>
              <a:rPr lang="hu-HU" sz="3200" dirty="0">
                <a:solidFill>
                  <a:schemeClr val="accent1"/>
                </a:solidFill>
                <a:highlight>
                  <a:schemeClr val="lt2"/>
                </a:highlight>
              </a:rPr>
              <a:t> - </a:t>
            </a:r>
            <a:r>
              <a:rPr lang="en" sz="3200" dirty="0">
                <a:solidFill>
                  <a:schemeClr val="accent1"/>
                </a:solidFill>
              </a:rPr>
              <a:t>kisgyerekekkel foglalkozó szakembereknek szóló</a:t>
            </a:r>
            <a:r>
              <a:rPr lang="hu-HU" sz="3200" dirty="0">
                <a:solidFill>
                  <a:schemeClr val="accent1"/>
                </a:solidFill>
              </a:rPr>
              <a:t> </a:t>
            </a:r>
            <a:r>
              <a:rPr lang="en" sz="3200" dirty="0">
                <a:solidFill>
                  <a:schemeClr val="accent1"/>
                </a:solidFill>
              </a:rPr>
              <a:t>integrált képzés és </a:t>
            </a:r>
            <a:br>
              <a:rPr lang="hu-HU" sz="3200" dirty="0">
                <a:solidFill>
                  <a:schemeClr val="accent1"/>
                </a:solidFill>
              </a:rPr>
            </a:br>
            <a:r>
              <a:rPr lang="en" sz="3200" dirty="0">
                <a:solidFill>
                  <a:srgbClr val="002060"/>
                </a:solidFill>
              </a:rPr>
              <a:t>traumatudatos protokoll</a:t>
            </a:r>
            <a:r>
              <a:rPr lang="hu-HU" sz="3200" dirty="0">
                <a:solidFill>
                  <a:srgbClr val="002060"/>
                </a:solidFill>
              </a:rPr>
              <a:t> és szűrőeszköz</a:t>
            </a:r>
            <a:r>
              <a:rPr lang="hu-HU" sz="3200" dirty="0">
                <a:solidFill>
                  <a:schemeClr val="tx2"/>
                </a:solidFill>
              </a:rPr>
              <a:t> </a:t>
            </a:r>
            <a:r>
              <a:rPr lang="en" sz="3200" dirty="0">
                <a:solidFill>
                  <a:schemeClr val="accent1"/>
                </a:solidFill>
              </a:rPr>
              <a:t>kidolgozás</a:t>
            </a:r>
            <a:r>
              <a:rPr lang="hu-HU" sz="3200" dirty="0">
                <a:solidFill>
                  <a:schemeClr val="accent1"/>
                </a:solidFill>
              </a:rPr>
              <a:t>a</a:t>
            </a:r>
            <a:endParaRPr sz="3200" dirty="0">
              <a:solidFill>
                <a:schemeClr val="accent1"/>
              </a:solidFill>
            </a:endParaRPr>
          </a:p>
        </p:txBody>
      </p:sp>
      <p:sp>
        <p:nvSpPr>
          <p:cNvPr id="318" name="Google Shape;318;p32"/>
          <p:cNvSpPr txBox="1">
            <a:spLocks noGrp="1"/>
          </p:cNvSpPr>
          <p:nvPr>
            <p:ph idx="1"/>
          </p:nvPr>
        </p:nvSpPr>
        <p:spPr>
          <a:xfrm>
            <a:off x="2940602" y="13012"/>
            <a:ext cx="9251398" cy="2061265"/>
          </a:xfrm>
          <a:prstGeom prst="rect">
            <a:avLst/>
          </a:prstGeom>
        </p:spPr>
        <p:txBody>
          <a:bodyPr spcFirstLastPara="1" vert="horz" wrap="square" lIns="121900" tIns="121900" rIns="121900" bIns="121900" rtlCol="0" anchor="ctr" anchorCtr="0">
            <a:noAutofit/>
          </a:bodyPr>
          <a:lstStyle/>
          <a:p>
            <a:pPr marL="0" indent="0" algn="ctr">
              <a:lnSpc>
                <a:spcPct val="80000"/>
              </a:lnSpc>
              <a:buClr>
                <a:srgbClr val="FFCC03"/>
              </a:buClr>
              <a:buSzPts val="8000"/>
            </a:pPr>
            <a:r>
              <a:rPr lang="en" sz="3200" b="1" dirty="0">
                <a:solidFill>
                  <a:srgbClr val="002060"/>
                </a:solidFill>
                <a:latin typeface="DM Serif Text"/>
                <a:ea typeface="DM Serif Text"/>
                <a:cs typeface="DM Serif Text"/>
                <a:sym typeface="DM Serif Text"/>
              </a:rPr>
              <a:t>E</a:t>
            </a:r>
            <a:r>
              <a:rPr lang="en" sz="3200" dirty="0">
                <a:solidFill>
                  <a:schemeClr val="accent1"/>
                </a:solidFill>
                <a:latin typeface="DM Serif Text"/>
                <a:ea typeface="DM Serif Text"/>
                <a:cs typeface="DM Serif Text"/>
                <a:sym typeface="DM Serif Text"/>
              </a:rPr>
              <a:t>nhancing the </a:t>
            </a:r>
            <a:r>
              <a:rPr lang="en" sz="3200" b="1" dirty="0">
                <a:solidFill>
                  <a:srgbClr val="002060"/>
                </a:solidFill>
                <a:latin typeface="DM Serif Text"/>
                <a:ea typeface="DM Serif Text"/>
                <a:cs typeface="DM Serif Text"/>
                <a:sym typeface="DM Serif Text"/>
              </a:rPr>
              <a:t>C</a:t>
            </a:r>
            <a:r>
              <a:rPr lang="en" sz="3200" dirty="0">
                <a:solidFill>
                  <a:schemeClr val="accent1"/>
                </a:solidFill>
                <a:latin typeface="DM Serif Text"/>
                <a:ea typeface="DM Serif Text"/>
                <a:cs typeface="DM Serif Text"/>
                <a:sym typeface="DM Serif Text"/>
              </a:rPr>
              <a:t>apacity to combat chi</a:t>
            </a:r>
            <a:r>
              <a:rPr lang="en" sz="3200" b="1" dirty="0">
                <a:solidFill>
                  <a:srgbClr val="002060"/>
                </a:solidFill>
                <a:latin typeface="DM Serif Text"/>
                <a:ea typeface="DM Serif Text"/>
                <a:cs typeface="DM Serif Text"/>
                <a:sym typeface="DM Serif Text"/>
              </a:rPr>
              <a:t>L</a:t>
            </a:r>
            <a:r>
              <a:rPr lang="en" sz="3200" dirty="0">
                <a:solidFill>
                  <a:schemeClr val="accent1"/>
                </a:solidFill>
                <a:latin typeface="DM Serif Text"/>
                <a:ea typeface="DM Serif Text"/>
                <a:cs typeface="DM Serif Text"/>
                <a:sym typeface="DM Serif Text"/>
              </a:rPr>
              <a:t>d abuse through an </a:t>
            </a:r>
            <a:r>
              <a:rPr lang="en" sz="3200" b="1" dirty="0">
                <a:solidFill>
                  <a:srgbClr val="002060"/>
                </a:solidFill>
                <a:latin typeface="DM Serif Text"/>
                <a:ea typeface="DM Serif Text"/>
                <a:cs typeface="DM Serif Text"/>
                <a:sym typeface="DM Serif Text"/>
              </a:rPr>
              <a:t>I</a:t>
            </a:r>
            <a:r>
              <a:rPr lang="en" sz="3200" dirty="0">
                <a:solidFill>
                  <a:schemeClr val="accent1"/>
                </a:solidFill>
                <a:latin typeface="DM Serif Text"/>
                <a:ea typeface="DM Serif Text"/>
                <a:cs typeface="DM Serif Text"/>
                <a:sym typeface="DM Serif Text"/>
              </a:rPr>
              <a:t>ntegral training and </a:t>
            </a:r>
            <a:r>
              <a:rPr lang="en" sz="3200" b="1" dirty="0">
                <a:solidFill>
                  <a:srgbClr val="002060"/>
                </a:solidFill>
                <a:latin typeface="DM Serif Text"/>
                <a:ea typeface="DM Serif Text"/>
                <a:cs typeface="DM Serif Text"/>
                <a:sym typeface="DM Serif Text"/>
              </a:rPr>
              <a:t>P</a:t>
            </a:r>
            <a:r>
              <a:rPr lang="en" sz="3200" dirty="0">
                <a:solidFill>
                  <a:schemeClr val="accent1"/>
                </a:solidFill>
                <a:latin typeface="DM Serif Text"/>
                <a:ea typeface="DM Serif Text"/>
                <a:cs typeface="DM Serif Text"/>
                <a:sym typeface="DM Serif Text"/>
              </a:rPr>
              <a:t>rotocol for childcare professional</a:t>
            </a:r>
            <a:r>
              <a:rPr lang="en" sz="3200" b="1" dirty="0">
                <a:solidFill>
                  <a:srgbClr val="002060"/>
                </a:solidFill>
                <a:latin typeface="DM Serif Text"/>
                <a:ea typeface="DM Serif Text"/>
                <a:cs typeface="DM Serif Text"/>
                <a:sym typeface="DM Serif Text"/>
              </a:rPr>
              <a:t>S</a:t>
            </a:r>
            <a:endParaRPr sz="3200" dirty="0">
              <a:solidFill>
                <a:srgbClr val="002060"/>
              </a:solidFill>
              <a:latin typeface="DM Serif Text"/>
              <a:ea typeface="DM Serif Text"/>
              <a:cs typeface="DM Serif Text"/>
              <a:sym typeface="DM Serif Text"/>
            </a:endParaRPr>
          </a:p>
        </p:txBody>
      </p:sp>
      <p:pic>
        <p:nvPicPr>
          <p:cNvPr id="319" name="Google Shape;319;p32"/>
          <p:cNvPicPr preferRelativeResize="0"/>
          <p:nvPr/>
        </p:nvPicPr>
        <p:blipFill rotWithShape="1">
          <a:blip r:embed="rId3">
            <a:alphaModFix/>
          </a:blip>
          <a:srcRect l="13873"/>
          <a:stretch/>
        </p:blipFill>
        <p:spPr>
          <a:xfrm>
            <a:off x="0" y="0"/>
            <a:ext cx="2057400" cy="2164131"/>
          </a:xfrm>
          <a:prstGeom prst="rect">
            <a:avLst/>
          </a:prstGeom>
          <a:noFill/>
          <a:ln>
            <a:noFill/>
          </a:ln>
        </p:spPr>
      </p:pic>
      <p:sp>
        <p:nvSpPr>
          <p:cNvPr id="11" name="Szövegdoboz 10">
            <a:extLst>
              <a:ext uri="{FF2B5EF4-FFF2-40B4-BE49-F238E27FC236}">
                <a16:creationId xmlns:a16="http://schemas.microsoft.com/office/drawing/2014/main" id="{5F4FD695-0653-F6EA-CA6D-13F99F90AD8F}"/>
              </a:ext>
            </a:extLst>
          </p:cNvPr>
          <p:cNvSpPr txBox="1"/>
          <p:nvPr/>
        </p:nvSpPr>
        <p:spPr>
          <a:xfrm>
            <a:off x="6212518" y="4421833"/>
            <a:ext cx="6101644" cy="2308324"/>
          </a:xfrm>
          <a:prstGeom prst="rect">
            <a:avLst/>
          </a:prstGeom>
          <a:noFill/>
        </p:spPr>
        <p:txBody>
          <a:bodyPr wrap="square">
            <a:spAutoFit/>
          </a:bodyPr>
          <a:lstStyle/>
          <a:p>
            <a:pPr marL="609585" indent="-457189" algn="l">
              <a:buClr>
                <a:schemeClr val="accent1"/>
              </a:buClr>
              <a:buSzPts val="1800"/>
              <a:buFont typeface="DM Serif Text"/>
              <a:buChar char="●"/>
            </a:pPr>
            <a:r>
              <a:rPr lang="hu-HU" sz="2400" dirty="0" err="1">
                <a:solidFill>
                  <a:schemeClr val="accent1"/>
                </a:solidFill>
                <a:latin typeface="+mj-lt"/>
                <a:ea typeface="DM Serif Text"/>
                <a:cs typeface="DM Serif Text"/>
                <a:sym typeface="DM Serif Text"/>
              </a:rPr>
              <a:t>Leuven</a:t>
            </a:r>
            <a:r>
              <a:rPr lang="hu-HU" sz="2400" dirty="0">
                <a:solidFill>
                  <a:schemeClr val="accent1"/>
                </a:solidFill>
                <a:latin typeface="+mj-lt"/>
                <a:ea typeface="DM Serif Text"/>
                <a:cs typeface="DM Serif Text"/>
                <a:sym typeface="DM Serif Text"/>
              </a:rPr>
              <a:t> </a:t>
            </a:r>
            <a:r>
              <a:rPr lang="hu-HU" sz="2400" dirty="0" err="1">
                <a:solidFill>
                  <a:schemeClr val="accent1"/>
                </a:solidFill>
                <a:latin typeface="+mj-lt"/>
                <a:ea typeface="DM Serif Text"/>
                <a:cs typeface="DM Serif Text"/>
                <a:sym typeface="DM Serif Text"/>
              </a:rPr>
              <a:t>Limburg</a:t>
            </a:r>
            <a:r>
              <a:rPr lang="hu-HU" sz="2400" dirty="0">
                <a:solidFill>
                  <a:schemeClr val="accent1"/>
                </a:solidFill>
                <a:latin typeface="+mj-lt"/>
                <a:ea typeface="DM Serif Text"/>
                <a:cs typeface="DM Serif Text"/>
                <a:sym typeface="DM Serif Text"/>
              </a:rPr>
              <a:t> egyetem, Belgium</a:t>
            </a:r>
          </a:p>
          <a:p>
            <a:pPr marL="609585" indent="-457189" algn="l">
              <a:buClr>
                <a:schemeClr val="accent1"/>
              </a:buClr>
              <a:buSzPts val="1800"/>
              <a:buFont typeface="DM Serif Text"/>
              <a:buChar char="●"/>
            </a:pPr>
            <a:r>
              <a:rPr lang="hu-HU" sz="2400" dirty="0">
                <a:solidFill>
                  <a:schemeClr val="accent1"/>
                </a:solidFill>
                <a:latin typeface="+mj-lt"/>
                <a:ea typeface="DM Serif Text"/>
                <a:cs typeface="DM Serif Text"/>
                <a:sym typeface="DM Serif Text"/>
              </a:rPr>
              <a:t>Center </a:t>
            </a:r>
            <a:r>
              <a:rPr lang="hu-HU" sz="2400" dirty="0" err="1">
                <a:solidFill>
                  <a:schemeClr val="accent1"/>
                </a:solidFill>
                <a:latin typeface="+mj-lt"/>
                <a:ea typeface="DM Serif Text"/>
                <a:cs typeface="DM Serif Text"/>
                <a:sym typeface="DM Serif Text"/>
              </a:rPr>
              <a:t>Dardedze</a:t>
            </a:r>
            <a:r>
              <a:rPr lang="hu-HU" sz="2400" dirty="0">
                <a:solidFill>
                  <a:schemeClr val="accent1"/>
                </a:solidFill>
                <a:latin typeface="+mj-lt"/>
                <a:ea typeface="DM Serif Text"/>
                <a:cs typeface="DM Serif Text"/>
                <a:sym typeface="DM Serif Text"/>
              </a:rPr>
              <a:t> gyermekvédelmi központ, Lettország</a:t>
            </a:r>
          </a:p>
          <a:p>
            <a:pPr marL="609585" indent="-457189" algn="l">
              <a:buClr>
                <a:schemeClr val="accent1"/>
              </a:buClr>
              <a:buSzPts val="1800"/>
              <a:buFont typeface="DM Serif Text"/>
              <a:buChar char="●"/>
            </a:pPr>
            <a:r>
              <a:rPr lang="hu-HU" sz="2400" dirty="0">
                <a:solidFill>
                  <a:schemeClr val="accent1"/>
                </a:solidFill>
                <a:latin typeface="+mj-lt"/>
                <a:ea typeface="DM Serif Text"/>
                <a:cs typeface="DM Serif Text"/>
                <a:sym typeface="DM Serif Text"/>
              </a:rPr>
              <a:t>Pressley Ridge (</a:t>
            </a:r>
            <a:r>
              <a:rPr lang="hu-HU" sz="2400" dirty="0" err="1">
                <a:solidFill>
                  <a:schemeClr val="accent1"/>
                </a:solidFill>
                <a:latin typeface="+mj-lt"/>
                <a:ea typeface="DM Serif Text"/>
                <a:cs typeface="DM Serif Text"/>
                <a:sym typeface="DM Serif Text"/>
              </a:rPr>
              <a:t>NoBadKid</a:t>
            </a:r>
            <a:r>
              <a:rPr lang="hu-HU" sz="2400" dirty="0">
                <a:solidFill>
                  <a:schemeClr val="accent1"/>
                </a:solidFill>
                <a:latin typeface="+mj-lt"/>
                <a:ea typeface="DM Serif Text"/>
                <a:cs typeface="DM Serif Text"/>
                <a:sym typeface="DM Serif Text"/>
              </a:rPr>
              <a:t>) Alapítvány, Magyarország</a:t>
            </a:r>
          </a:p>
          <a:p>
            <a:pPr marL="609585" indent="-457189" algn="l">
              <a:buClr>
                <a:schemeClr val="accent1"/>
              </a:buClr>
              <a:buSzPts val="1800"/>
              <a:buFont typeface="DM Serif Text"/>
              <a:buChar char="●"/>
            </a:pPr>
            <a:r>
              <a:rPr lang="hu-HU" sz="2400" dirty="0">
                <a:solidFill>
                  <a:schemeClr val="accent1"/>
                </a:solidFill>
                <a:latin typeface="+mj-lt"/>
                <a:ea typeface="DM Serif Text"/>
                <a:cs typeface="DM Serif Text"/>
                <a:sym typeface="DM Serif Text"/>
              </a:rPr>
              <a:t>UNIMORE egyetem, Olaszország</a:t>
            </a:r>
          </a:p>
        </p:txBody>
      </p:sp>
      <p:sp>
        <p:nvSpPr>
          <p:cNvPr id="8" name="Szövegdoboz 10">
            <a:extLst>
              <a:ext uri="{FF2B5EF4-FFF2-40B4-BE49-F238E27FC236}">
                <a16:creationId xmlns:a16="http://schemas.microsoft.com/office/drawing/2014/main" id="{5F4FD695-0653-F6EA-CA6D-13F99F90AD8F}"/>
              </a:ext>
            </a:extLst>
          </p:cNvPr>
          <p:cNvSpPr txBox="1"/>
          <p:nvPr/>
        </p:nvSpPr>
        <p:spPr>
          <a:xfrm>
            <a:off x="110874" y="4585262"/>
            <a:ext cx="6101644" cy="2062103"/>
          </a:xfrm>
          <a:prstGeom prst="rect">
            <a:avLst/>
          </a:prstGeom>
          <a:solidFill>
            <a:schemeClr val="accent1">
              <a:lumMod val="40000"/>
              <a:lumOff val="60000"/>
            </a:schemeClr>
          </a:solidFill>
        </p:spPr>
        <p:txBody>
          <a:bodyPr wrap="square">
            <a:spAutoFit/>
          </a:bodyPr>
          <a:lstStyle/>
          <a:p>
            <a:pPr marL="152396">
              <a:buClr>
                <a:schemeClr val="accent1"/>
              </a:buClr>
              <a:buSzPts val="1800"/>
            </a:pPr>
            <a:r>
              <a:rPr lang="hu-HU" sz="2400" dirty="0">
                <a:solidFill>
                  <a:schemeClr val="accent1"/>
                </a:solidFill>
                <a:latin typeface="+mj-lt"/>
                <a:ea typeface="DM Serif Text"/>
                <a:cs typeface="DM Serif Text"/>
                <a:sym typeface="DM Serif Text"/>
                <a:hlinkClick r:id="rId4"/>
              </a:rPr>
              <a:t>LETÖLTHETŐ PROTOKOLL ÉS SZŰRŐESZKÖZ</a:t>
            </a:r>
          </a:p>
          <a:p>
            <a:pPr marL="609585" indent="-457189">
              <a:buClr>
                <a:schemeClr val="accent1"/>
              </a:buClr>
              <a:buSzPts val="1800"/>
              <a:buFont typeface="DM Serif Text"/>
              <a:buChar char="●"/>
            </a:pPr>
            <a:r>
              <a:rPr lang="hu-HU" sz="2800" dirty="0">
                <a:solidFill>
                  <a:schemeClr val="accent1"/>
                </a:solidFill>
                <a:highlight>
                  <a:srgbClr val="C0C0C0"/>
                </a:highlight>
                <a:latin typeface="+mj-lt"/>
                <a:ea typeface="DM Serif Text"/>
                <a:cs typeface="DM Serif Text"/>
                <a:sym typeface="DM Serif Text"/>
                <a:hlinkClick r:id="rId4"/>
              </a:rPr>
              <a:t>https://eclipsproject.eu/</a:t>
            </a:r>
            <a:r>
              <a:rPr lang="hu-HU" sz="2800" dirty="0">
                <a:solidFill>
                  <a:schemeClr val="accent1"/>
                </a:solidFill>
                <a:highlight>
                  <a:srgbClr val="C0C0C0"/>
                </a:highlight>
                <a:latin typeface="+mj-lt"/>
                <a:ea typeface="DM Serif Text"/>
                <a:cs typeface="DM Serif Text"/>
                <a:sym typeface="DM Serif Text"/>
              </a:rPr>
              <a:t> </a:t>
            </a:r>
          </a:p>
          <a:p>
            <a:pPr marL="609585" indent="-457189">
              <a:buClr>
                <a:schemeClr val="accent1"/>
              </a:buClr>
              <a:buSzPts val="1800"/>
              <a:buFont typeface="DM Serif Text"/>
              <a:buChar char="●"/>
            </a:pPr>
            <a:r>
              <a:rPr lang="hu-HU" sz="2800" dirty="0">
                <a:solidFill>
                  <a:schemeClr val="accent1"/>
                </a:solidFill>
                <a:highlight>
                  <a:srgbClr val="C0C0C0"/>
                </a:highlight>
                <a:latin typeface="+mj-lt"/>
                <a:ea typeface="DM Serif Text"/>
                <a:cs typeface="DM Serif Text"/>
                <a:sym typeface="DM Serif Text"/>
                <a:hlinkClick r:id="rId5"/>
              </a:rPr>
              <a:t>https://nobadkid.org/eclips/</a:t>
            </a:r>
            <a:r>
              <a:rPr lang="hu-HU" sz="2800" dirty="0">
                <a:solidFill>
                  <a:schemeClr val="accent1"/>
                </a:solidFill>
                <a:highlight>
                  <a:srgbClr val="C0C0C0"/>
                </a:highlight>
                <a:latin typeface="+mj-lt"/>
                <a:ea typeface="DM Serif Text"/>
                <a:cs typeface="DM Serif Text"/>
                <a:sym typeface="DM Serif Text"/>
              </a:rPr>
              <a:t> </a:t>
            </a:r>
          </a:p>
          <a:p>
            <a:pPr marL="152396">
              <a:buClr>
                <a:schemeClr val="accent1"/>
              </a:buClr>
              <a:buSzPts val="1800"/>
            </a:pPr>
            <a:r>
              <a:rPr lang="hu-HU" sz="2400" dirty="0">
                <a:solidFill>
                  <a:schemeClr val="accent1">
                    <a:lumMod val="50000"/>
                  </a:schemeClr>
                </a:solidFill>
                <a:latin typeface="+mj-lt"/>
                <a:sym typeface="DM Serif Text"/>
              </a:rPr>
              <a:t>(nyílt forrás)</a:t>
            </a:r>
          </a:p>
          <a:p>
            <a:pPr marL="152396" algn="l">
              <a:buClr>
                <a:schemeClr val="accent1"/>
              </a:buClr>
              <a:buSzPts val="1800"/>
            </a:pPr>
            <a:endParaRPr lang="hu-HU" sz="2400" dirty="0">
              <a:solidFill>
                <a:schemeClr val="accent1"/>
              </a:solidFill>
              <a:latin typeface="+mj-lt"/>
              <a:sym typeface="DM Serif Tex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1" name="Google Shape;331;p34"/>
          <p:cNvSpPr txBox="1">
            <a:spLocks noGrp="1"/>
          </p:cNvSpPr>
          <p:nvPr>
            <p:ph idx="1"/>
          </p:nvPr>
        </p:nvSpPr>
        <p:spPr>
          <a:xfrm>
            <a:off x="719136" y="1439737"/>
            <a:ext cx="10753725" cy="5198130"/>
          </a:xfrm>
          <a:prstGeom prst="rect">
            <a:avLst/>
          </a:prstGeom>
        </p:spPr>
        <p:txBody>
          <a:bodyPr spcFirstLastPara="1" vert="horz" wrap="square" lIns="121900" tIns="121900" rIns="121900" bIns="121900" rtlCol="0" anchor="ctr" anchorCtr="0">
            <a:noAutofit/>
          </a:bodyPr>
          <a:lstStyle/>
          <a:p>
            <a:pPr marL="662940" lvl="2" indent="-457200">
              <a:lnSpc>
                <a:spcPct val="200000"/>
              </a:lnSpc>
              <a:buFont typeface="Arial" panose="020B0604020202020204" pitchFamily="34" charset="0"/>
              <a:buChar char="•"/>
            </a:pPr>
            <a:r>
              <a:rPr lang="hu-HU" sz="2800" dirty="0">
                <a:solidFill>
                  <a:srgbClr val="002060"/>
                </a:solidFill>
                <a:latin typeface="+mj-lt"/>
              </a:rPr>
              <a:t>A trauma lehetséges meghatározásai</a:t>
            </a:r>
          </a:p>
          <a:p>
            <a:pPr marL="662940" lvl="2" indent="-457200">
              <a:lnSpc>
                <a:spcPct val="200000"/>
              </a:lnSpc>
              <a:buFont typeface="Arial" panose="020B0604020202020204" pitchFamily="34" charset="0"/>
              <a:buChar char="•"/>
            </a:pPr>
            <a:r>
              <a:rPr lang="hu-HU" sz="2800" dirty="0">
                <a:solidFill>
                  <a:srgbClr val="002060"/>
                </a:solidFill>
                <a:latin typeface="+mj-lt"/>
              </a:rPr>
              <a:t>A traumatudatos jelenlét alapelvei és gyakorlati megvalósításának lehetőségei</a:t>
            </a:r>
          </a:p>
          <a:p>
            <a:pPr marL="662940" lvl="2" indent="-457200">
              <a:lnSpc>
                <a:spcPct val="200000"/>
              </a:lnSpc>
              <a:buFont typeface="Arial" panose="020B0604020202020204" pitchFamily="34" charset="0"/>
              <a:buChar char="•"/>
            </a:pPr>
            <a:r>
              <a:rPr lang="hu-HU" sz="2800" dirty="0">
                <a:solidFill>
                  <a:srgbClr val="002060"/>
                </a:solidFill>
                <a:latin typeface="+mj-lt"/>
              </a:rPr>
              <a:t>Traumainformált vagy traumatudatos szervezeti működés</a:t>
            </a:r>
          </a:p>
          <a:p>
            <a:pPr marL="4572" lvl="1" indent="0">
              <a:buNone/>
            </a:pPr>
            <a:endParaRPr lang="hu-HU" b="1" dirty="0">
              <a:solidFill>
                <a:schemeClr val="dk2"/>
              </a:solidFill>
            </a:endParaRPr>
          </a:p>
        </p:txBody>
      </p:sp>
      <p:sp>
        <p:nvSpPr>
          <p:cNvPr id="336" name="Google Shape;336;p34"/>
          <p:cNvSpPr txBox="1">
            <a:spLocks noGrp="1"/>
          </p:cNvSpPr>
          <p:nvPr>
            <p:ph type="title" idx="4294967295"/>
          </p:nvPr>
        </p:nvSpPr>
        <p:spPr>
          <a:xfrm>
            <a:off x="960437" y="353536"/>
            <a:ext cx="10271125" cy="763588"/>
          </a:xfrm>
          <a:prstGeom prst="rect">
            <a:avLst/>
          </a:prstGeom>
        </p:spPr>
        <p:txBody>
          <a:bodyPr spcFirstLastPara="1" vert="horz" wrap="square" lIns="121900" tIns="121900" rIns="121900" bIns="121900" rtlCol="0" anchor="ctr" anchorCtr="0">
            <a:noAutofit/>
          </a:bodyPr>
          <a:lstStyle/>
          <a:p>
            <a:pPr algn="ctr"/>
            <a:r>
              <a:rPr lang="hu-HU" sz="4800" dirty="0"/>
              <a:t>Traumatudatos szemlélet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6"/>
          <p:cNvSpPr txBox="1">
            <a:spLocks noGrp="1"/>
          </p:cNvSpPr>
          <p:nvPr>
            <p:ph type="title"/>
          </p:nvPr>
        </p:nvSpPr>
        <p:spPr>
          <a:xfrm>
            <a:off x="609600" y="274637"/>
            <a:ext cx="10160000" cy="842963"/>
          </a:xfrm>
          <a:prstGeom prst="rect">
            <a:avLst/>
          </a:prstGeom>
          <a:noFill/>
          <a:ln>
            <a:noFill/>
          </a:ln>
        </p:spPr>
        <p:txBody>
          <a:bodyPr spcFirstLastPara="1" vert="horz" wrap="square" lIns="91433" tIns="45700" rIns="91433" bIns="45700" rtlCol="0" anchor="ctr" anchorCtr="0">
            <a:noAutofit/>
          </a:bodyPr>
          <a:lstStyle/>
          <a:p>
            <a:pPr algn="ctr">
              <a:lnSpc>
                <a:spcPct val="100000"/>
              </a:lnSpc>
              <a:spcBef>
                <a:spcPts val="0"/>
              </a:spcBef>
              <a:buClr>
                <a:schemeClr val="dk2"/>
              </a:buClr>
              <a:buSzPts val="3500"/>
            </a:pPr>
            <a:r>
              <a:rPr lang="hu-HU" dirty="0"/>
              <a:t>Viselkedés: tünet és diagnózis</a:t>
            </a:r>
            <a:endParaRPr dirty="0"/>
          </a:p>
        </p:txBody>
      </p:sp>
      <p:pic>
        <p:nvPicPr>
          <p:cNvPr id="407" name="Google Shape;407;p16"/>
          <p:cNvPicPr preferRelativeResize="0"/>
          <p:nvPr/>
        </p:nvPicPr>
        <p:blipFill rotWithShape="1">
          <a:blip r:embed="rId3">
            <a:alphaModFix/>
          </a:blip>
          <a:srcRect/>
          <a:stretch/>
        </p:blipFill>
        <p:spPr>
          <a:xfrm>
            <a:off x="1344732" y="1238195"/>
            <a:ext cx="9502535" cy="534516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7"/>
          <p:cNvSpPr txBox="1">
            <a:spLocks noGrp="1"/>
          </p:cNvSpPr>
          <p:nvPr>
            <p:ph type="title"/>
          </p:nvPr>
        </p:nvSpPr>
        <p:spPr>
          <a:xfrm>
            <a:off x="609600" y="274637"/>
            <a:ext cx="10160000" cy="741363"/>
          </a:xfrm>
          <a:prstGeom prst="rect">
            <a:avLst/>
          </a:prstGeom>
          <a:noFill/>
          <a:ln>
            <a:noFill/>
          </a:ln>
        </p:spPr>
        <p:txBody>
          <a:bodyPr spcFirstLastPara="1" vert="horz" wrap="square" lIns="91433" tIns="45700" rIns="91433" bIns="45700" rtlCol="0" anchor="ctr" anchorCtr="0">
            <a:noAutofit/>
          </a:bodyPr>
          <a:lstStyle/>
          <a:p>
            <a:pPr algn="ctr">
              <a:lnSpc>
                <a:spcPct val="100000"/>
              </a:lnSpc>
              <a:spcBef>
                <a:spcPts val="0"/>
              </a:spcBef>
              <a:buClr>
                <a:schemeClr val="dk2"/>
              </a:buClr>
              <a:buSzPts val="3500"/>
            </a:pPr>
            <a:r>
              <a:rPr lang="hu-HU" dirty="0"/>
              <a:t>Viselkedés: tünet és diagnózis</a:t>
            </a:r>
            <a:endParaRPr dirty="0"/>
          </a:p>
        </p:txBody>
      </p:sp>
      <p:pic>
        <p:nvPicPr>
          <p:cNvPr id="414" name="Google Shape;414;p17"/>
          <p:cNvPicPr preferRelativeResize="0"/>
          <p:nvPr/>
        </p:nvPicPr>
        <p:blipFill rotWithShape="1">
          <a:blip r:embed="rId3">
            <a:alphaModFix/>
          </a:blip>
          <a:srcRect/>
          <a:stretch/>
        </p:blipFill>
        <p:spPr>
          <a:xfrm>
            <a:off x="1322067" y="1212696"/>
            <a:ext cx="9547865" cy="537066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a:extLst>
              <a:ext uri="{FF2B5EF4-FFF2-40B4-BE49-F238E27FC236}">
                <a16:creationId xmlns:a16="http://schemas.microsoft.com/office/drawing/2014/main" id="{7FB4F76C-5131-589D-7705-F73A5176E8EA}"/>
              </a:ext>
            </a:extLst>
          </p:cNvPr>
          <p:cNvSpPr>
            <a:spLocks noGrp="1"/>
          </p:cNvSpPr>
          <p:nvPr>
            <p:ph type="title"/>
          </p:nvPr>
        </p:nvSpPr>
        <p:spPr>
          <a:xfrm>
            <a:off x="657223" y="251178"/>
            <a:ext cx="10772775" cy="1658198"/>
          </a:xfrm>
        </p:spPr>
        <p:txBody>
          <a:bodyPr/>
          <a:lstStyle/>
          <a:p>
            <a:pPr algn="ctr"/>
            <a:r>
              <a:rPr lang="hu-HU" dirty="0"/>
              <a:t>Gyerekrészvétel és traumatudatosság</a:t>
            </a:r>
          </a:p>
        </p:txBody>
      </p:sp>
      <p:sp>
        <p:nvSpPr>
          <p:cNvPr id="26" name="Szövegdoboz 25">
            <a:extLst>
              <a:ext uri="{FF2B5EF4-FFF2-40B4-BE49-F238E27FC236}">
                <a16:creationId xmlns:a16="http://schemas.microsoft.com/office/drawing/2014/main" id="{346D8AFC-B745-082A-27D4-989963C868BB}"/>
              </a:ext>
            </a:extLst>
          </p:cNvPr>
          <p:cNvSpPr txBox="1"/>
          <p:nvPr/>
        </p:nvSpPr>
        <p:spPr>
          <a:xfrm>
            <a:off x="657223" y="1779687"/>
            <a:ext cx="10772775" cy="5386090"/>
          </a:xfrm>
          <a:prstGeom prst="rect">
            <a:avLst/>
          </a:prstGeom>
          <a:noFill/>
        </p:spPr>
        <p:txBody>
          <a:bodyPr wrap="square" rtlCol="0">
            <a:spAutoFit/>
          </a:bodyPr>
          <a:lstStyle/>
          <a:p>
            <a:pPr marL="571500" indent="-571500">
              <a:buFont typeface="Wingdings" panose="05000000000000000000" pitchFamily="2" charset="2"/>
              <a:buChar char="§"/>
            </a:pPr>
            <a:r>
              <a:rPr lang="hu-HU" sz="3600" b="1" dirty="0">
                <a:solidFill>
                  <a:schemeClr val="accent1"/>
                </a:solidFill>
              </a:rPr>
              <a:t>A gyerekek kompetensek az életüket és jóllétüket érintő kérdésekben</a:t>
            </a:r>
          </a:p>
          <a:p>
            <a:pPr marL="571500" indent="-571500">
              <a:buFont typeface="Wingdings" panose="05000000000000000000" pitchFamily="2" charset="2"/>
              <a:buChar char="§"/>
            </a:pPr>
            <a:r>
              <a:rPr lang="hu-HU" sz="3600" b="1" dirty="0">
                <a:solidFill>
                  <a:schemeClr val="accent1"/>
                </a:solidFill>
              </a:rPr>
              <a:t>Helyreállíthatjuk az igazságos világba vetett hitüket</a:t>
            </a:r>
          </a:p>
          <a:p>
            <a:pPr marL="571500" indent="-571500">
              <a:buFont typeface="Wingdings" panose="05000000000000000000" pitchFamily="2" charset="2"/>
              <a:buChar char="§"/>
            </a:pPr>
            <a:r>
              <a:rPr lang="hu-HU" sz="3600" b="1" dirty="0">
                <a:solidFill>
                  <a:schemeClr val="accent1"/>
                </a:solidFill>
              </a:rPr>
              <a:t>A szakemberek valódi tanulása tud megtörténni ebben a formában – valódi traumatudatos intézményi kultúrát alakíthatunk ki ebben a folyamatban</a:t>
            </a:r>
          </a:p>
          <a:p>
            <a:endParaRPr lang="hu-HU" sz="2000" b="1" dirty="0">
              <a:solidFill>
                <a:schemeClr val="accent1"/>
              </a:solidFill>
            </a:endParaRPr>
          </a:p>
          <a:p>
            <a:pPr algn="ctr"/>
            <a:r>
              <a:rPr lang="hu-HU" sz="3600" b="1" dirty="0">
                <a:solidFill>
                  <a:srgbClr val="002060"/>
                </a:solidFill>
              </a:rPr>
              <a:t>A gyerekek jogainak az érvényesítése megtörheti a transzgenerációs és intézményi traumaátadást</a:t>
            </a:r>
          </a:p>
          <a:p>
            <a:pPr marL="571500" indent="-571500">
              <a:buFont typeface="Wingdings" panose="05000000000000000000" pitchFamily="2" charset="2"/>
              <a:buChar char="§"/>
            </a:pPr>
            <a:endParaRPr lang="hu-HU" sz="3600" b="1" dirty="0">
              <a:solidFill>
                <a:schemeClr val="accent1"/>
              </a:solidFill>
            </a:endParaRPr>
          </a:p>
        </p:txBody>
      </p:sp>
    </p:spTree>
    <p:extLst>
      <p:ext uri="{BB962C8B-B14F-4D97-AF65-F5344CB8AC3E}">
        <p14:creationId xmlns:p14="http://schemas.microsoft.com/office/powerpoint/2010/main" val="1015149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Google Shape;531;p24"/>
          <p:cNvPicPr preferRelativeResize="0"/>
          <p:nvPr/>
        </p:nvPicPr>
        <p:blipFill rotWithShape="1">
          <a:blip r:embed="rId3">
            <a:alphaModFix/>
          </a:blip>
          <a:srcRect/>
          <a:stretch/>
        </p:blipFill>
        <p:spPr>
          <a:xfrm>
            <a:off x="0" y="0"/>
            <a:ext cx="12192003" cy="4791879"/>
          </a:xfrm>
          <a:prstGeom prst="rect">
            <a:avLst/>
          </a:prstGeom>
          <a:noFill/>
          <a:ln>
            <a:noFill/>
          </a:ln>
        </p:spPr>
      </p:pic>
      <p:sp>
        <p:nvSpPr>
          <p:cNvPr id="532" name="Google Shape;532;p24"/>
          <p:cNvSpPr txBox="1">
            <a:spLocks noGrp="1"/>
          </p:cNvSpPr>
          <p:nvPr>
            <p:ph type="title"/>
          </p:nvPr>
        </p:nvSpPr>
        <p:spPr>
          <a:xfrm>
            <a:off x="0" y="5461372"/>
            <a:ext cx="10772700" cy="128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chemeClr val="accent1"/>
              </a:buClr>
              <a:buSzPct val="100000"/>
              <a:buFont typeface="Quattrocento Sans"/>
              <a:buNone/>
            </a:pPr>
            <a:r>
              <a:rPr lang="nl-BE" dirty="0">
                <a:latin typeface="Arial"/>
                <a:ea typeface="Arial"/>
                <a:cs typeface="Arial"/>
                <a:sym typeface="Arial"/>
              </a:rPr>
              <a:t>Mit tehetünk akár most a traumatudatos gondozás érdekében? </a:t>
            </a:r>
            <a:endParaRPr dirty="0">
              <a:latin typeface="Arial"/>
              <a:ea typeface="Arial"/>
              <a:cs typeface="Arial"/>
              <a:sym typeface="Arial"/>
            </a:endParaRPr>
          </a:p>
        </p:txBody>
      </p:sp>
      <p:sp>
        <p:nvSpPr>
          <p:cNvPr id="535" name="Google Shape;535;p24"/>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25"/>
          <p:cNvSpPr txBox="1">
            <a:spLocks noGrp="1"/>
          </p:cNvSpPr>
          <p:nvPr>
            <p:ph type="title"/>
          </p:nvPr>
        </p:nvSpPr>
        <p:spPr>
          <a:xfrm>
            <a:off x="180473" y="2711712"/>
            <a:ext cx="4989837" cy="128517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chemeClr val="accent1"/>
              </a:buClr>
              <a:buSzPct val="100000"/>
              <a:buFont typeface="Quattrocento Sans"/>
              <a:buNone/>
            </a:pPr>
            <a:r>
              <a:rPr lang="nl-BE" dirty="0">
                <a:latin typeface="Quattrocento Sans"/>
                <a:ea typeface="Quattrocento Sans"/>
                <a:cs typeface="Quattrocento Sans"/>
                <a:sym typeface="Quattrocento Sans"/>
              </a:rPr>
              <a:t>1</a:t>
            </a:r>
            <a:br>
              <a:rPr lang="nl-BE" dirty="0">
                <a:latin typeface="Quattrocento Sans"/>
                <a:ea typeface="Quattrocento Sans"/>
                <a:cs typeface="Quattrocento Sans"/>
                <a:sym typeface="Quattrocento Sans"/>
              </a:rPr>
            </a:br>
            <a:br>
              <a:rPr lang="nl-BE" dirty="0">
                <a:latin typeface="Arial"/>
                <a:ea typeface="Arial"/>
                <a:cs typeface="Arial"/>
                <a:sym typeface="Arial"/>
              </a:rPr>
            </a:br>
            <a:r>
              <a:rPr lang="nl-BE" dirty="0">
                <a:latin typeface="Arial"/>
                <a:ea typeface="Arial"/>
                <a:cs typeface="Arial"/>
                <a:sym typeface="Arial"/>
              </a:rPr>
              <a:t>Figyeljünk magunkra!</a:t>
            </a:r>
            <a:r>
              <a:rPr lang="nl-BE" dirty="0">
                <a:latin typeface="Quattrocento Sans"/>
                <a:ea typeface="Quattrocento Sans"/>
                <a:cs typeface="Quattrocento Sans"/>
                <a:sym typeface="Quattrocento Sans"/>
              </a:rPr>
              <a:t> </a:t>
            </a:r>
            <a:endParaRPr dirty="0">
              <a:latin typeface="Quattrocento Sans"/>
              <a:ea typeface="Quattrocento Sans"/>
              <a:cs typeface="Quattrocento Sans"/>
              <a:sym typeface="Quattrocento Sans"/>
            </a:endParaRPr>
          </a:p>
        </p:txBody>
      </p:sp>
      <p:sp>
        <p:nvSpPr>
          <p:cNvPr id="546" name="Google Shape;546;p25"/>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24</a:t>
            </a:fld>
            <a:endParaRPr/>
          </a:p>
        </p:txBody>
      </p:sp>
      <p:pic>
        <p:nvPicPr>
          <p:cNvPr id="547" name="Google Shape;547;p25" descr="A picture containing linedrawing&#10;&#10;Description automatically generated"/>
          <p:cNvPicPr preferRelativeResize="0">
            <a:picLocks noGrp="1"/>
          </p:cNvPicPr>
          <p:nvPr>
            <p:ph type="body" idx="1"/>
          </p:nvPr>
        </p:nvPicPr>
        <p:blipFill rotWithShape="1">
          <a:blip r:embed="rId3">
            <a:alphaModFix/>
          </a:blip>
          <a:srcRect/>
          <a:stretch/>
        </p:blipFill>
        <p:spPr>
          <a:xfrm>
            <a:off x="6339458" y="74703"/>
            <a:ext cx="5723467" cy="66513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6"/>
          <p:cNvSpPr/>
          <p:nvPr/>
        </p:nvSpPr>
        <p:spPr>
          <a:xfrm>
            <a:off x="0" y="0"/>
            <a:ext cx="7697972"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6" name="Google Shape;556;p26"/>
          <p:cNvSpPr txBox="1">
            <a:spLocks noGrp="1"/>
          </p:cNvSpPr>
          <p:nvPr>
            <p:ph type="title"/>
          </p:nvPr>
        </p:nvSpPr>
        <p:spPr>
          <a:xfrm>
            <a:off x="7803550" y="2786425"/>
            <a:ext cx="4388400" cy="1285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chemeClr val="accent1"/>
              </a:buClr>
              <a:buSzPct val="106578"/>
              <a:buFont typeface="Quattrocento Sans"/>
              <a:buNone/>
            </a:pPr>
            <a:r>
              <a:rPr lang="nl-BE">
                <a:latin typeface="Quattrocento Sans"/>
                <a:ea typeface="Quattrocento Sans"/>
                <a:cs typeface="Quattrocento Sans"/>
                <a:sym typeface="Quattrocento Sans"/>
              </a:rPr>
              <a:t>2</a:t>
            </a:r>
            <a:br>
              <a:rPr lang="nl-BE">
                <a:latin typeface="Quattrocento Sans"/>
                <a:ea typeface="Quattrocento Sans"/>
                <a:cs typeface="Quattrocento Sans"/>
                <a:sym typeface="Quattrocento Sans"/>
              </a:rPr>
            </a:br>
            <a:br>
              <a:rPr lang="nl-BE">
                <a:latin typeface="Quattrocento Sans"/>
                <a:ea typeface="Quattrocento Sans"/>
                <a:cs typeface="Quattrocento Sans"/>
                <a:sym typeface="Quattrocento Sans"/>
              </a:rPr>
            </a:br>
            <a:r>
              <a:rPr lang="nl-BE" sz="5066">
                <a:latin typeface="Arial"/>
                <a:ea typeface="Arial"/>
                <a:cs typeface="Arial"/>
                <a:sym typeface="Arial"/>
              </a:rPr>
              <a:t>Együttműködés</a:t>
            </a:r>
            <a:endParaRPr sz="5066">
              <a:latin typeface="Arial"/>
              <a:ea typeface="Arial"/>
              <a:cs typeface="Arial"/>
              <a:sym typeface="Arial"/>
            </a:endParaRPr>
          </a:p>
        </p:txBody>
      </p:sp>
      <p:sp>
        <p:nvSpPr>
          <p:cNvPr id="557" name="Google Shape;557;p26"/>
          <p:cNvSpPr txBox="1">
            <a:spLocks noGrp="1"/>
          </p:cNvSpPr>
          <p:nvPr>
            <p:ph type="dt" idx="10"/>
          </p:nvPr>
        </p:nvSpPr>
        <p:spPr>
          <a:xfrm>
            <a:off x="676656" y="6326097"/>
            <a:ext cx="4114800" cy="2286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nl-BE"/>
              <a:t>18/10/2022</a:t>
            </a:r>
            <a:endParaRPr/>
          </a:p>
        </p:txBody>
      </p:sp>
      <p:sp>
        <p:nvSpPr>
          <p:cNvPr id="558" name="Google Shape;558;p26"/>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dirty="0"/>
          </a:p>
        </p:txBody>
      </p:sp>
      <p:pic>
        <p:nvPicPr>
          <p:cNvPr id="559" name="Google Shape;559;p26"/>
          <p:cNvPicPr preferRelativeResize="0"/>
          <p:nvPr/>
        </p:nvPicPr>
        <p:blipFill rotWithShape="1">
          <a:blip r:embed="rId3">
            <a:alphaModFix/>
          </a:blip>
          <a:srcRect/>
          <a:stretch/>
        </p:blipFill>
        <p:spPr>
          <a:xfrm>
            <a:off x="2953818" y="3757016"/>
            <a:ext cx="4995682" cy="2682245"/>
          </a:xfrm>
          <a:prstGeom prst="rect">
            <a:avLst/>
          </a:prstGeom>
          <a:noFill/>
          <a:ln>
            <a:noFill/>
          </a:ln>
        </p:spPr>
      </p:pic>
      <p:pic>
        <p:nvPicPr>
          <p:cNvPr id="560" name="Google Shape;560;p26" descr="Diagram&#10;&#10;Description automatically generated"/>
          <p:cNvPicPr preferRelativeResize="0"/>
          <p:nvPr/>
        </p:nvPicPr>
        <p:blipFill rotWithShape="1">
          <a:blip r:embed="rId4">
            <a:alphaModFix/>
          </a:blip>
          <a:srcRect/>
          <a:stretch/>
        </p:blipFill>
        <p:spPr>
          <a:xfrm>
            <a:off x="300302" y="350454"/>
            <a:ext cx="3171811" cy="2950470"/>
          </a:xfrm>
          <a:prstGeom prst="rect">
            <a:avLst/>
          </a:prstGeom>
          <a:noFill/>
          <a:ln>
            <a:noFill/>
          </a:ln>
        </p:spPr>
      </p:pic>
      <p:pic>
        <p:nvPicPr>
          <p:cNvPr id="561" name="Google Shape;561;p26" descr="A picture containing vector graphics&#10;&#10;Description automatically generated"/>
          <p:cNvPicPr preferRelativeResize="0"/>
          <p:nvPr/>
        </p:nvPicPr>
        <p:blipFill rotWithShape="1">
          <a:blip r:embed="rId5">
            <a:alphaModFix/>
          </a:blip>
          <a:srcRect/>
          <a:stretch/>
        </p:blipFill>
        <p:spPr>
          <a:xfrm>
            <a:off x="4339932" y="303303"/>
            <a:ext cx="2490221" cy="2950470"/>
          </a:xfrm>
          <a:prstGeom prst="rect">
            <a:avLst/>
          </a:prstGeom>
          <a:noFill/>
          <a:ln>
            <a:noFill/>
          </a:ln>
        </p:spPr>
      </p:pic>
      <p:pic>
        <p:nvPicPr>
          <p:cNvPr id="562" name="Google Shape;562;p26" descr="A drawing of a person&#10;&#10;Description automatically generated with low confidence"/>
          <p:cNvPicPr preferRelativeResize="0"/>
          <p:nvPr/>
        </p:nvPicPr>
        <p:blipFill rotWithShape="1">
          <a:blip r:embed="rId6">
            <a:alphaModFix/>
          </a:blip>
          <a:srcRect/>
          <a:stretch/>
        </p:blipFill>
        <p:spPr>
          <a:xfrm>
            <a:off x="173601" y="3604227"/>
            <a:ext cx="2849034" cy="295047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7"/>
          <p:cNvSpPr txBox="1">
            <a:spLocks noGrp="1"/>
          </p:cNvSpPr>
          <p:nvPr>
            <p:ph type="title"/>
          </p:nvPr>
        </p:nvSpPr>
        <p:spPr>
          <a:xfrm>
            <a:off x="180474" y="2711712"/>
            <a:ext cx="3850104" cy="128517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chemeClr val="accent1"/>
              </a:buClr>
              <a:buSzPct val="100000"/>
              <a:buFont typeface="Quattrocento Sans"/>
              <a:buNone/>
            </a:pPr>
            <a:r>
              <a:rPr lang="nl-BE">
                <a:latin typeface="Quattrocento Sans"/>
                <a:ea typeface="Quattrocento Sans"/>
                <a:cs typeface="Quattrocento Sans"/>
                <a:sym typeface="Quattrocento Sans"/>
              </a:rPr>
              <a:t>3</a:t>
            </a:r>
            <a:br>
              <a:rPr lang="nl-BE">
                <a:latin typeface="Quattrocento Sans"/>
                <a:ea typeface="Quattrocento Sans"/>
                <a:cs typeface="Quattrocento Sans"/>
                <a:sym typeface="Quattrocento Sans"/>
              </a:rPr>
            </a:br>
            <a:br>
              <a:rPr lang="nl-BE">
                <a:latin typeface="Quattrocento Sans"/>
                <a:ea typeface="Quattrocento Sans"/>
                <a:cs typeface="Quattrocento Sans"/>
                <a:sym typeface="Quattrocento Sans"/>
              </a:rPr>
            </a:br>
            <a:r>
              <a:rPr lang="nl-BE">
                <a:latin typeface="Arial"/>
                <a:ea typeface="Arial"/>
                <a:cs typeface="Arial"/>
                <a:sym typeface="Arial"/>
              </a:rPr>
              <a:t>Az apró dolgok fontossága</a:t>
            </a:r>
            <a:endParaRPr>
              <a:latin typeface="Arial"/>
              <a:ea typeface="Arial"/>
              <a:cs typeface="Arial"/>
              <a:sym typeface="Arial"/>
            </a:endParaRPr>
          </a:p>
        </p:txBody>
      </p:sp>
      <p:sp>
        <p:nvSpPr>
          <p:cNvPr id="573" name="Google Shape;573;p27"/>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BE"/>
              <a:t>26</a:t>
            </a:fld>
            <a:endParaRPr/>
          </a:p>
        </p:txBody>
      </p:sp>
      <p:pic>
        <p:nvPicPr>
          <p:cNvPr id="574" name="Google Shape;574;p27"/>
          <p:cNvPicPr preferRelativeResize="0"/>
          <p:nvPr/>
        </p:nvPicPr>
        <p:blipFill rotWithShape="1">
          <a:blip r:embed="rId3">
            <a:alphaModFix/>
          </a:blip>
          <a:srcRect/>
          <a:stretch/>
        </p:blipFill>
        <p:spPr>
          <a:xfrm>
            <a:off x="3923414" y="-284267"/>
            <a:ext cx="8268586" cy="732474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28"/>
          <p:cNvSpPr txBox="1">
            <a:spLocks noGrp="1"/>
          </p:cNvSpPr>
          <p:nvPr>
            <p:ph type="title"/>
          </p:nvPr>
        </p:nvSpPr>
        <p:spPr>
          <a:xfrm>
            <a:off x="7500719" y="2786415"/>
            <a:ext cx="4562206" cy="128517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chemeClr val="accent1"/>
              </a:buClr>
              <a:buSzPct val="100000"/>
              <a:buFont typeface="Quattrocento Sans"/>
              <a:buNone/>
            </a:pPr>
            <a:r>
              <a:rPr lang="nl-BE" dirty="0">
                <a:latin typeface="Quattrocento Sans"/>
                <a:ea typeface="Quattrocento Sans"/>
                <a:cs typeface="Quattrocento Sans"/>
                <a:sym typeface="Quattrocento Sans"/>
              </a:rPr>
              <a:t>4.</a:t>
            </a:r>
            <a:br>
              <a:rPr lang="nl-BE" dirty="0">
                <a:latin typeface="Quattrocento Sans"/>
                <a:ea typeface="Quattrocento Sans"/>
                <a:cs typeface="Quattrocento Sans"/>
                <a:sym typeface="Quattrocento Sans"/>
              </a:rPr>
            </a:br>
            <a:br>
              <a:rPr lang="nl-BE" dirty="0">
                <a:latin typeface="Arial"/>
                <a:ea typeface="Arial"/>
                <a:cs typeface="Arial"/>
                <a:sym typeface="Arial"/>
              </a:rPr>
            </a:br>
            <a:r>
              <a:rPr lang="nl-BE" dirty="0">
                <a:latin typeface="Arial"/>
                <a:ea typeface="Arial"/>
                <a:cs typeface="Arial"/>
                <a:sym typeface="Arial"/>
              </a:rPr>
              <a:t>Minden nap egy lehetőség</a:t>
            </a:r>
            <a:endParaRPr dirty="0">
              <a:latin typeface="Arial"/>
              <a:ea typeface="Arial"/>
              <a:cs typeface="Arial"/>
              <a:sym typeface="Arial"/>
            </a:endParaRPr>
          </a:p>
        </p:txBody>
      </p:sp>
      <p:sp>
        <p:nvSpPr>
          <p:cNvPr id="585" name="Google Shape;585;p28"/>
          <p:cNvSpPr txBox="1">
            <a:spLocks noGrp="1"/>
          </p:cNvSpPr>
          <p:nvPr>
            <p:ph type="sldNum" idx="12"/>
          </p:nvPr>
        </p:nvSpPr>
        <p:spPr>
          <a:xfrm>
            <a:off x="10949478" y="6150893"/>
            <a:ext cx="1113447" cy="63240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dirty="0"/>
          </a:p>
        </p:txBody>
      </p:sp>
      <p:pic>
        <p:nvPicPr>
          <p:cNvPr id="586" name="Google Shape;586;p28"/>
          <p:cNvPicPr preferRelativeResize="0"/>
          <p:nvPr/>
        </p:nvPicPr>
        <p:blipFill>
          <a:blip r:embed="rId3">
            <a:alphaModFix/>
          </a:blip>
          <a:stretch>
            <a:fillRect/>
          </a:stretch>
        </p:blipFill>
        <p:spPr>
          <a:xfrm>
            <a:off x="129075" y="804375"/>
            <a:ext cx="7371644" cy="543838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5B6BFED-279A-D97E-EC60-C51F093C8892}"/>
              </a:ext>
            </a:extLst>
          </p:cNvPr>
          <p:cNvSpPr>
            <a:spLocks noGrp="1"/>
          </p:cNvSpPr>
          <p:nvPr>
            <p:ph type="title"/>
          </p:nvPr>
        </p:nvSpPr>
        <p:spPr/>
        <p:txBody>
          <a:bodyPr/>
          <a:lstStyle/>
          <a:p>
            <a:r>
              <a:rPr lang="hu-HU" dirty="0"/>
              <a:t>Köszönöm a figyelmet!</a:t>
            </a:r>
          </a:p>
        </p:txBody>
      </p:sp>
      <p:sp>
        <p:nvSpPr>
          <p:cNvPr id="3" name="Tartalom helye 2">
            <a:extLst>
              <a:ext uri="{FF2B5EF4-FFF2-40B4-BE49-F238E27FC236}">
                <a16:creationId xmlns:a16="http://schemas.microsoft.com/office/drawing/2014/main" id="{B519A909-D1BD-EFAB-BC71-190541A7AE54}"/>
              </a:ext>
            </a:extLst>
          </p:cNvPr>
          <p:cNvSpPr>
            <a:spLocks noGrp="1"/>
          </p:cNvSpPr>
          <p:nvPr>
            <p:ph idx="1"/>
          </p:nvPr>
        </p:nvSpPr>
        <p:spPr/>
        <p:txBody>
          <a:bodyPr/>
          <a:lstStyle/>
          <a:p>
            <a:r>
              <a:rPr lang="hu-HU" dirty="0">
                <a:solidFill>
                  <a:srgbClr val="002060"/>
                </a:solidFill>
                <a:latin typeface="+mj-lt"/>
              </a:rPr>
              <a:t>Elérhetőségem:</a:t>
            </a:r>
          </a:p>
          <a:p>
            <a:r>
              <a:rPr lang="hu-HU" dirty="0">
                <a:solidFill>
                  <a:srgbClr val="002060"/>
                </a:solidFill>
                <a:latin typeface="+mj-lt"/>
              </a:rPr>
              <a:t>Rózsa Mónika</a:t>
            </a:r>
          </a:p>
          <a:p>
            <a:r>
              <a:rPr lang="hu-HU" dirty="0">
                <a:solidFill>
                  <a:srgbClr val="002060"/>
                </a:solidFill>
                <a:latin typeface="+mj-lt"/>
              </a:rPr>
              <a:t>gyermek- és ifjúság klinikai szakpszichológus</a:t>
            </a:r>
          </a:p>
          <a:p>
            <a:r>
              <a:rPr lang="hu-HU" dirty="0">
                <a:solidFill>
                  <a:srgbClr val="002060"/>
                </a:solidFill>
                <a:latin typeface="+mj-lt"/>
              </a:rPr>
              <a:t>+ 36 20 415 8668</a:t>
            </a:r>
          </a:p>
          <a:p>
            <a:r>
              <a:rPr lang="hu-HU" dirty="0">
                <a:solidFill>
                  <a:srgbClr val="002060"/>
                </a:solidFill>
                <a:latin typeface="+mj-lt"/>
              </a:rPr>
              <a:t>rozsamoni15@gmail.com</a:t>
            </a:r>
          </a:p>
        </p:txBody>
      </p:sp>
    </p:spTree>
    <p:extLst>
      <p:ext uri="{BB962C8B-B14F-4D97-AF65-F5344CB8AC3E}">
        <p14:creationId xmlns:p14="http://schemas.microsoft.com/office/powerpoint/2010/main" val="4284021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1" name="Google Shape;331;p34"/>
          <p:cNvSpPr txBox="1">
            <a:spLocks noGrp="1"/>
          </p:cNvSpPr>
          <p:nvPr>
            <p:ph idx="1"/>
          </p:nvPr>
        </p:nvSpPr>
        <p:spPr>
          <a:xfrm>
            <a:off x="719137" y="1642936"/>
            <a:ext cx="10753725" cy="4713918"/>
          </a:xfrm>
          <a:prstGeom prst="rect">
            <a:avLst/>
          </a:prstGeom>
        </p:spPr>
        <p:txBody>
          <a:bodyPr spcFirstLastPara="1" vert="horz" wrap="square" lIns="121900" tIns="121900" rIns="121900" bIns="121900" rtlCol="0" anchor="ctr" anchorCtr="0">
            <a:noAutofit/>
          </a:bodyPr>
          <a:lstStyle/>
          <a:p>
            <a:pPr marL="0" indent="0"/>
            <a:r>
              <a:rPr lang="hu-HU" sz="2800" b="1" dirty="0">
                <a:solidFill>
                  <a:srgbClr val="002060"/>
                </a:solidFill>
              </a:rPr>
              <a:t>Peter </a:t>
            </a:r>
            <a:r>
              <a:rPr lang="hu-HU" sz="2800" b="1" dirty="0" err="1">
                <a:solidFill>
                  <a:srgbClr val="002060"/>
                </a:solidFill>
              </a:rPr>
              <a:t>Levine</a:t>
            </a:r>
            <a:r>
              <a:rPr lang="hu-HU" sz="2800" b="1" dirty="0">
                <a:solidFill>
                  <a:srgbClr val="002060"/>
                </a:solidFill>
              </a:rPr>
              <a:t>:</a:t>
            </a:r>
          </a:p>
          <a:p>
            <a:pPr marL="0" indent="0"/>
            <a:r>
              <a:rPr lang="hu-HU" sz="2800" b="1" dirty="0">
                <a:solidFill>
                  <a:srgbClr val="002060"/>
                </a:solidFill>
              </a:rPr>
              <a:t>„Túl sok, túl korai, túl gyors.”</a:t>
            </a:r>
          </a:p>
          <a:p>
            <a:pPr marL="0" indent="0"/>
            <a:r>
              <a:rPr lang="hu-HU" sz="2800" b="1" dirty="0">
                <a:solidFill>
                  <a:srgbClr val="002060"/>
                </a:solidFill>
              </a:rPr>
              <a:t>„A trauma az élet velejárója, de nem kell, hogy örök életre szóló ítélet legyen.”</a:t>
            </a:r>
          </a:p>
          <a:p>
            <a:pPr marL="0" indent="0" algn="r"/>
            <a:endParaRPr lang="hu-HU" sz="2800" b="1" dirty="0">
              <a:solidFill>
                <a:srgbClr val="002060"/>
              </a:solidFill>
            </a:endParaRPr>
          </a:p>
          <a:p>
            <a:pPr marL="4572" lvl="1" indent="0" algn="r">
              <a:buNone/>
            </a:pPr>
            <a:r>
              <a:rPr lang="hu-HU" sz="2800" b="1" dirty="0">
                <a:solidFill>
                  <a:schemeClr val="accent1"/>
                </a:solidFill>
              </a:rPr>
              <a:t>„Egy esemény, több esemény vagy körülmények együttese, amelyet az egyén testileg és érzelmileg ártalmasnak vagy fenyegetőnek él meg, és amely tartósan káros hatással van fizikai, társadalmi és érzelmi jóllétére.” (</a:t>
            </a:r>
            <a:r>
              <a:rPr lang="en-US" sz="2800" b="1" dirty="0">
                <a:solidFill>
                  <a:schemeClr val="accent1"/>
                </a:solidFill>
              </a:rPr>
              <a:t>SAMHSA’s Concept of Trauma and Guidance for a Trauma-Informed Approach</a:t>
            </a:r>
            <a:r>
              <a:rPr lang="hu-HU" sz="2800" b="1" dirty="0">
                <a:solidFill>
                  <a:schemeClr val="accent1"/>
                </a:solidFill>
              </a:rPr>
              <a:t>, 2014</a:t>
            </a:r>
          </a:p>
          <a:p>
            <a:pPr marL="4572" lvl="1" indent="0" algn="r">
              <a:buNone/>
            </a:pPr>
            <a:r>
              <a:rPr lang="hu-HU" sz="2800" b="1" dirty="0">
                <a:solidFill>
                  <a:schemeClr val="accent1"/>
                </a:solidFill>
              </a:rPr>
              <a:t>SAMSHA – </a:t>
            </a:r>
            <a:r>
              <a:rPr lang="hu-HU" sz="2800" b="1" dirty="0" err="1">
                <a:solidFill>
                  <a:schemeClr val="accent1"/>
                </a:solidFill>
              </a:rPr>
              <a:t>Substance</a:t>
            </a:r>
            <a:r>
              <a:rPr lang="hu-HU" sz="2800" b="1" dirty="0">
                <a:solidFill>
                  <a:schemeClr val="accent1"/>
                </a:solidFill>
              </a:rPr>
              <a:t> </a:t>
            </a:r>
            <a:r>
              <a:rPr lang="hu-HU" sz="2800" b="1" dirty="0" err="1">
                <a:solidFill>
                  <a:schemeClr val="accent1"/>
                </a:solidFill>
              </a:rPr>
              <a:t>Abuse</a:t>
            </a:r>
            <a:r>
              <a:rPr lang="hu-HU" sz="2800" b="1" dirty="0">
                <a:solidFill>
                  <a:schemeClr val="accent1"/>
                </a:solidFill>
              </a:rPr>
              <a:t> and </a:t>
            </a:r>
            <a:r>
              <a:rPr lang="hu-HU" sz="2800" b="1" dirty="0" err="1">
                <a:solidFill>
                  <a:schemeClr val="accent1"/>
                </a:solidFill>
              </a:rPr>
              <a:t>Mental</a:t>
            </a:r>
            <a:r>
              <a:rPr lang="hu-HU" sz="2800" b="1" dirty="0">
                <a:solidFill>
                  <a:schemeClr val="accent1"/>
                </a:solidFill>
              </a:rPr>
              <a:t> Health </a:t>
            </a:r>
            <a:r>
              <a:rPr lang="hu-HU" sz="2800" b="1" dirty="0" err="1">
                <a:solidFill>
                  <a:schemeClr val="accent1"/>
                </a:solidFill>
              </a:rPr>
              <a:t>Services</a:t>
            </a:r>
            <a:r>
              <a:rPr lang="hu-HU" sz="2800" b="1" dirty="0">
                <a:solidFill>
                  <a:schemeClr val="accent1"/>
                </a:solidFill>
              </a:rPr>
              <a:t> </a:t>
            </a:r>
            <a:r>
              <a:rPr lang="hu-HU" sz="2800" b="1" dirty="0" err="1">
                <a:solidFill>
                  <a:schemeClr val="accent1"/>
                </a:solidFill>
              </a:rPr>
              <a:t>Administration</a:t>
            </a:r>
            <a:r>
              <a:rPr lang="hu-HU" sz="2800" b="1" dirty="0">
                <a:solidFill>
                  <a:schemeClr val="accent1"/>
                </a:solidFill>
              </a:rPr>
              <a:t>)</a:t>
            </a:r>
            <a:endParaRPr lang="hu-HU" sz="2800" dirty="0">
              <a:solidFill>
                <a:srgbClr val="002060"/>
              </a:solidFill>
            </a:endParaRPr>
          </a:p>
        </p:txBody>
      </p:sp>
      <p:sp>
        <p:nvSpPr>
          <p:cNvPr id="336" name="Google Shape;336;p34"/>
          <p:cNvSpPr txBox="1">
            <a:spLocks noGrp="1"/>
          </p:cNvSpPr>
          <p:nvPr>
            <p:ph type="title" idx="4294967295"/>
          </p:nvPr>
        </p:nvSpPr>
        <p:spPr>
          <a:xfrm>
            <a:off x="960437" y="353536"/>
            <a:ext cx="10271125" cy="763588"/>
          </a:xfrm>
          <a:prstGeom prst="rect">
            <a:avLst/>
          </a:prstGeom>
        </p:spPr>
        <p:txBody>
          <a:bodyPr spcFirstLastPara="1" vert="horz" wrap="square" lIns="121900" tIns="121900" rIns="121900" bIns="121900" rtlCol="0" anchor="ctr" anchorCtr="0">
            <a:noAutofit/>
          </a:bodyPr>
          <a:lstStyle/>
          <a:p>
            <a:pPr algn="ctr"/>
            <a:r>
              <a:rPr lang="hu-HU" dirty="0"/>
              <a:t>A trauma lehetséges meghatározásai</a:t>
            </a:r>
            <a:endParaRPr dirty="0"/>
          </a:p>
        </p:txBody>
      </p:sp>
    </p:spTree>
    <p:extLst>
      <p:ext uri="{BB962C8B-B14F-4D97-AF65-F5344CB8AC3E}">
        <p14:creationId xmlns:p14="http://schemas.microsoft.com/office/powerpoint/2010/main" val="3245117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6F35BDA-79D5-1991-F88D-BB80FA0FC4FA}"/>
              </a:ext>
            </a:extLst>
          </p:cNvPr>
          <p:cNvSpPr>
            <a:spLocks noGrp="1"/>
          </p:cNvSpPr>
          <p:nvPr>
            <p:ph type="title"/>
          </p:nvPr>
        </p:nvSpPr>
        <p:spPr>
          <a:xfrm>
            <a:off x="656842" y="272935"/>
            <a:ext cx="10773539" cy="872348"/>
          </a:xfrm>
        </p:spPr>
        <p:txBody>
          <a:bodyPr/>
          <a:lstStyle/>
          <a:p>
            <a:pPr algn="ctr"/>
            <a:r>
              <a:rPr lang="hu-HU" dirty="0"/>
              <a:t>A trauma lehetséges meghatározásai</a:t>
            </a:r>
          </a:p>
        </p:txBody>
      </p:sp>
      <p:sp>
        <p:nvSpPr>
          <p:cNvPr id="5" name="Tartalom helye 4">
            <a:extLst>
              <a:ext uri="{FF2B5EF4-FFF2-40B4-BE49-F238E27FC236}">
                <a16:creationId xmlns:a16="http://schemas.microsoft.com/office/drawing/2014/main" id="{545B9E91-F239-AAF7-0B46-5BDDAA3CD011}"/>
              </a:ext>
            </a:extLst>
          </p:cNvPr>
          <p:cNvSpPr>
            <a:spLocks noGrp="1"/>
          </p:cNvSpPr>
          <p:nvPr>
            <p:ph idx="1"/>
          </p:nvPr>
        </p:nvSpPr>
        <p:spPr>
          <a:xfrm>
            <a:off x="656842" y="1444978"/>
            <a:ext cx="10753725" cy="5140087"/>
          </a:xfrm>
        </p:spPr>
        <p:txBody>
          <a:bodyPr>
            <a:normAutofit/>
          </a:bodyPr>
          <a:lstStyle/>
          <a:p>
            <a:pPr algn="ctr"/>
            <a:r>
              <a:rPr lang="hu-HU" sz="3600" dirty="0">
                <a:solidFill>
                  <a:schemeClr val="accent1"/>
                </a:solidFill>
              </a:rPr>
              <a:t>“A trauma egy pszichés seb, amely pszichológiai értelemben megkeményít, majd gátat szab a növekedésnek és a fejlődésnek. (...) </a:t>
            </a:r>
            <a:r>
              <a:rPr lang="hu-HU" sz="3600" dirty="0">
                <a:solidFill>
                  <a:srgbClr val="002060"/>
                </a:solidFill>
              </a:rPr>
              <a:t>A trauma nem az, ami történik velünk, a trauma az, ami történik bennünk a velünk történtek hatására.</a:t>
            </a:r>
            <a:r>
              <a:rPr lang="hu-HU" sz="3600" dirty="0">
                <a:solidFill>
                  <a:schemeClr val="tx2"/>
                </a:solidFill>
              </a:rPr>
              <a:t> </a:t>
            </a:r>
            <a:r>
              <a:rPr lang="hu-HU" sz="3600" dirty="0">
                <a:solidFill>
                  <a:schemeClr val="accent1"/>
                </a:solidFill>
              </a:rPr>
              <a:t>A trauma az a heg, amitől kevésbé rugalmasak, inkább merevebbek, kevésbé érzők, inkább védekezők leszünk.”</a:t>
            </a:r>
          </a:p>
          <a:p>
            <a:pPr algn="r"/>
            <a:r>
              <a:rPr lang="hu-HU" sz="3600" dirty="0" err="1">
                <a:solidFill>
                  <a:schemeClr val="accent1"/>
                </a:solidFill>
              </a:rPr>
              <a:t>Caparotta</a:t>
            </a:r>
            <a:r>
              <a:rPr lang="hu-HU" sz="3600" dirty="0">
                <a:solidFill>
                  <a:schemeClr val="accent1"/>
                </a:solidFill>
              </a:rPr>
              <a:t>, 2020</a:t>
            </a:r>
            <a:endParaRPr lang="hu-HU" sz="3600" dirty="0">
              <a:solidFill>
                <a:schemeClr val="accent1">
                  <a:lumMod val="75000"/>
                </a:schemeClr>
              </a:solidFill>
            </a:endParaRPr>
          </a:p>
          <a:p>
            <a:pPr marL="0" lvl="0" indent="0" algn="ctr" rtl="0">
              <a:spcBef>
                <a:spcPts val="0"/>
              </a:spcBef>
              <a:spcAft>
                <a:spcPts val="0"/>
              </a:spcAft>
              <a:buNone/>
            </a:pPr>
            <a:endParaRPr lang="hu-HU" sz="3600" dirty="0">
              <a:solidFill>
                <a:srgbClr val="06479C"/>
              </a:solidFill>
            </a:endParaRPr>
          </a:p>
          <a:p>
            <a:pPr marL="0" lvl="0" indent="0" algn="ctr" rtl="0">
              <a:spcBef>
                <a:spcPts val="0"/>
              </a:spcBef>
              <a:spcAft>
                <a:spcPts val="0"/>
              </a:spcAft>
              <a:buNone/>
            </a:pPr>
            <a:endParaRPr lang="hu-HU" sz="2800" dirty="0">
              <a:solidFill>
                <a:srgbClr val="06479C"/>
              </a:solidFill>
            </a:endParaRPr>
          </a:p>
        </p:txBody>
      </p:sp>
    </p:spTree>
    <p:extLst>
      <p:ext uri="{BB962C8B-B14F-4D97-AF65-F5344CB8AC3E}">
        <p14:creationId xmlns:p14="http://schemas.microsoft.com/office/powerpoint/2010/main" val="176730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6F35BDA-79D5-1991-F88D-BB80FA0FC4FA}"/>
              </a:ext>
            </a:extLst>
          </p:cNvPr>
          <p:cNvSpPr>
            <a:spLocks noGrp="1"/>
          </p:cNvSpPr>
          <p:nvPr>
            <p:ph type="title"/>
          </p:nvPr>
        </p:nvSpPr>
        <p:spPr>
          <a:xfrm>
            <a:off x="656842" y="272935"/>
            <a:ext cx="10773539" cy="872348"/>
          </a:xfrm>
        </p:spPr>
        <p:txBody>
          <a:bodyPr/>
          <a:lstStyle/>
          <a:p>
            <a:pPr algn="ctr"/>
            <a:r>
              <a:rPr lang="hu-HU" dirty="0"/>
              <a:t>A trauma lehetséges meghatározásai</a:t>
            </a:r>
          </a:p>
        </p:txBody>
      </p:sp>
      <p:sp>
        <p:nvSpPr>
          <p:cNvPr id="5" name="Tartalom helye 4">
            <a:extLst>
              <a:ext uri="{FF2B5EF4-FFF2-40B4-BE49-F238E27FC236}">
                <a16:creationId xmlns:a16="http://schemas.microsoft.com/office/drawing/2014/main" id="{545B9E91-F239-AAF7-0B46-5BDDAA3CD011}"/>
              </a:ext>
            </a:extLst>
          </p:cNvPr>
          <p:cNvSpPr>
            <a:spLocks noGrp="1"/>
          </p:cNvSpPr>
          <p:nvPr>
            <p:ph idx="1"/>
          </p:nvPr>
        </p:nvSpPr>
        <p:spPr>
          <a:xfrm>
            <a:off x="656842" y="1444978"/>
            <a:ext cx="10753725" cy="5140087"/>
          </a:xfrm>
        </p:spPr>
        <p:txBody>
          <a:bodyPr>
            <a:normAutofit/>
          </a:bodyPr>
          <a:lstStyle/>
          <a:p>
            <a:pPr marL="0" lvl="0" indent="0" algn="ctr" rtl="0">
              <a:spcBef>
                <a:spcPts val="0"/>
              </a:spcBef>
              <a:spcAft>
                <a:spcPts val="0"/>
              </a:spcAft>
              <a:buNone/>
            </a:pPr>
            <a:endParaRPr lang="hu-HU" sz="2800" dirty="0">
              <a:solidFill>
                <a:srgbClr val="06479C"/>
              </a:solidFill>
            </a:endParaRPr>
          </a:p>
          <a:p>
            <a:pPr marL="0" lvl="0" indent="0" algn="ctr" rtl="0">
              <a:spcBef>
                <a:spcPts val="0"/>
              </a:spcBef>
              <a:spcAft>
                <a:spcPts val="0"/>
              </a:spcAft>
              <a:buNone/>
            </a:pPr>
            <a:r>
              <a:rPr lang="hu-HU" sz="3200" dirty="0">
                <a:solidFill>
                  <a:schemeClr val="accent1"/>
                </a:solidFill>
              </a:rPr>
              <a:t>„Az idegrendszeri fejlődés perspektívájából a trauma nem maga az esemény: </a:t>
            </a:r>
            <a:r>
              <a:rPr lang="hu-HU" sz="3200" dirty="0">
                <a:solidFill>
                  <a:srgbClr val="002060"/>
                </a:solidFill>
              </a:rPr>
              <a:t>a trauma az egyén válasza az eseményre</a:t>
            </a:r>
            <a:r>
              <a:rPr lang="hu-HU" sz="3200" dirty="0">
                <a:solidFill>
                  <a:schemeClr val="accent1"/>
                </a:solidFill>
              </a:rPr>
              <a:t>. Traumatikus stressz akkor következik be, ha </a:t>
            </a:r>
            <a:r>
              <a:rPr lang="hu-HU" sz="3200" dirty="0">
                <a:solidFill>
                  <a:srgbClr val="002060"/>
                </a:solidFill>
              </a:rPr>
              <a:t>az extrém tapasztalat elárasztja és megváltoztatja az egyén fiziológiai stresszválasz rendszerét</a:t>
            </a:r>
            <a:r>
              <a:rPr lang="hu-HU" sz="3200" dirty="0">
                <a:solidFill>
                  <a:schemeClr val="accent1"/>
                </a:solidFill>
              </a:rPr>
              <a:t>, és ez funkcionális visszaeséshez vezet ebben a rendszerben, ami a szervezet szinte minden részét behálózza (pl. a </a:t>
            </a:r>
            <a:r>
              <a:rPr lang="hu-HU" sz="3200" dirty="0" err="1">
                <a:solidFill>
                  <a:schemeClr val="accent1"/>
                </a:solidFill>
              </a:rPr>
              <a:t>neuroimmun</a:t>
            </a:r>
            <a:r>
              <a:rPr lang="hu-HU" sz="3200" dirty="0">
                <a:solidFill>
                  <a:schemeClr val="accent1"/>
                </a:solidFill>
              </a:rPr>
              <a:t>, a </a:t>
            </a:r>
            <a:r>
              <a:rPr lang="hu-HU" sz="3200" dirty="0" err="1">
                <a:solidFill>
                  <a:schemeClr val="accent1"/>
                </a:solidFill>
              </a:rPr>
              <a:t>neuroendokrin</a:t>
            </a:r>
            <a:r>
              <a:rPr lang="hu-HU" sz="3200" dirty="0">
                <a:solidFill>
                  <a:schemeClr val="accent1"/>
                </a:solidFill>
              </a:rPr>
              <a:t>, az autonóm és a központi idegrendszer hálózatait).„</a:t>
            </a:r>
          </a:p>
          <a:p>
            <a:pPr marL="0" lvl="0" indent="0" algn="r" rtl="0">
              <a:spcBef>
                <a:spcPts val="0"/>
              </a:spcBef>
              <a:spcAft>
                <a:spcPts val="0"/>
              </a:spcAft>
              <a:buNone/>
            </a:pPr>
            <a:r>
              <a:rPr lang="hu-HU" sz="3200" dirty="0">
                <a:solidFill>
                  <a:schemeClr val="accent1"/>
                </a:solidFill>
              </a:rPr>
              <a:t>(</a:t>
            </a:r>
            <a:r>
              <a:rPr lang="hu-HU" sz="3200" dirty="0" err="1">
                <a:solidFill>
                  <a:schemeClr val="accent1"/>
                </a:solidFill>
              </a:rPr>
              <a:t>Ungar</a:t>
            </a:r>
            <a:r>
              <a:rPr lang="hu-HU" sz="3200" dirty="0">
                <a:solidFill>
                  <a:schemeClr val="accent1"/>
                </a:solidFill>
              </a:rPr>
              <a:t>, M., &amp; Perry, B. D. 2013)</a:t>
            </a:r>
            <a:endParaRPr lang="hu-HU" sz="4000" dirty="0">
              <a:solidFill>
                <a:schemeClr val="accent1"/>
              </a:solidFill>
            </a:endParaRPr>
          </a:p>
        </p:txBody>
      </p:sp>
    </p:spTree>
    <p:extLst>
      <p:ext uri="{BB962C8B-B14F-4D97-AF65-F5344CB8AC3E}">
        <p14:creationId xmlns:p14="http://schemas.microsoft.com/office/powerpoint/2010/main" val="956998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6F35BDA-79D5-1991-F88D-BB80FA0FC4FA}"/>
              </a:ext>
            </a:extLst>
          </p:cNvPr>
          <p:cNvSpPr>
            <a:spLocks noGrp="1"/>
          </p:cNvSpPr>
          <p:nvPr>
            <p:ph type="title"/>
          </p:nvPr>
        </p:nvSpPr>
        <p:spPr>
          <a:xfrm>
            <a:off x="656842" y="272935"/>
            <a:ext cx="10773539" cy="872348"/>
          </a:xfrm>
        </p:spPr>
        <p:txBody>
          <a:bodyPr/>
          <a:lstStyle/>
          <a:p>
            <a:pPr algn="ctr"/>
            <a:r>
              <a:rPr lang="hu-HU" dirty="0"/>
              <a:t>Kapcsolati trauma</a:t>
            </a:r>
          </a:p>
        </p:txBody>
      </p:sp>
      <p:sp>
        <p:nvSpPr>
          <p:cNvPr id="3" name="Tartalom helye 2">
            <a:extLst>
              <a:ext uri="{FF2B5EF4-FFF2-40B4-BE49-F238E27FC236}">
                <a16:creationId xmlns:a16="http://schemas.microsoft.com/office/drawing/2014/main" id="{2E76FB12-B06E-F396-716B-08E6B38354E0}"/>
              </a:ext>
            </a:extLst>
          </p:cNvPr>
          <p:cNvSpPr>
            <a:spLocks noGrp="1"/>
          </p:cNvSpPr>
          <p:nvPr>
            <p:ph idx="1"/>
          </p:nvPr>
        </p:nvSpPr>
        <p:spPr>
          <a:xfrm>
            <a:off x="676656" y="2011680"/>
            <a:ext cx="10753725" cy="4614898"/>
          </a:xfrm>
        </p:spPr>
        <p:txBody>
          <a:bodyPr>
            <a:normAutofit fontScale="85000" lnSpcReduction="20000"/>
          </a:bodyPr>
          <a:lstStyle/>
          <a:p>
            <a:endParaRPr lang="hu-HU" dirty="0"/>
          </a:p>
          <a:p>
            <a:endParaRPr lang="hu-HU" dirty="0"/>
          </a:p>
          <a:p>
            <a:endParaRPr lang="hu-HU" dirty="0"/>
          </a:p>
          <a:p>
            <a:endParaRPr lang="hu-HU" dirty="0"/>
          </a:p>
          <a:p>
            <a:endParaRPr lang="hu-HU" dirty="0"/>
          </a:p>
          <a:p>
            <a:endParaRPr lang="hu-HU" dirty="0"/>
          </a:p>
          <a:p>
            <a:endParaRPr lang="hu-HU" dirty="0"/>
          </a:p>
          <a:p>
            <a:endParaRPr lang="hu-HU" dirty="0"/>
          </a:p>
          <a:p>
            <a:pPr marL="0" indent="0">
              <a:buNone/>
            </a:pPr>
            <a:endParaRPr lang="hu-HU" dirty="0"/>
          </a:p>
          <a:p>
            <a:pPr marL="0" indent="0">
              <a:buNone/>
            </a:pPr>
            <a:endParaRPr lang="hu-HU" sz="2000" dirty="0"/>
          </a:p>
          <a:p>
            <a:pPr marL="0" indent="0">
              <a:buNone/>
            </a:pPr>
            <a:endParaRPr lang="hu-HU" sz="2000" dirty="0"/>
          </a:p>
          <a:p>
            <a:pPr marL="0" indent="0">
              <a:buNone/>
            </a:pPr>
            <a:r>
              <a:rPr lang="hu-HU" sz="2000" dirty="0"/>
              <a:t>Rajzolta: Iványi Emese, </a:t>
            </a:r>
          </a:p>
          <a:p>
            <a:pPr marL="0" indent="0">
              <a:buNone/>
            </a:pPr>
            <a:r>
              <a:rPr lang="hu-HU" sz="2000" dirty="0"/>
              <a:t>In: Traumatudatos ellátás – Útmutató 0-3 éves gyerekekkel foglalkozó szakemberek számára, ECLIPS projekt, 2022</a:t>
            </a:r>
          </a:p>
        </p:txBody>
      </p:sp>
      <p:pic>
        <p:nvPicPr>
          <p:cNvPr id="7" name="Kép 6">
            <a:extLst>
              <a:ext uri="{FF2B5EF4-FFF2-40B4-BE49-F238E27FC236}">
                <a16:creationId xmlns:a16="http://schemas.microsoft.com/office/drawing/2014/main" id="{44E9744E-7713-0F7B-A567-1EE9934FFB0B}"/>
              </a:ext>
            </a:extLst>
          </p:cNvPr>
          <p:cNvPicPr>
            <a:picLocks noChangeAspect="1"/>
          </p:cNvPicPr>
          <p:nvPr/>
        </p:nvPicPr>
        <p:blipFill>
          <a:blip r:embed="rId2"/>
          <a:stretch>
            <a:fillRect/>
          </a:stretch>
        </p:blipFill>
        <p:spPr>
          <a:xfrm>
            <a:off x="13369" y="1747686"/>
            <a:ext cx="4989189" cy="3474439"/>
          </a:xfrm>
          <a:prstGeom prst="rect">
            <a:avLst/>
          </a:prstGeom>
        </p:spPr>
      </p:pic>
      <p:sp>
        <p:nvSpPr>
          <p:cNvPr id="9" name="Szövegdoboz 8">
            <a:extLst>
              <a:ext uri="{FF2B5EF4-FFF2-40B4-BE49-F238E27FC236}">
                <a16:creationId xmlns:a16="http://schemas.microsoft.com/office/drawing/2014/main" id="{E4FF7288-8575-551F-58AB-191D7A438B27}"/>
              </a:ext>
            </a:extLst>
          </p:cNvPr>
          <p:cNvSpPr txBox="1"/>
          <p:nvPr/>
        </p:nvSpPr>
        <p:spPr>
          <a:xfrm>
            <a:off x="5665844" y="1747686"/>
            <a:ext cx="6221355" cy="3662541"/>
          </a:xfrm>
          <a:prstGeom prst="rect">
            <a:avLst/>
          </a:prstGeom>
          <a:noFill/>
        </p:spPr>
        <p:txBody>
          <a:bodyPr wrap="square">
            <a:spAutoFit/>
          </a:bodyPr>
          <a:lstStyle/>
          <a:p>
            <a:pPr algn="ctr"/>
            <a:r>
              <a:rPr lang="hu-HU" sz="2600" dirty="0">
                <a:solidFill>
                  <a:schemeClr val="accent1">
                    <a:lumMod val="75000"/>
                  </a:schemeClr>
                </a:solidFill>
              </a:rPr>
              <a:t>„A tűz melegít vagy felemészt, </a:t>
            </a:r>
          </a:p>
          <a:p>
            <a:pPr algn="ctr"/>
            <a:r>
              <a:rPr lang="hu-HU" sz="2600" dirty="0">
                <a:solidFill>
                  <a:schemeClr val="accent1">
                    <a:lumMod val="75000"/>
                  </a:schemeClr>
                </a:solidFill>
              </a:rPr>
              <a:t>a víz szomjat olt vagy megfullaszt, </a:t>
            </a:r>
          </a:p>
          <a:p>
            <a:pPr algn="ctr"/>
            <a:r>
              <a:rPr lang="hu-HU" sz="2600" dirty="0">
                <a:solidFill>
                  <a:schemeClr val="accent1">
                    <a:lumMod val="75000"/>
                  </a:schemeClr>
                </a:solidFill>
              </a:rPr>
              <a:t>a szél simogat vagy rombol.</a:t>
            </a:r>
          </a:p>
          <a:p>
            <a:pPr algn="ctr"/>
            <a:endParaRPr lang="hu-HU" sz="2600" dirty="0">
              <a:solidFill>
                <a:schemeClr val="accent1">
                  <a:lumMod val="75000"/>
                </a:schemeClr>
              </a:solidFill>
            </a:endParaRPr>
          </a:p>
          <a:p>
            <a:pPr algn="ctr"/>
            <a:r>
              <a:rPr lang="hu-HU" sz="2600" dirty="0">
                <a:solidFill>
                  <a:schemeClr val="accent1">
                    <a:lumMod val="75000"/>
                  </a:schemeClr>
                </a:solidFill>
              </a:rPr>
              <a:t>Így van ez az emberi kapcsolatokkal is. </a:t>
            </a:r>
          </a:p>
          <a:p>
            <a:pPr algn="ctr"/>
            <a:r>
              <a:rPr lang="hu-HU" sz="2600" dirty="0">
                <a:solidFill>
                  <a:schemeClr val="accent1">
                    <a:lumMod val="75000"/>
                  </a:schemeClr>
                </a:solidFill>
              </a:rPr>
              <a:t>Teremthetünk és pusztíthatunk, </a:t>
            </a:r>
          </a:p>
          <a:p>
            <a:pPr algn="ctr"/>
            <a:r>
              <a:rPr lang="hu-HU" sz="2600" dirty="0">
                <a:solidFill>
                  <a:schemeClr val="accent1">
                    <a:lumMod val="75000"/>
                  </a:schemeClr>
                </a:solidFill>
              </a:rPr>
              <a:t>táplálhatunk és megfélemlíthetünk, </a:t>
            </a:r>
          </a:p>
          <a:p>
            <a:pPr algn="ctr"/>
            <a:r>
              <a:rPr lang="hu-HU" sz="2600" dirty="0" err="1">
                <a:solidFill>
                  <a:schemeClr val="accent1">
                    <a:lumMod val="75000"/>
                  </a:schemeClr>
                </a:solidFill>
              </a:rPr>
              <a:t>traumatizálhatjuk</a:t>
            </a:r>
            <a:r>
              <a:rPr lang="hu-HU" sz="2600" dirty="0">
                <a:solidFill>
                  <a:schemeClr val="accent1">
                    <a:lumMod val="75000"/>
                  </a:schemeClr>
                </a:solidFill>
              </a:rPr>
              <a:t> és gyógyíthatjuk egymást. ”</a:t>
            </a:r>
          </a:p>
          <a:p>
            <a:pPr algn="r"/>
            <a:r>
              <a:rPr lang="hu-HU" sz="2400" dirty="0">
                <a:solidFill>
                  <a:schemeClr val="accent1">
                    <a:lumMod val="75000"/>
                  </a:schemeClr>
                </a:solidFill>
              </a:rPr>
              <a:t>(Bruce D. Perry)</a:t>
            </a:r>
          </a:p>
        </p:txBody>
      </p:sp>
    </p:spTree>
    <p:extLst>
      <p:ext uri="{BB962C8B-B14F-4D97-AF65-F5344CB8AC3E}">
        <p14:creationId xmlns:p14="http://schemas.microsoft.com/office/powerpoint/2010/main" val="1249275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5172" t="1776" r="5827" b="1898"/>
          <a:stretch/>
        </p:blipFill>
        <p:spPr>
          <a:xfrm>
            <a:off x="3391351" y="0"/>
            <a:ext cx="8800650" cy="6758634"/>
          </a:xfrm>
          <a:prstGeom prst="rect">
            <a:avLst/>
          </a:prstGeom>
        </p:spPr>
      </p:pic>
      <p:pic>
        <p:nvPicPr>
          <p:cNvPr id="10" name="Kép 9">
            <a:extLst>
              <a:ext uri="{FF2B5EF4-FFF2-40B4-BE49-F238E27FC236}">
                <a16:creationId xmlns:a16="http://schemas.microsoft.com/office/drawing/2014/main" id="{CA15FB12-8938-DC82-2132-C7C2AAA8742D}"/>
              </a:ext>
            </a:extLst>
          </p:cNvPr>
          <p:cNvPicPr>
            <a:picLocks noChangeAspect="1"/>
          </p:cNvPicPr>
          <p:nvPr/>
        </p:nvPicPr>
        <p:blipFill>
          <a:blip r:embed="rId4"/>
          <a:stretch>
            <a:fillRect/>
          </a:stretch>
        </p:blipFill>
        <p:spPr>
          <a:xfrm>
            <a:off x="329357" y="2112575"/>
            <a:ext cx="2976306" cy="2986886"/>
          </a:xfrm>
          <a:prstGeom prst="ellipse">
            <a:avLst/>
          </a:prstGeom>
          <a:ln>
            <a:solidFill>
              <a:schemeClr val="bg1"/>
            </a:solidFill>
          </a:ln>
          <a:effectLst>
            <a:softEdge rad="112500"/>
          </a:effectLst>
        </p:spPr>
      </p:pic>
      <p:sp>
        <p:nvSpPr>
          <p:cNvPr id="2" name="Cím 1">
            <a:extLst>
              <a:ext uri="{FF2B5EF4-FFF2-40B4-BE49-F238E27FC236}">
                <a16:creationId xmlns:a16="http://schemas.microsoft.com/office/drawing/2014/main" id="{B503B943-8248-A1E8-C2DA-F2B08FA7D8B1}"/>
              </a:ext>
            </a:extLst>
          </p:cNvPr>
          <p:cNvSpPr>
            <a:spLocks noGrp="1"/>
          </p:cNvSpPr>
          <p:nvPr>
            <p:ph type="title"/>
          </p:nvPr>
        </p:nvSpPr>
        <p:spPr>
          <a:xfrm>
            <a:off x="657224" y="454377"/>
            <a:ext cx="10772775" cy="1658198"/>
          </a:xfrm>
        </p:spPr>
        <p:txBody>
          <a:bodyPr>
            <a:normAutofit/>
          </a:bodyPr>
          <a:lstStyle/>
          <a:p>
            <a:br>
              <a:rPr lang="hu-HU" dirty="0"/>
            </a:br>
            <a:endParaRPr lang="hu-HU" dirty="0"/>
          </a:p>
        </p:txBody>
      </p:sp>
      <p:sp>
        <p:nvSpPr>
          <p:cNvPr id="6" name="Szövegdoboz 5">
            <a:extLst>
              <a:ext uri="{FF2B5EF4-FFF2-40B4-BE49-F238E27FC236}">
                <a16:creationId xmlns:a16="http://schemas.microsoft.com/office/drawing/2014/main" id="{41FECA36-B7A1-8BD9-E156-72CC7958875D}"/>
              </a:ext>
            </a:extLst>
          </p:cNvPr>
          <p:cNvSpPr txBox="1"/>
          <p:nvPr/>
        </p:nvSpPr>
        <p:spPr>
          <a:xfrm>
            <a:off x="8305" y="5975825"/>
            <a:ext cx="6096000" cy="877163"/>
          </a:xfrm>
          <a:prstGeom prst="rect">
            <a:avLst/>
          </a:prstGeom>
          <a:noFill/>
        </p:spPr>
        <p:txBody>
          <a:bodyPr wrap="square">
            <a:spAutoFit/>
          </a:bodyPr>
          <a:lstStyle/>
          <a:p>
            <a:pPr marL="0" indent="0">
              <a:buNone/>
            </a:pPr>
            <a:r>
              <a:rPr lang="hu-HU" sz="1700" dirty="0"/>
              <a:t>Rajzolta: Iványi Emese, </a:t>
            </a:r>
          </a:p>
          <a:p>
            <a:pPr marL="0" indent="0">
              <a:buNone/>
            </a:pPr>
            <a:r>
              <a:rPr lang="hu-HU" sz="1700" dirty="0"/>
              <a:t>In: Traumatudatos ellátás – Útmutató 0-3 éves gyerekekkel foglalkozó szakemberek számára, ECLIPS projekt, 2022</a:t>
            </a:r>
          </a:p>
        </p:txBody>
      </p:sp>
      <p:sp>
        <p:nvSpPr>
          <p:cNvPr id="7" name="Cím 1">
            <a:extLst>
              <a:ext uri="{FF2B5EF4-FFF2-40B4-BE49-F238E27FC236}">
                <a16:creationId xmlns:a16="http://schemas.microsoft.com/office/drawing/2014/main" id="{533137E1-DBF0-9B5D-4CDE-A5826470F365}"/>
              </a:ext>
            </a:extLst>
          </p:cNvPr>
          <p:cNvSpPr txBox="1">
            <a:spLocks/>
          </p:cNvSpPr>
          <p:nvPr/>
        </p:nvSpPr>
        <p:spPr>
          <a:xfrm>
            <a:off x="415044" y="316180"/>
            <a:ext cx="3186111" cy="1561343"/>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r>
              <a:rPr lang="hu-HU" b="1" dirty="0">
                <a:highlight>
                  <a:srgbClr val="C0C0C0"/>
                </a:highlight>
              </a:rPr>
              <a:t>Mi történt veled?</a:t>
            </a:r>
          </a:p>
        </p:txBody>
      </p:sp>
      <p:sp>
        <p:nvSpPr>
          <p:cNvPr id="13" name="Szövegdoboz 12">
            <a:extLst>
              <a:ext uri="{FF2B5EF4-FFF2-40B4-BE49-F238E27FC236}">
                <a16:creationId xmlns:a16="http://schemas.microsoft.com/office/drawing/2014/main" id="{6235AF95-7198-EF55-377D-C6EAAD23B2FF}"/>
              </a:ext>
            </a:extLst>
          </p:cNvPr>
          <p:cNvSpPr txBox="1"/>
          <p:nvPr/>
        </p:nvSpPr>
        <p:spPr>
          <a:xfrm>
            <a:off x="656842" y="1877523"/>
            <a:ext cx="1273558" cy="523220"/>
          </a:xfrm>
          <a:prstGeom prst="rect">
            <a:avLst/>
          </a:prstGeom>
          <a:noFill/>
        </p:spPr>
        <p:txBody>
          <a:bodyPr wrap="square" rtlCol="0">
            <a:spAutoFit/>
          </a:bodyPr>
          <a:lstStyle/>
          <a:p>
            <a:pPr algn="ctr"/>
            <a:r>
              <a:rPr lang="hu-HU" sz="2800" b="1" dirty="0">
                <a:solidFill>
                  <a:schemeClr val="bg1"/>
                </a:solidFill>
              </a:rPr>
              <a:t>„-”</a:t>
            </a:r>
            <a:endParaRPr lang="hu-HU" b="1" dirty="0">
              <a:solidFill>
                <a:schemeClr val="bg1"/>
              </a:solidFill>
            </a:endParaRPr>
          </a:p>
        </p:txBody>
      </p:sp>
      <p:sp>
        <p:nvSpPr>
          <p:cNvPr id="14" name="Ellipszis 13">
            <a:extLst>
              <a:ext uri="{FF2B5EF4-FFF2-40B4-BE49-F238E27FC236}">
                <a16:creationId xmlns:a16="http://schemas.microsoft.com/office/drawing/2014/main" id="{3CF59D85-AEBC-293C-EC25-873A9B2962D7}"/>
              </a:ext>
            </a:extLst>
          </p:cNvPr>
          <p:cNvSpPr/>
          <p:nvPr/>
        </p:nvSpPr>
        <p:spPr>
          <a:xfrm>
            <a:off x="891822" y="2626761"/>
            <a:ext cx="1851377" cy="18549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a:ln w="0"/>
                <a:solidFill>
                  <a:schemeClr val="tx1"/>
                </a:solidFill>
                <a:effectLst>
                  <a:outerShdw blurRad="38100" dist="38100" dir="2700000" algn="tl">
                    <a:srgbClr val="000000">
                      <a:alpha val="43137"/>
                    </a:srgbClr>
                  </a:outerShdw>
                </a:effectLst>
              </a:rPr>
              <a:t>Pozitív ingerek elmaradása</a:t>
            </a:r>
          </a:p>
          <a:p>
            <a:pPr algn="ctr"/>
            <a:endParaRPr lang="hu-HU" b="1" dirty="0">
              <a:ln w="0"/>
              <a:solidFill>
                <a:schemeClr val="tx1"/>
              </a:solidFill>
              <a:effectLst>
                <a:outerShdw blurRad="38100" dist="38100" dir="2700000" algn="tl">
                  <a:srgbClr val="000000">
                    <a:alpha val="43137"/>
                  </a:srgbClr>
                </a:outerShdw>
              </a:effectLst>
            </a:endParaRPr>
          </a:p>
          <a:p>
            <a:pPr algn="ctr"/>
            <a:r>
              <a:rPr lang="hu-HU" b="1" dirty="0">
                <a:ln w="0"/>
                <a:solidFill>
                  <a:schemeClr val="tx1"/>
                </a:solidFill>
                <a:effectLst>
                  <a:outerShdw blurRad="38100" dist="38100" dir="2700000" algn="tl">
                    <a:srgbClr val="000000">
                      <a:alpha val="43137"/>
                    </a:srgbClr>
                  </a:outerShdw>
                </a:effectLst>
              </a:rPr>
              <a:t>Kirekesztés</a:t>
            </a:r>
          </a:p>
        </p:txBody>
      </p:sp>
    </p:spTree>
    <p:extLst>
      <p:ext uri="{BB962C8B-B14F-4D97-AF65-F5344CB8AC3E}">
        <p14:creationId xmlns:p14="http://schemas.microsoft.com/office/powerpoint/2010/main" val="1602321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DBD01F8-5241-9699-8F56-0D523CE0D5BE}"/>
              </a:ext>
            </a:extLst>
          </p:cNvPr>
          <p:cNvSpPr>
            <a:spLocks noGrp="1"/>
          </p:cNvSpPr>
          <p:nvPr>
            <p:ph type="title"/>
          </p:nvPr>
        </p:nvSpPr>
        <p:spPr>
          <a:xfrm>
            <a:off x="657224" y="251177"/>
            <a:ext cx="10733265" cy="1148645"/>
          </a:xfrm>
        </p:spPr>
        <p:txBody>
          <a:bodyPr>
            <a:normAutofit/>
          </a:bodyPr>
          <a:lstStyle/>
          <a:p>
            <a:pPr algn="ctr"/>
            <a:r>
              <a:rPr lang="hu-HU" sz="4900" dirty="0"/>
              <a:t>ESEMÉNY – TAPASZTALÁS – HATÁS </a:t>
            </a:r>
            <a:endParaRPr lang="hu-HU" dirty="0"/>
          </a:p>
        </p:txBody>
      </p:sp>
      <p:pic>
        <p:nvPicPr>
          <p:cNvPr id="5" name="Tartalom helye 4">
            <a:extLst>
              <a:ext uri="{FF2B5EF4-FFF2-40B4-BE49-F238E27FC236}">
                <a16:creationId xmlns:a16="http://schemas.microsoft.com/office/drawing/2014/main" id="{CEF68BAC-6F8C-0E99-C296-6AA14332DC97}"/>
              </a:ext>
            </a:extLst>
          </p:cNvPr>
          <p:cNvPicPr>
            <a:picLocks noGrp="1" noChangeAspect="1"/>
          </p:cNvPicPr>
          <p:nvPr>
            <p:ph idx="1"/>
          </p:nvPr>
        </p:nvPicPr>
        <p:blipFill>
          <a:blip r:embed="rId2"/>
          <a:stretch>
            <a:fillRect/>
          </a:stretch>
        </p:blipFill>
        <p:spPr>
          <a:xfrm>
            <a:off x="3449989" y="1645191"/>
            <a:ext cx="5147733" cy="1296058"/>
          </a:xfrm>
        </p:spPr>
      </p:pic>
      <p:sp>
        <p:nvSpPr>
          <p:cNvPr id="8" name="Szövegdoboz 7">
            <a:extLst>
              <a:ext uri="{FF2B5EF4-FFF2-40B4-BE49-F238E27FC236}">
                <a16:creationId xmlns:a16="http://schemas.microsoft.com/office/drawing/2014/main" id="{6ABE5CFA-41F5-4B09-3756-E8970C24F552}"/>
              </a:ext>
            </a:extLst>
          </p:cNvPr>
          <p:cNvSpPr txBox="1"/>
          <p:nvPr/>
        </p:nvSpPr>
        <p:spPr>
          <a:xfrm>
            <a:off x="657224" y="3186618"/>
            <a:ext cx="10916356" cy="3685624"/>
          </a:xfrm>
          <a:prstGeom prst="rect">
            <a:avLst/>
          </a:prstGeom>
          <a:noFill/>
        </p:spPr>
        <p:txBody>
          <a:bodyPr wrap="square" rtlCol="0">
            <a:spAutoFit/>
          </a:bodyPr>
          <a:lstStyle/>
          <a:p>
            <a:pPr marL="311542">
              <a:spcBef>
                <a:spcPts val="853"/>
              </a:spcBef>
              <a:buClr>
                <a:srgbClr val="073763"/>
              </a:buClr>
              <a:buSzPts val="2400"/>
            </a:pPr>
            <a:r>
              <a:rPr lang="hu-HU" sz="2800" dirty="0">
                <a:solidFill>
                  <a:schemeClr val="accent1"/>
                </a:solidFill>
              </a:rPr>
              <a:t>Lehetséges hatások</a:t>
            </a:r>
          </a:p>
          <a:p>
            <a:pPr marL="1463003" lvl="2" indent="-237061">
              <a:spcBef>
                <a:spcPts val="853"/>
              </a:spcBef>
              <a:buClr>
                <a:srgbClr val="073763"/>
              </a:buClr>
              <a:buSzPts val="2400"/>
              <a:buFont typeface="Arial" pitchFamily="34" charset="0"/>
              <a:buChar char="•"/>
            </a:pPr>
            <a:r>
              <a:rPr lang="hu-HU" sz="2800" dirty="0">
                <a:solidFill>
                  <a:schemeClr val="accent1"/>
                </a:solidFill>
              </a:rPr>
              <a:t>Poszttraumás növekedés</a:t>
            </a:r>
          </a:p>
          <a:p>
            <a:pPr marL="1463003" lvl="2" indent="-237061">
              <a:spcBef>
                <a:spcPts val="853"/>
              </a:spcBef>
              <a:buClr>
                <a:srgbClr val="073763"/>
              </a:buClr>
              <a:buSzPts val="2400"/>
              <a:buFont typeface="Arial" pitchFamily="34" charset="0"/>
              <a:buChar char="•"/>
            </a:pPr>
            <a:r>
              <a:rPr lang="hu-HU" sz="2800" dirty="0" err="1">
                <a:solidFill>
                  <a:schemeClr val="accent1"/>
                </a:solidFill>
              </a:rPr>
              <a:t>Reziliencia</a:t>
            </a:r>
            <a:r>
              <a:rPr lang="hu-HU" sz="2800" dirty="0">
                <a:solidFill>
                  <a:schemeClr val="accent1"/>
                </a:solidFill>
              </a:rPr>
              <a:t> erősödhet</a:t>
            </a:r>
          </a:p>
          <a:p>
            <a:pPr marL="1463003" lvl="2" indent="-237061">
              <a:spcBef>
                <a:spcPts val="853"/>
              </a:spcBef>
              <a:buClr>
                <a:srgbClr val="073763"/>
              </a:buClr>
              <a:buSzPts val="2400"/>
              <a:buFont typeface="Arial" pitchFamily="34" charset="0"/>
              <a:buChar char="•"/>
            </a:pPr>
            <a:r>
              <a:rPr lang="hu-HU" sz="2800" dirty="0">
                <a:solidFill>
                  <a:schemeClr val="accent1"/>
                </a:solidFill>
              </a:rPr>
              <a:t>Autonómia, kezdeményező készség és önértékelés sérül</a:t>
            </a:r>
          </a:p>
          <a:p>
            <a:pPr marL="1463003" lvl="2" indent="-237061">
              <a:spcBef>
                <a:spcPts val="853"/>
              </a:spcBef>
              <a:buClr>
                <a:srgbClr val="073763"/>
              </a:buClr>
              <a:buSzPts val="2400"/>
              <a:buFont typeface="Arial" pitchFamily="34" charset="0"/>
              <a:buChar char="•"/>
            </a:pPr>
            <a:r>
              <a:rPr lang="hu-HU" sz="2800" dirty="0">
                <a:solidFill>
                  <a:schemeClr val="accent1"/>
                </a:solidFill>
              </a:rPr>
              <a:t>Sérül az igazságos világba vetett hit</a:t>
            </a:r>
          </a:p>
          <a:p>
            <a:pPr marL="1463003" lvl="2" indent="-237061">
              <a:spcBef>
                <a:spcPts val="853"/>
              </a:spcBef>
              <a:buClr>
                <a:srgbClr val="073763"/>
              </a:buClr>
              <a:buSzPts val="2400"/>
              <a:buFont typeface="Arial" pitchFamily="34" charset="0"/>
              <a:buChar char="•"/>
            </a:pPr>
            <a:r>
              <a:rPr lang="hu-HU" sz="2800" dirty="0">
                <a:solidFill>
                  <a:schemeClr val="accent1"/>
                </a:solidFill>
              </a:rPr>
              <a:t>Sérül az a tudás, hogy hatásom van a környezetemre és van helyem a világban</a:t>
            </a:r>
            <a:endParaRPr lang="hu-HU" sz="2600" dirty="0">
              <a:solidFill>
                <a:schemeClr val="accent1"/>
              </a:solidFill>
            </a:endParaRPr>
          </a:p>
        </p:txBody>
      </p:sp>
    </p:spTree>
    <p:extLst>
      <p:ext uri="{BB962C8B-B14F-4D97-AF65-F5344CB8AC3E}">
        <p14:creationId xmlns:p14="http://schemas.microsoft.com/office/powerpoint/2010/main" val="623784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8"/>
          <p:cNvSpPr txBox="1">
            <a:spLocks noGrp="1"/>
          </p:cNvSpPr>
          <p:nvPr>
            <p:ph type="title"/>
          </p:nvPr>
        </p:nvSpPr>
        <p:spPr>
          <a:xfrm>
            <a:off x="415600" y="288647"/>
            <a:ext cx="11360800" cy="943200"/>
          </a:xfrm>
          <a:prstGeom prst="rect">
            <a:avLst/>
          </a:prstGeom>
          <a:noFill/>
          <a:ln>
            <a:noFill/>
          </a:ln>
        </p:spPr>
        <p:txBody>
          <a:bodyPr spcFirstLastPara="1" vert="horz" wrap="square" lIns="91433" tIns="45700" rIns="91433" bIns="45700" rtlCol="0" anchor="ctr" anchorCtr="0">
            <a:noAutofit/>
          </a:bodyPr>
          <a:lstStyle/>
          <a:p>
            <a:pPr algn="ctr">
              <a:lnSpc>
                <a:spcPct val="100000"/>
              </a:lnSpc>
            </a:pPr>
            <a:r>
              <a:rPr lang="hu" dirty="0"/>
              <a:t>A trauma következményei</a:t>
            </a:r>
            <a:endParaRPr dirty="0"/>
          </a:p>
        </p:txBody>
      </p:sp>
      <p:sp>
        <p:nvSpPr>
          <p:cNvPr id="139" name="Google Shape;139;p8"/>
          <p:cNvSpPr txBox="1">
            <a:spLocks noGrp="1"/>
          </p:cNvSpPr>
          <p:nvPr>
            <p:ph type="body" idx="1"/>
          </p:nvPr>
        </p:nvSpPr>
        <p:spPr>
          <a:xfrm>
            <a:off x="226472" y="1679308"/>
            <a:ext cx="11360800" cy="4630400"/>
          </a:xfrm>
          <a:prstGeom prst="rect">
            <a:avLst/>
          </a:prstGeom>
          <a:noFill/>
          <a:ln>
            <a:noFill/>
          </a:ln>
        </p:spPr>
        <p:txBody>
          <a:bodyPr spcFirstLastPara="1" vert="horz" wrap="square" lIns="91433" tIns="45700" rIns="91433" bIns="45700" rtlCol="0" anchor="t" anchorCtr="0">
            <a:noAutofit/>
          </a:bodyPr>
          <a:lstStyle/>
          <a:p>
            <a:pPr marL="457189" indent="-226054">
              <a:lnSpc>
                <a:spcPct val="80000"/>
              </a:lnSpc>
              <a:buClr>
                <a:srgbClr val="073763"/>
              </a:buClr>
              <a:buSzPts val="2400"/>
            </a:pPr>
            <a:r>
              <a:rPr lang="hu" sz="3200" dirty="0">
                <a:solidFill>
                  <a:srgbClr val="073763"/>
                </a:solidFill>
                <a:latin typeface="Calibri"/>
                <a:ea typeface="Calibri"/>
                <a:cs typeface="Calibri"/>
                <a:sym typeface="Calibri"/>
              </a:rPr>
              <a:t>Lenyomatot hagy az</a:t>
            </a:r>
            <a:r>
              <a:rPr lang="hu" sz="3200" dirty="0">
                <a:solidFill>
                  <a:srgbClr val="073763"/>
                </a:solidFill>
              </a:rPr>
              <a:t> </a:t>
            </a:r>
            <a:r>
              <a:rPr lang="hu" sz="3200" dirty="0">
                <a:solidFill>
                  <a:srgbClr val="073763"/>
                </a:solidFill>
                <a:latin typeface="Calibri"/>
                <a:ea typeface="Calibri"/>
                <a:cs typeface="Calibri"/>
                <a:sym typeface="Calibri"/>
              </a:rPr>
              <a:t>agyban – azaz konkrétan </a:t>
            </a:r>
            <a:r>
              <a:rPr lang="hu-HU" sz="3200" dirty="0">
                <a:solidFill>
                  <a:srgbClr val="073763"/>
                </a:solidFill>
                <a:latin typeface="Calibri"/>
                <a:cs typeface="Calibri"/>
              </a:rPr>
              <a:t>átalakítja az agy struktúráját és a stresszválasz rendszer működését</a:t>
            </a:r>
          </a:p>
          <a:p>
            <a:pPr marL="231135" indent="0">
              <a:lnSpc>
                <a:spcPct val="80000"/>
              </a:lnSpc>
              <a:buClr>
                <a:srgbClr val="073763"/>
              </a:buClr>
              <a:buSzPts val="2400"/>
              <a:buNone/>
            </a:pPr>
            <a:endParaRPr sz="3200" dirty="0">
              <a:solidFill>
                <a:srgbClr val="073763"/>
              </a:solidFill>
              <a:latin typeface="Calibri"/>
              <a:ea typeface="Calibri"/>
              <a:cs typeface="Calibri"/>
              <a:sym typeface="Calibri"/>
            </a:endParaRPr>
          </a:p>
          <a:p>
            <a:pPr marL="457189" indent="-226054">
              <a:lnSpc>
                <a:spcPct val="80000"/>
              </a:lnSpc>
              <a:spcBef>
                <a:spcPts val="888"/>
              </a:spcBef>
              <a:buClr>
                <a:srgbClr val="073763"/>
              </a:buClr>
              <a:buSzPts val="2400"/>
            </a:pPr>
            <a:r>
              <a:rPr lang="hu" sz="3200" dirty="0">
                <a:solidFill>
                  <a:srgbClr val="073763"/>
                </a:solidFill>
                <a:latin typeface="Calibri"/>
                <a:ea typeface="Calibri"/>
                <a:cs typeface="Calibri"/>
                <a:sym typeface="Calibri"/>
              </a:rPr>
              <a:t>Megváltoztatja </a:t>
            </a:r>
            <a:endParaRPr sz="3200" dirty="0">
              <a:solidFill>
                <a:srgbClr val="073763"/>
              </a:solidFill>
              <a:latin typeface="Calibri"/>
              <a:ea typeface="Calibri"/>
              <a:cs typeface="Calibri"/>
              <a:sym typeface="Calibri"/>
            </a:endParaRPr>
          </a:p>
          <a:p>
            <a:pPr marL="853419" lvl="1" indent="-257380">
              <a:lnSpc>
                <a:spcPct val="80000"/>
              </a:lnSpc>
              <a:spcBef>
                <a:spcPts val="789"/>
              </a:spcBef>
              <a:buClr>
                <a:srgbClr val="073763"/>
              </a:buClr>
              <a:buSzPts val="2400"/>
            </a:pPr>
            <a:r>
              <a:rPr lang="hu" sz="3200" dirty="0">
                <a:solidFill>
                  <a:srgbClr val="073763"/>
                </a:solidFill>
                <a:latin typeface="Calibri"/>
                <a:ea typeface="Calibri"/>
                <a:cs typeface="Calibri"/>
                <a:sym typeface="Calibri"/>
              </a:rPr>
              <a:t>az agyi struktúrákat, az idegsejtek közötti kapcsolatokat</a:t>
            </a:r>
            <a:endParaRPr sz="3200" dirty="0">
              <a:solidFill>
                <a:srgbClr val="073763"/>
              </a:solidFill>
              <a:latin typeface="Calibri"/>
              <a:ea typeface="Calibri"/>
              <a:cs typeface="Calibri"/>
              <a:sym typeface="Calibri"/>
            </a:endParaRPr>
          </a:p>
          <a:p>
            <a:pPr marL="853419" lvl="1" indent="-257380">
              <a:lnSpc>
                <a:spcPct val="80000"/>
              </a:lnSpc>
              <a:spcBef>
                <a:spcPts val="789"/>
              </a:spcBef>
              <a:buClr>
                <a:srgbClr val="073763"/>
              </a:buClr>
              <a:buSzPts val="2400"/>
            </a:pPr>
            <a:r>
              <a:rPr lang="hu" sz="3200" dirty="0">
                <a:solidFill>
                  <a:srgbClr val="073763"/>
                </a:solidFill>
                <a:latin typeface="Calibri"/>
                <a:ea typeface="Calibri"/>
                <a:cs typeface="Calibri"/>
                <a:sym typeface="Calibri"/>
              </a:rPr>
              <a:t>a viselkedést</a:t>
            </a:r>
            <a:endParaRPr sz="3200" dirty="0">
              <a:solidFill>
                <a:srgbClr val="073763"/>
              </a:solidFill>
              <a:latin typeface="Calibri"/>
              <a:ea typeface="Calibri"/>
              <a:cs typeface="Calibri"/>
              <a:sym typeface="Calibri"/>
            </a:endParaRPr>
          </a:p>
          <a:p>
            <a:pPr marL="853419" lvl="1" indent="-257380">
              <a:lnSpc>
                <a:spcPct val="80000"/>
              </a:lnSpc>
              <a:spcBef>
                <a:spcPts val="789"/>
              </a:spcBef>
              <a:buClr>
                <a:srgbClr val="073763"/>
              </a:buClr>
              <a:buSzPts val="2400"/>
            </a:pPr>
            <a:r>
              <a:rPr lang="hu" sz="3200" dirty="0">
                <a:solidFill>
                  <a:srgbClr val="073763"/>
                </a:solidFill>
                <a:latin typeface="Calibri"/>
                <a:ea typeface="Calibri"/>
                <a:cs typeface="Calibri"/>
                <a:sym typeface="Calibri"/>
              </a:rPr>
              <a:t>az érzelmek kifejezését és kezelését</a:t>
            </a:r>
            <a:endParaRPr sz="3200" dirty="0">
              <a:solidFill>
                <a:srgbClr val="073763"/>
              </a:solidFill>
              <a:latin typeface="Calibri"/>
              <a:ea typeface="Calibri"/>
              <a:cs typeface="Calibri"/>
              <a:sym typeface="Calibri"/>
            </a:endParaRPr>
          </a:p>
          <a:p>
            <a:pPr marL="853419" lvl="1" indent="-257380">
              <a:lnSpc>
                <a:spcPct val="80000"/>
              </a:lnSpc>
              <a:spcBef>
                <a:spcPts val="789"/>
              </a:spcBef>
              <a:buClr>
                <a:srgbClr val="073763"/>
              </a:buClr>
              <a:buSzPts val="2400"/>
            </a:pPr>
            <a:r>
              <a:rPr lang="hu" sz="3200" dirty="0">
                <a:solidFill>
                  <a:srgbClr val="073763"/>
                </a:solidFill>
                <a:latin typeface="Calibri"/>
                <a:ea typeface="Calibri"/>
                <a:cs typeface="Calibri"/>
                <a:sym typeface="Calibri"/>
              </a:rPr>
              <a:t>a neuroendokrin rendszer biokémiai folyamatait</a:t>
            </a:r>
            <a:endParaRPr sz="3200" dirty="0">
              <a:solidFill>
                <a:srgbClr val="073763"/>
              </a:solidFill>
              <a:latin typeface="Calibri"/>
              <a:ea typeface="Calibri"/>
              <a:cs typeface="Calibri"/>
              <a:sym typeface="Calibri"/>
            </a:endParaRPr>
          </a:p>
          <a:p>
            <a:pPr marL="457189" lvl="1" indent="-226054">
              <a:lnSpc>
                <a:spcPct val="80000"/>
              </a:lnSpc>
              <a:spcBef>
                <a:spcPts val="888"/>
              </a:spcBef>
              <a:buClr>
                <a:srgbClr val="073763"/>
              </a:buClr>
              <a:buSzPts val="2400"/>
            </a:pPr>
            <a:r>
              <a:rPr lang="hu" sz="3200" dirty="0">
                <a:solidFill>
                  <a:srgbClr val="073763"/>
                </a:solidFill>
                <a:latin typeface="Calibri"/>
                <a:ea typeface="Calibri"/>
                <a:cs typeface="Calibri"/>
                <a:sym typeface="Calibri"/>
              </a:rPr>
              <a:t>Epigenetikus úton is átadódnak a traumatizáló, káros üzenetek - transzgenerációs trauma átadás</a:t>
            </a:r>
            <a:endParaRPr sz="3200" dirty="0">
              <a:solidFill>
                <a:srgbClr val="073763"/>
              </a:solidFill>
              <a:latin typeface="Calibri"/>
              <a:ea typeface="Calibri"/>
              <a:cs typeface="Calibri"/>
              <a:sym typeface="Calibri"/>
            </a:endParaRPr>
          </a:p>
          <a:p>
            <a:pPr marL="0" indent="0">
              <a:lnSpc>
                <a:spcPct val="100000"/>
              </a:lnSpc>
              <a:buNone/>
            </a:pPr>
            <a:endParaRPr dirty="0"/>
          </a:p>
        </p:txBody>
      </p:sp>
    </p:spTree>
  </p:cSld>
  <p:clrMapOvr>
    <a:masterClrMapping/>
  </p:clrMapOvr>
</p:sld>
</file>

<file path=ppt/theme/theme1.xml><?xml version="1.0" encoding="utf-8"?>
<a:theme xmlns:a="http://schemas.openxmlformats.org/drawingml/2006/main" name="Nagyvárosi">
  <a:themeElements>
    <a:clrScheme name="Nagyvárosi">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Nagyvárosi">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agyvárosi">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Eclips">
  <a:themeElements>
    <a:clrScheme name="Custom 4">
      <a:dk1>
        <a:srgbClr val="262626"/>
      </a:dk1>
      <a:lt1>
        <a:srgbClr val="F2F2F2"/>
      </a:lt1>
      <a:dk2>
        <a:srgbClr val="262626"/>
      </a:dk2>
      <a:lt2>
        <a:srgbClr val="F2F2F2"/>
      </a:lt2>
      <a:accent1>
        <a:srgbClr val="095FD1"/>
      </a:accent1>
      <a:accent2>
        <a:srgbClr val="FFDE59"/>
      </a:accent2>
      <a:accent3>
        <a:srgbClr val="FF0000"/>
      </a:accent3>
      <a:accent4>
        <a:srgbClr val="FFFF00"/>
      </a:accent4>
      <a:accent5>
        <a:srgbClr val="00B0F0"/>
      </a:accent5>
      <a:accent6>
        <a:srgbClr val="92D050"/>
      </a:accent6>
      <a:hlink>
        <a:srgbClr val="00B050"/>
      </a:hlink>
      <a:folHlink>
        <a:srgbClr val="095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TotalTime>
  <Words>2329</Words>
  <Application>Microsoft Office PowerPoint</Application>
  <PresentationFormat>Szélesvásznú</PresentationFormat>
  <Paragraphs>265</Paragraphs>
  <Slides>28</Slides>
  <Notes>23</Notes>
  <HiddenSlides>0</HiddenSlides>
  <MMClips>0</MMClips>
  <ScaleCrop>false</ScaleCrop>
  <HeadingPairs>
    <vt:vector size="6" baseType="variant">
      <vt:variant>
        <vt:lpstr>Használt betűtípusok</vt:lpstr>
      </vt:variant>
      <vt:variant>
        <vt:i4>10</vt:i4>
      </vt:variant>
      <vt:variant>
        <vt:lpstr>Téma</vt:lpstr>
      </vt:variant>
      <vt:variant>
        <vt:i4>2</vt:i4>
      </vt:variant>
      <vt:variant>
        <vt:lpstr>Diacímek</vt:lpstr>
      </vt:variant>
      <vt:variant>
        <vt:i4>28</vt:i4>
      </vt:variant>
    </vt:vector>
  </HeadingPairs>
  <TitlesOfParts>
    <vt:vector size="40" baseType="lpstr">
      <vt:lpstr>Arial</vt:lpstr>
      <vt:lpstr>Calibri</vt:lpstr>
      <vt:lpstr>Calibri Light</vt:lpstr>
      <vt:lpstr>Cambria</vt:lpstr>
      <vt:lpstr>DM Serif Text</vt:lpstr>
      <vt:lpstr>Noto Sans Symbols</vt:lpstr>
      <vt:lpstr>Open Sans</vt:lpstr>
      <vt:lpstr>PTSerif-Regular</vt:lpstr>
      <vt:lpstr>Quattrocento Sans</vt:lpstr>
      <vt:lpstr>Wingdings</vt:lpstr>
      <vt:lpstr>Nagyvárosi</vt:lpstr>
      <vt:lpstr>Eclips</vt:lpstr>
      <vt:lpstr>A szociális segítségnyújtás modellje a traumatudatos szemlélet tükrében</vt:lpstr>
      <vt:lpstr>Traumatudatos szemlélet</vt:lpstr>
      <vt:lpstr>A trauma lehetséges meghatározásai</vt:lpstr>
      <vt:lpstr>A trauma lehetséges meghatározásai</vt:lpstr>
      <vt:lpstr>A trauma lehetséges meghatározásai</vt:lpstr>
      <vt:lpstr>Kapcsolati trauma</vt:lpstr>
      <vt:lpstr> </vt:lpstr>
      <vt:lpstr>ESEMÉNY – TAPASZTALÁS – HATÁS </vt:lpstr>
      <vt:lpstr>A trauma következményei</vt:lpstr>
      <vt:lpstr>Hierarchikusan szerveződő funkciók</vt:lpstr>
      <vt:lpstr> "Nem kell terapeutának lenned, hogy terápiás hatást érj el.”1 </vt:lpstr>
      <vt:lpstr>A felismerés és a megelőzés kulcsa a traumatudatos szervezeti működés</vt:lpstr>
      <vt:lpstr>A traumatudatos szervezeti működés</vt:lpstr>
      <vt:lpstr>A traumatudatosság hat alapelve</vt:lpstr>
      <vt:lpstr>„Nem kell terapeutának lenned, hogy terápiás hatást érj el.”</vt:lpstr>
      <vt:lpstr>A traumatudatos intézményi működés kulcsfontosságú megvalósítási területei</vt:lpstr>
      <vt:lpstr>A kulcs az attitűd és a folyamatos fejlesztés, tükörbe nézés szervezeti szinten </vt:lpstr>
      <vt:lpstr>PowerPoint-bemutató</vt:lpstr>
      <vt:lpstr>GYERMEKBÁNTALMAZÁS ELLENI KÜZDELEM - kisgyerekekkel foglalkozó szakembereknek szóló integrált képzés és  traumatudatos protokoll és szűrőeszköz kidolgozása</vt:lpstr>
      <vt:lpstr>Viselkedés: tünet és diagnózis</vt:lpstr>
      <vt:lpstr>Viselkedés: tünet és diagnózis</vt:lpstr>
      <vt:lpstr>Gyerekrészvétel és traumatudatosság</vt:lpstr>
      <vt:lpstr>Mit tehetünk akár most a traumatudatos gondozás érdekében? </vt:lpstr>
      <vt:lpstr>1  Figyeljünk magunkra! </vt:lpstr>
      <vt:lpstr>2  Együttműködés</vt:lpstr>
      <vt:lpstr>3  Az apró dolgok fontossága</vt:lpstr>
      <vt:lpstr>4.  Minden nap egy lehetőség</vt:lpstr>
      <vt:lpstr>Köszönöm a figyelmet!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Borotvaélen táncolva</dc:title>
  <dc:creator>Mónika Rózsa</dc:creator>
  <cp:lastModifiedBy>Mónika Rózsa</cp:lastModifiedBy>
  <cp:revision>44</cp:revision>
  <dcterms:created xsi:type="dcterms:W3CDTF">2022-05-25T10:00:04Z</dcterms:created>
  <dcterms:modified xsi:type="dcterms:W3CDTF">2023-10-17T20:28:24Z</dcterms:modified>
</cp:coreProperties>
</file>