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24"/>
  </p:notesMasterIdLst>
  <p:sldIdLst>
    <p:sldId id="408" r:id="rId2"/>
    <p:sldId id="259" r:id="rId3"/>
    <p:sldId id="642" r:id="rId4"/>
    <p:sldId id="264" r:id="rId5"/>
    <p:sldId id="265" r:id="rId6"/>
    <p:sldId id="269" r:id="rId7"/>
    <p:sldId id="270" r:id="rId8"/>
    <p:sldId id="676" r:id="rId9"/>
    <p:sldId id="589" r:id="rId10"/>
    <p:sldId id="636" r:id="rId11"/>
    <p:sldId id="283" r:id="rId12"/>
    <p:sldId id="675" r:id="rId13"/>
    <p:sldId id="620" r:id="rId14"/>
    <p:sldId id="656" r:id="rId15"/>
    <p:sldId id="669" r:id="rId16"/>
    <p:sldId id="671" r:id="rId17"/>
    <p:sldId id="412" r:id="rId18"/>
    <p:sldId id="672" r:id="rId19"/>
    <p:sldId id="673" r:id="rId20"/>
    <p:sldId id="674" r:id="rId21"/>
    <p:sldId id="420" r:id="rId22"/>
    <p:sldId id="634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" initials="A" lastIdx="0" clrIdx="0">
    <p:extLst>
      <p:ext uri="{19B8F6BF-5375-455C-9EA6-DF929625EA0E}">
        <p15:presenceInfo xmlns:p15="http://schemas.microsoft.com/office/powerpoint/2012/main" userId="Ann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2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9026" autoAdjust="0"/>
  </p:normalViewPr>
  <p:slideViewPr>
    <p:cSldViewPr snapToGrid="0">
      <p:cViewPr varScale="1">
        <p:scale>
          <a:sx n="68" d="100"/>
          <a:sy n="68" d="100"/>
        </p:scale>
        <p:origin x="12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FC6A34-AC14-44E6-B2D7-70910DAA1808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7B3E1F31-44F3-4007-964E-F57E5E56B55B}">
      <dgm:prSet phldrT="[Szöveg]" custT="1"/>
      <dgm:spPr/>
      <dgm:t>
        <a:bodyPr/>
        <a:lstStyle/>
        <a:p>
          <a:r>
            <a:rPr lang="hu-HU" sz="2400" dirty="0"/>
            <a:t>Szex</a:t>
          </a:r>
        </a:p>
      </dgm:t>
    </dgm:pt>
    <dgm:pt modelId="{B03ACA42-992C-434A-9D15-3B9EF660EA7D}" type="parTrans" cxnId="{1358654D-E04C-4D0F-B619-60A2D7DAA6DF}">
      <dgm:prSet/>
      <dgm:spPr/>
      <dgm:t>
        <a:bodyPr/>
        <a:lstStyle/>
        <a:p>
          <a:endParaRPr lang="hu-HU" sz="2400"/>
        </a:p>
      </dgm:t>
    </dgm:pt>
    <dgm:pt modelId="{541DC4D7-FCC6-42BF-8B58-29445DB5F33E}" type="sibTrans" cxnId="{1358654D-E04C-4D0F-B619-60A2D7DAA6DF}">
      <dgm:prSet/>
      <dgm:spPr/>
      <dgm:t>
        <a:bodyPr/>
        <a:lstStyle/>
        <a:p>
          <a:endParaRPr lang="hu-HU" sz="2400"/>
        </a:p>
      </dgm:t>
    </dgm:pt>
    <dgm:pt modelId="{E66B9625-CF78-4D33-9A2E-751E9F61E2A2}">
      <dgm:prSet phldrT="[Szöveg]" custT="1"/>
      <dgm:spPr/>
      <dgm:t>
        <a:bodyPr/>
        <a:lstStyle/>
        <a:p>
          <a:r>
            <a:rPr lang="hu-HU" sz="2400" dirty="0"/>
            <a:t>Alkohol fogyasztás</a:t>
          </a:r>
        </a:p>
      </dgm:t>
    </dgm:pt>
    <dgm:pt modelId="{16AFF8F4-901A-4998-892B-14CF7D04BBCA}" type="parTrans" cxnId="{41224C1F-7147-4146-AA26-E288AC42FC30}">
      <dgm:prSet/>
      <dgm:spPr/>
      <dgm:t>
        <a:bodyPr/>
        <a:lstStyle/>
        <a:p>
          <a:endParaRPr lang="hu-HU" sz="2400"/>
        </a:p>
      </dgm:t>
    </dgm:pt>
    <dgm:pt modelId="{0C2B64C2-8BAD-4CDA-9940-786BD1EA5693}" type="sibTrans" cxnId="{41224C1F-7147-4146-AA26-E288AC42FC30}">
      <dgm:prSet/>
      <dgm:spPr/>
      <dgm:t>
        <a:bodyPr/>
        <a:lstStyle/>
        <a:p>
          <a:endParaRPr lang="hu-HU" sz="2400"/>
        </a:p>
      </dgm:t>
    </dgm:pt>
    <dgm:pt modelId="{439517D2-924F-404C-8160-6C1F37E5FAC5}">
      <dgm:prSet phldrT="[Szöveg]" custT="1"/>
      <dgm:spPr/>
      <dgm:t>
        <a:bodyPr/>
        <a:lstStyle/>
        <a:p>
          <a:r>
            <a:rPr lang="hu-HU" sz="2400" dirty="0"/>
            <a:t>Online tér és kütyük</a:t>
          </a:r>
        </a:p>
      </dgm:t>
    </dgm:pt>
    <dgm:pt modelId="{C5D58CE2-CEF3-43EE-B2F8-DAD1578E0B51}" type="parTrans" cxnId="{5ABBAA32-0B18-41B8-B6BE-15A336B20AE7}">
      <dgm:prSet/>
      <dgm:spPr/>
      <dgm:t>
        <a:bodyPr/>
        <a:lstStyle/>
        <a:p>
          <a:endParaRPr lang="hu-HU" sz="2400"/>
        </a:p>
      </dgm:t>
    </dgm:pt>
    <dgm:pt modelId="{6F98E7CE-CD64-4606-B841-EBBC74C3A93B}" type="sibTrans" cxnId="{5ABBAA32-0B18-41B8-B6BE-15A336B20AE7}">
      <dgm:prSet/>
      <dgm:spPr/>
      <dgm:t>
        <a:bodyPr/>
        <a:lstStyle/>
        <a:p>
          <a:endParaRPr lang="hu-HU" sz="2400"/>
        </a:p>
      </dgm:t>
    </dgm:pt>
    <dgm:pt modelId="{45965D04-B05C-4DB6-A3F5-B50AF59D62F2}">
      <dgm:prSet custT="1"/>
      <dgm:spPr/>
      <dgm:t>
        <a:bodyPr/>
        <a:lstStyle/>
        <a:p>
          <a:r>
            <a:rPr lang="hu-HU" sz="2400" dirty="0"/>
            <a:t>Az értékrendnek megfelelő tevékenység</a:t>
          </a:r>
        </a:p>
      </dgm:t>
    </dgm:pt>
    <dgm:pt modelId="{DE0C3D39-99CD-4045-980F-A84F5AD4A860}" type="parTrans" cxnId="{7DD40257-66BE-4AFA-890A-E8171878A6FC}">
      <dgm:prSet/>
      <dgm:spPr/>
      <dgm:t>
        <a:bodyPr/>
        <a:lstStyle/>
        <a:p>
          <a:endParaRPr lang="hu-HU" sz="2400"/>
        </a:p>
      </dgm:t>
    </dgm:pt>
    <dgm:pt modelId="{30996120-FA54-45AC-BFD3-D7D964F714CF}" type="sibTrans" cxnId="{7DD40257-66BE-4AFA-890A-E8171878A6FC}">
      <dgm:prSet/>
      <dgm:spPr/>
      <dgm:t>
        <a:bodyPr/>
        <a:lstStyle/>
        <a:p>
          <a:endParaRPr lang="hu-HU" sz="2400"/>
        </a:p>
      </dgm:t>
    </dgm:pt>
    <dgm:pt modelId="{627EECCC-7A71-4739-ACF8-71EE12AF29C9}">
      <dgm:prSet custT="1"/>
      <dgm:spPr/>
      <dgm:t>
        <a:bodyPr/>
        <a:lstStyle/>
        <a:p>
          <a:r>
            <a:rPr lang="hu-HU" sz="2400" dirty="0"/>
            <a:t>Droghasználat</a:t>
          </a:r>
        </a:p>
      </dgm:t>
    </dgm:pt>
    <dgm:pt modelId="{F378297E-EA6F-4196-9520-1B24C722F53B}" type="parTrans" cxnId="{855BD248-A0F5-4513-9404-5E601A6202CB}">
      <dgm:prSet/>
      <dgm:spPr/>
      <dgm:t>
        <a:bodyPr/>
        <a:lstStyle/>
        <a:p>
          <a:endParaRPr lang="hu-HU" sz="2400"/>
        </a:p>
      </dgm:t>
    </dgm:pt>
    <dgm:pt modelId="{C607F1E1-CBC1-4554-9558-A065D66F7235}" type="sibTrans" cxnId="{855BD248-A0F5-4513-9404-5E601A6202CB}">
      <dgm:prSet/>
      <dgm:spPr/>
      <dgm:t>
        <a:bodyPr/>
        <a:lstStyle/>
        <a:p>
          <a:endParaRPr lang="hu-HU" sz="2400"/>
        </a:p>
      </dgm:t>
    </dgm:pt>
    <dgm:pt modelId="{797C63D2-E6BB-494A-B54E-6B8A3114E5BF}">
      <dgm:prSet phldrT="[Szöveg]" custT="1"/>
      <dgm:spPr/>
      <dgm:t>
        <a:bodyPr/>
        <a:lstStyle/>
        <a:p>
          <a:r>
            <a:rPr lang="hu-HU" sz="2400" dirty="0"/>
            <a:t>Pozitív emberi interakciók</a:t>
          </a:r>
        </a:p>
      </dgm:t>
    </dgm:pt>
    <dgm:pt modelId="{36BE0B0F-8D56-489B-87A6-2A007D3BB4F7}" type="parTrans" cxnId="{8F0DED94-9F59-4573-852C-D62F428EFE52}">
      <dgm:prSet/>
      <dgm:spPr/>
      <dgm:t>
        <a:bodyPr/>
        <a:lstStyle/>
        <a:p>
          <a:endParaRPr lang="hu-HU" sz="2400"/>
        </a:p>
      </dgm:t>
    </dgm:pt>
    <dgm:pt modelId="{6B57DBB4-24DE-4A7C-95FE-5352172B9FDA}" type="sibTrans" cxnId="{8F0DED94-9F59-4573-852C-D62F428EFE52}">
      <dgm:prSet/>
      <dgm:spPr/>
      <dgm:t>
        <a:bodyPr/>
        <a:lstStyle/>
        <a:p>
          <a:endParaRPr lang="hu-HU" sz="2400"/>
        </a:p>
      </dgm:t>
    </dgm:pt>
    <dgm:pt modelId="{23091590-48C1-4930-8FF2-28679218CD14}">
      <dgm:prSet phldrT="[Szöveg]" custT="1"/>
      <dgm:spPr/>
      <dgm:t>
        <a:bodyPr/>
        <a:lstStyle/>
        <a:p>
          <a:r>
            <a:rPr lang="hu-HU" sz="2400" dirty="0"/>
            <a:t>Édes, sós, zsíros ételek</a:t>
          </a:r>
        </a:p>
      </dgm:t>
    </dgm:pt>
    <dgm:pt modelId="{5C2F4140-681F-4F5C-A772-CEA3F4A549F3}" type="parTrans" cxnId="{2AB95554-AF60-4CE0-AB93-27A09C12D1F2}">
      <dgm:prSet/>
      <dgm:spPr/>
      <dgm:t>
        <a:bodyPr/>
        <a:lstStyle/>
        <a:p>
          <a:endParaRPr lang="hu-HU" sz="2400"/>
        </a:p>
      </dgm:t>
    </dgm:pt>
    <dgm:pt modelId="{D9886F28-64EC-4CDD-ABF3-6BA4F3665270}" type="sibTrans" cxnId="{2AB95554-AF60-4CE0-AB93-27A09C12D1F2}">
      <dgm:prSet/>
      <dgm:spPr/>
      <dgm:t>
        <a:bodyPr/>
        <a:lstStyle/>
        <a:p>
          <a:endParaRPr lang="hu-HU" sz="2400"/>
        </a:p>
      </dgm:t>
    </dgm:pt>
    <dgm:pt modelId="{57BAB4C2-6201-44FB-9499-9DB05F1DC426}">
      <dgm:prSet phldrT="[Szöveg]" custT="1"/>
      <dgm:spPr/>
      <dgm:t>
        <a:bodyPr/>
        <a:lstStyle/>
        <a:p>
          <a:r>
            <a:rPr lang="hu-HU" sz="2400" dirty="0"/>
            <a:t>Zene, ritmus, tánc, ének</a:t>
          </a:r>
        </a:p>
      </dgm:t>
    </dgm:pt>
    <dgm:pt modelId="{F29BF6A6-AFF3-415A-8857-C7FE57B614E2}" type="parTrans" cxnId="{8732E4AB-1C55-41CC-B561-377808EB306F}">
      <dgm:prSet/>
      <dgm:spPr/>
      <dgm:t>
        <a:bodyPr/>
        <a:lstStyle/>
        <a:p>
          <a:endParaRPr lang="hu-HU" sz="2400"/>
        </a:p>
      </dgm:t>
    </dgm:pt>
    <dgm:pt modelId="{6640C4C9-4903-4BE7-8BC1-0E265F39EBA1}" type="sibTrans" cxnId="{8732E4AB-1C55-41CC-B561-377808EB306F}">
      <dgm:prSet/>
      <dgm:spPr/>
      <dgm:t>
        <a:bodyPr/>
        <a:lstStyle/>
        <a:p>
          <a:endParaRPr lang="hu-HU" sz="2400"/>
        </a:p>
      </dgm:t>
    </dgm:pt>
    <dgm:pt modelId="{B2E4BC1A-8FC6-4F22-9954-CF9423C67D09}">
      <dgm:prSet phldrT="[Szöveg]" custT="1"/>
      <dgm:spPr/>
      <dgm:t>
        <a:bodyPr/>
        <a:lstStyle/>
        <a:p>
          <a:r>
            <a:rPr lang="hu-HU" sz="2400" dirty="0"/>
            <a:t>Önsértés (vágás, tépés, rágás)</a:t>
          </a:r>
        </a:p>
      </dgm:t>
    </dgm:pt>
    <dgm:pt modelId="{37CE7D92-E30D-4635-A086-B72AA7C79739}" type="parTrans" cxnId="{9A3CD3EF-E37E-4EA8-AC4B-03946FF89679}">
      <dgm:prSet/>
      <dgm:spPr/>
      <dgm:t>
        <a:bodyPr/>
        <a:lstStyle/>
        <a:p>
          <a:endParaRPr lang="hu-HU" sz="2400"/>
        </a:p>
      </dgm:t>
    </dgm:pt>
    <dgm:pt modelId="{73AA8800-0844-4273-9BC4-4E174A42C955}" type="sibTrans" cxnId="{9A3CD3EF-E37E-4EA8-AC4B-03946FF89679}">
      <dgm:prSet/>
      <dgm:spPr/>
      <dgm:t>
        <a:bodyPr/>
        <a:lstStyle/>
        <a:p>
          <a:endParaRPr lang="hu-HU" sz="2400"/>
        </a:p>
      </dgm:t>
    </dgm:pt>
    <dgm:pt modelId="{13B73F8E-BDA8-4EE2-BF8A-517989272EEE}">
      <dgm:prSet phldrT="[Szöveg]" custT="1"/>
      <dgm:spPr>
        <a:solidFill>
          <a:schemeClr val="accent2"/>
        </a:solidFill>
      </dgm:spPr>
      <dgm:t>
        <a:bodyPr/>
        <a:lstStyle/>
        <a:p>
          <a:pPr algn="ctr"/>
          <a:r>
            <a:rPr lang="hu-HU" sz="2400" dirty="0"/>
            <a:t>A jutalmazó rendszer bekapcsol és kikapcsolja a stresszválasz rendszert </a:t>
          </a:r>
        </a:p>
      </dgm:t>
    </dgm:pt>
    <dgm:pt modelId="{F160F3AE-BEBA-4ACD-BF38-9C92DB492A2E}" type="parTrans" cxnId="{E23BBB70-5676-498B-B429-FB907E2B6A4F}">
      <dgm:prSet/>
      <dgm:spPr/>
      <dgm:t>
        <a:bodyPr/>
        <a:lstStyle/>
        <a:p>
          <a:endParaRPr lang="hu-HU" sz="2400"/>
        </a:p>
      </dgm:t>
    </dgm:pt>
    <dgm:pt modelId="{3936015A-5112-48C0-94B9-4954D97AE447}" type="sibTrans" cxnId="{E23BBB70-5676-498B-B429-FB907E2B6A4F}">
      <dgm:prSet/>
      <dgm:spPr/>
      <dgm:t>
        <a:bodyPr/>
        <a:lstStyle/>
        <a:p>
          <a:endParaRPr lang="hu-HU" sz="2400"/>
        </a:p>
      </dgm:t>
    </dgm:pt>
    <dgm:pt modelId="{C4EC8D1B-2E31-4AFC-A250-A75585D9FE94}" type="pres">
      <dgm:prSet presAssocID="{79FC6A34-AC14-44E6-B2D7-70910DAA1808}" presName="composite" presStyleCnt="0">
        <dgm:presLayoutVars>
          <dgm:chMax val="5"/>
          <dgm:dir val="rev"/>
          <dgm:animLvl val="ctr"/>
          <dgm:resizeHandles val="exact"/>
        </dgm:presLayoutVars>
      </dgm:prSet>
      <dgm:spPr/>
    </dgm:pt>
    <dgm:pt modelId="{9D39F16C-9011-472B-B78D-AF0714058B83}" type="pres">
      <dgm:prSet presAssocID="{79FC6A34-AC14-44E6-B2D7-70910DAA1808}" presName="cycle" presStyleCnt="0"/>
      <dgm:spPr/>
    </dgm:pt>
    <dgm:pt modelId="{1BFB37C0-D741-4C4F-9920-5F9590BE1519}" type="pres">
      <dgm:prSet presAssocID="{79FC6A34-AC14-44E6-B2D7-70910DAA1808}" presName="centerShape" presStyleCnt="0"/>
      <dgm:spPr/>
    </dgm:pt>
    <dgm:pt modelId="{93E2F69D-8DD3-4D6F-B2E5-87A9535CEBA4}" type="pres">
      <dgm:prSet presAssocID="{79FC6A34-AC14-44E6-B2D7-70910DAA1808}" presName="connSite" presStyleLbl="node1" presStyleIdx="0" presStyleCnt="11"/>
      <dgm:spPr/>
    </dgm:pt>
    <dgm:pt modelId="{1E212573-4699-4B6E-A50B-AEF8AC37390C}" type="pres">
      <dgm:prSet presAssocID="{79FC6A34-AC14-44E6-B2D7-70910DAA1808}" presName="visible" presStyleLbl="node1" presStyleIdx="0" presStyleCnt="11" custLinFactNeighborX="-15115" custLinFactNeighborY="-1132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gy egy fejben"/>
        </a:ext>
      </dgm:extLst>
    </dgm:pt>
    <dgm:pt modelId="{7C6364C8-9AD2-4D91-A0B2-FAB8EF3407A9}" type="pres">
      <dgm:prSet presAssocID="{B03ACA42-992C-434A-9D15-3B9EF660EA7D}" presName="Name25" presStyleLbl="parChTrans1D1" presStyleIdx="0" presStyleCnt="10"/>
      <dgm:spPr/>
    </dgm:pt>
    <dgm:pt modelId="{F5D72C0D-8CED-4E18-8105-27D082533A7E}" type="pres">
      <dgm:prSet presAssocID="{7B3E1F31-44F3-4007-964E-F57E5E56B55B}" presName="node" presStyleCnt="0"/>
      <dgm:spPr/>
    </dgm:pt>
    <dgm:pt modelId="{668B1DBE-3F63-4401-B984-18038B90538D}" type="pres">
      <dgm:prSet presAssocID="{7B3E1F31-44F3-4007-964E-F57E5E56B55B}" presName="parentNode" presStyleLbl="node1" presStyleIdx="1" presStyleCnt="11" custScaleX="417332" custScaleY="154146" custLinFactX="-313590" custLinFactNeighborX="-400000" custLinFactNeighborY="21092">
        <dgm:presLayoutVars>
          <dgm:chMax val="1"/>
          <dgm:bulletEnabled val="1"/>
        </dgm:presLayoutVars>
      </dgm:prSet>
      <dgm:spPr/>
    </dgm:pt>
    <dgm:pt modelId="{E7956F7D-8554-4032-9BDC-1583A3AF2AF9}" type="pres">
      <dgm:prSet presAssocID="{7B3E1F31-44F3-4007-964E-F57E5E56B55B}" presName="childNode" presStyleLbl="revTx" presStyleIdx="0" presStyleCnt="0">
        <dgm:presLayoutVars>
          <dgm:bulletEnabled val="1"/>
        </dgm:presLayoutVars>
      </dgm:prSet>
      <dgm:spPr/>
    </dgm:pt>
    <dgm:pt modelId="{FE229F35-9310-4FE5-B79E-EDEAC0BC4FEE}" type="pres">
      <dgm:prSet presAssocID="{16AFF8F4-901A-4998-892B-14CF7D04BBCA}" presName="Name25" presStyleLbl="parChTrans1D1" presStyleIdx="1" presStyleCnt="10"/>
      <dgm:spPr/>
    </dgm:pt>
    <dgm:pt modelId="{46EACB69-D3F5-4837-BF41-B52F1EBC2870}" type="pres">
      <dgm:prSet presAssocID="{E66B9625-CF78-4D33-9A2E-751E9F61E2A2}" presName="node" presStyleCnt="0"/>
      <dgm:spPr/>
    </dgm:pt>
    <dgm:pt modelId="{96A59A6A-3867-4A97-B0FD-BB3F71A7CCB4}" type="pres">
      <dgm:prSet presAssocID="{E66B9625-CF78-4D33-9A2E-751E9F61E2A2}" presName="parentNode" presStyleLbl="node1" presStyleIdx="2" presStyleCnt="11" custScaleX="698383" custScaleY="237400" custLinFactX="-100000" custLinFactNeighborX="-122280" custLinFactNeighborY="-56000">
        <dgm:presLayoutVars>
          <dgm:chMax val="1"/>
          <dgm:bulletEnabled val="1"/>
        </dgm:presLayoutVars>
      </dgm:prSet>
      <dgm:spPr/>
    </dgm:pt>
    <dgm:pt modelId="{CD43BCF9-AD24-4480-9842-228FE24F586E}" type="pres">
      <dgm:prSet presAssocID="{E66B9625-CF78-4D33-9A2E-751E9F61E2A2}" presName="childNode" presStyleLbl="revTx" presStyleIdx="0" presStyleCnt="0">
        <dgm:presLayoutVars>
          <dgm:bulletEnabled val="1"/>
        </dgm:presLayoutVars>
      </dgm:prSet>
      <dgm:spPr/>
    </dgm:pt>
    <dgm:pt modelId="{CBF11D37-24ED-4AE6-BF6D-AEB61A707622}" type="pres">
      <dgm:prSet presAssocID="{C5D58CE2-CEF3-43EE-B2F8-DAD1578E0B51}" presName="Name25" presStyleLbl="parChTrans1D1" presStyleIdx="2" presStyleCnt="10"/>
      <dgm:spPr/>
    </dgm:pt>
    <dgm:pt modelId="{72772142-8224-4461-8D68-6BA1F36F0396}" type="pres">
      <dgm:prSet presAssocID="{439517D2-924F-404C-8160-6C1F37E5FAC5}" presName="node" presStyleCnt="0"/>
      <dgm:spPr/>
    </dgm:pt>
    <dgm:pt modelId="{82254677-D264-4F94-B516-145216416317}" type="pres">
      <dgm:prSet presAssocID="{439517D2-924F-404C-8160-6C1F37E5FAC5}" presName="parentNode" presStyleLbl="node1" presStyleIdx="3" presStyleCnt="11" custScaleX="634996" custScaleY="270511" custLinFactX="294125" custLinFactNeighborX="300000" custLinFactNeighborY="-79458">
        <dgm:presLayoutVars>
          <dgm:chMax val="1"/>
          <dgm:bulletEnabled val="1"/>
        </dgm:presLayoutVars>
      </dgm:prSet>
      <dgm:spPr/>
    </dgm:pt>
    <dgm:pt modelId="{B27B08A7-0F03-4A01-B77D-442958D4CE46}" type="pres">
      <dgm:prSet presAssocID="{439517D2-924F-404C-8160-6C1F37E5FAC5}" presName="childNode" presStyleLbl="revTx" presStyleIdx="0" presStyleCnt="0">
        <dgm:presLayoutVars>
          <dgm:bulletEnabled val="1"/>
        </dgm:presLayoutVars>
      </dgm:prSet>
      <dgm:spPr/>
    </dgm:pt>
    <dgm:pt modelId="{3B1E2058-E77F-47ED-AA0C-E7B2E621EC45}" type="pres">
      <dgm:prSet presAssocID="{F378297E-EA6F-4196-9520-1B24C722F53B}" presName="Name25" presStyleLbl="parChTrans1D1" presStyleIdx="3" presStyleCnt="10"/>
      <dgm:spPr/>
    </dgm:pt>
    <dgm:pt modelId="{40E66B55-A9C1-435B-BD46-CDD2D6831318}" type="pres">
      <dgm:prSet presAssocID="{627EECCC-7A71-4739-ACF8-71EE12AF29C9}" presName="node" presStyleCnt="0"/>
      <dgm:spPr/>
    </dgm:pt>
    <dgm:pt modelId="{D21E7EBD-CED7-4A90-B7F2-278C3DCC19FF}" type="pres">
      <dgm:prSet presAssocID="{627EECCC-7A71-4739-ACF8-71EE12AF29C9}" presName="parentNode" presStyleLbl="node1" presStyleIdx="4" presStyleCnt="11" custScaleX="601568" custScaleY="185128" custLinFactX="-300000" custLinFactY="-100000" custLinFactNeighborX="-386858" custLinFactNeighborY="-103573">
        <dgm:presLayoutVars>
          <dgm:chMax val="1"/>
          <dgm:bulletEnabled val="1"/>
        </dgm:presLayoutVars>
      </dgm:prSet>
      <dgm:spPr/>
    </dgm:pt>
    <dgm:pt modelId="{D234197E-62A4-4C26-AD52-6C45B6F6A352}" type="pres">
      <dgm:prSet presAssocID="{627EECCC-7A71-4739-ACF8-71EE12AF29C9}" presName="childNode" presStyleLbl="revTx" presStyleIdx="0" presStyleCnt="0">
        <dgm:presLayoutVars>
          <dgm:bulletEnabled val="1"/>
        </dgm:presLayoutVars>
      </dgm:prSet>
      <dgm:spPr/>
    </dgm:pt>
    <dgm:pt modelId="{29BFBF85-3FCB-40CD-A101-E70FF10CDB2B}" type="pres">
      <dgm:prSet presAssocID="{DE0C3D39-99CD-4045-980F-A84F5AD4A860}" presName="Name25" presStyleLbl="parChTrans1D1" presStyleIdx="4" presStyleCnt="10"/>
      <dgm:spPr/>
    </dgm:pt>
    <dgm:pt modelId="{36CB3230-C2E2-4CCD-827D-15E07366316B}" type="pres">
      <dgm:prSet presAssocID="{45965D04-B05C-4DB6-A3F5-B50AF59D62F2}" presName="node" presStyleCnt="0"/>
      <dgm:spPr/>
    </dgm:pt>
    <dgm:pt modelId="{5DB91F3E-78EA-4DE7-A7B3-A6B5C9E3C571}" type="pres">
      <dgm:prSet presAssocID="{45965D04-B05C-4DB6-A3F5-B50AF59D62F2}" presName="parentNode" presStyleLbl="node1" presStyleIdx="5" presStyleCnt="11" custScaleX="694358" custScaleY="448077" custLinFactX="-300000" custLinFactNeighborX="-385636" custLinFactNeighborY="-70138">
        <dgm:presLayoutVars>
          <dgm:chMax val="1"/>
          <dgm:bulletEnabled val="1"/>
        </dgm:presLayoutVars>
      </dgm:prSet>
      <dgm:spPr/>
    </dgm:pt>
    <dgm:pt modelId="{12CA027F-E564-4C3E-A392-0D13E04D52FC}" type="pres">
      <dgm:prSet presAssocID="{45965D04-B05C-4DB6-A3F5-B50AF59D62F2}" presName="childNode" presStyleLbl="revTx" presStyleIdx="0" presStyleCnt="0">
        <dgm:presLayoutVars>
          <dgm:bulletEnabled val="1"/>
        </dgm:presLayoutVars>
      </dgm:prSet>
      <dgm:spPr/>
    </dgm:pt>
    <dgm:pt modelId="{3C1432F5-D42F-4346-A7B8-2A103798BA22}" type="pres">
      <dgm:prSet presAssocID="{36BE0B0F-8D56-489B-87A6-2A007D3BB4F7}" presName="Name25" presStyleLbl="parChTrans1D1" presStyleIdx="5" presStyleCnt="10"/>
      <dgm:spPr/>
    </dgm:pt>
    <dgm:pt modelId="{C8757898-34AB-4FEA-8F79-AE797A664CF2}" type="pres">
      <dgm:prSet presAssocID="{797C63D2-E6BB-494A-B54E-6B8A3114E5BF}" presName="node" presStyleCnt="0"/>
      <dgm:spPr/>
    </dgm:pt>
    <dgm:pt modelId="{9C4F1996-0601-4C6F-B836-A91F0270067E}" type="pres">
      <dgm:prSet presAssocID="{797C63D2-E6BB-494A-B54E-6B8A3114E5BF}" presName="parentNode" presStyleLbl="node1" presStyleIdx="6" presStyleCnt="11" custScaleX="594185" custScaleY="313069" custLinFactX="-300000" custLinFactY="37722" custLinFactNeighborX="-373992" custLinFactNeighborY="100000">
        <dgm:presLayoutVars>
          <dgm:chMax val="1"/>
          <dgm:bulletEnabled val="1"/>
        </dgm:presLayoutVars>
      </dgm:prSet>
      <dgm:spPr/>
    </dgm:pt>
    <dgm:pt modelId="{6D7A9CAC-C2C0-4BB2-A9BC-96A111F0BBF6}" type="pres">
      <dgm:prSet presAssocID="{797C63D2-E6BB-494A-B54E-6B8A3114E5BF}" presName="childNode" presStyleLbl="revTx" presStyleIdx="0" presStyleCnt="0">
        <dgm:presLayoutVars>
          <dgm:bulletEnabled val="1"/>
        </dgm:presLayoutVars>
      </dgm:prSet>
      <dgm:spPr/>
    </dgm:pt>
    <dgm:pt modelId="{A9575D27-83E9-4D7C-AF90-7C924DF8EB26}" type="pres">
      <dgm:prSet presAssocID="{5C2F4140-681F-4F5C-A772-CEA3F4A549F3}" presName="Name25" presStyleLbl="parChTrans1D1" presStyleIdx="6" presStyleCnt="10"/>
      <dgm:spPr/>
    </dgm:pt>
    <dgm:pt modelId="{FAD6F421-DD6C-4F52-BC19-199B8AE7CD58}" type="pres">
      <dgm:prSet presAssocID="{23091590-48C1-4930-8FF2-28679218CD14}" presName="node" presStyleCnt="0"/>
      <dgm:spPr/>
    </dgm:pt>
    <dgm:pt modelId="{29AF09DA-DD55-4DE7-8FD2-36E631A2943F}" type="pres">
      <dgm:prSet presAssocID="{23091590-48C1-4930-8FF2-28679218CD14}" presName="parentNode" presStyleLbl="node1" presStyleIdx="7" presStyleCnt="11" custScaleX="419479" custScaleY="319414" custLinFactX="300000" custLinFactY="185056" custLinFactNeighborX="385760" custLinFactNeighborY="200000">
        <dgm:presLayoutVars>
          <dgm:chMax val="1"/>
          <dgm:bulletEnabled val="1"/>
        </dgm:presLayoutVars>
      </dgm:prSet>
      <dgm:spPr/>
    </dgm:pt>
    <dgm:pt modelId="{7CD58CD4-23AB-4845-A0D7-B996B69A56F7}" type="pres">
      <dgm:prSet presAssocID="{23091590-48C1-4930-8FF2-28679218CD14}" presName="childNode" presStyleLbl="revTx" presStyleIdx="0" presStyleCnt="0">
        <dgm:presLayoutVars>
          <dgm:bulletEnabled val="1"/>
        </dgm:presLayoutVars>
      </dgm:prSet>
      <dgm:spPr/>
    </dgm:pt>
    <dgm:pt modelId="{1D3F3760-CC54-4D82-93CF-AEE4BE18DF5B}" type="pres">
      <dgm:prSet presAssocID="{F29BF6A6-AFF3-415A-8857-C7FE57B614E2}" presName="Name25" presStyleLbl="parChTrans1D1" presStyleIdx="7" presStyleCnt="10"/>
      <dgm:spPr/>
    </dgm:pt>
    <dgm:pt modelId="{41B78C56-BF97-4D3D-97B0-66FBC54B364B}" type="pres">
      <dgm:prSet presAssocID="{57BAB4C2-6201-44FB-9499-9DB05F1DC426}" presName="node" presStyleCnt="0"/>
      <dgm:spPr/>
    </dgm:pt>
    <dgm:pt modelId="{FF4C4FF5-44EB-4399-978C-615D835A0177}" type="pres">
      <dgm:prSet presAssocID="{57BAB4C2-6201-44FB-9499-9DB05F1DC426}" presName="parentNode" presStyleLbl="node1" presStyleIdx="8" presStyleCnt="11" custScaleX="668275" custScaleY="274273" custLinFactX="-247424" custLinFactY="34093" custLinFactNeighborX="-300000" custLinFactNeighborY="100000">
        <dgm:presLayoutVars>
          <dgm:chMax val="1"/>
          <dgm:bulletEnabled val="1"/>
        </dgm:presLayoutVars>
      </dgm:prSet>
      <dgm:spPr/>
    </dgm:pt>
    <dgm:pt modelId="{DB69BDC8-A89F-4A73-8A6C-8EA2EC534A33}" type="pres">
      <dgm:prSet presAssocID="{57BAB4C2-6201-44FB-9499-9DB05F1DC426}" presName="childNode" presStyleLbl="revTx" presStyleIdx="0" presStyleCnt="0">
        <dgm:presLayoutVars>
          <dgm:bulletEnabled val="1"/>
        </dgm:presLayoutVars>
      </dgm:prSet>
      <dgm:spPr/>
    </dgm:pt>
    <dgm:pt modelId="{29B32A99-4164-4232-8C49-C6D02597686E}" type="pres">
      <dgm:prSet presAssocID="{37CE7D92-E30D-4635-A086-B72AA7C79739}" presName="Name25" presStyleLbl="parChTrans1D1" presStyleIdx="8" presStyleCnt="10"/>
      <dgm:spPr/>
    </dgm:pt>
    <dgm:pt modelId="{63BFA4E4-1B1A-47F7-8953-C1FD92F7177B}" type="pres">
      <dgm:prSet presAssocID="{B2E4BC1A-8FC6-4F22-9954-CF9423C67D09}" presName="node" presStyleCnt="0"/>
      <dgm:spPr/>
    </dgm:pt>
    <dgm:pt modelId="{49D6A02E-8A39-4734-A140-250CFC915B9A}" type="pres">
      <dgm:prSet presAssocID="{B2E4BC1A-8FC6-4F22-9954-CF9423C67D09}" presName="parentNode" presStyleLbl="node1" presStyleIdx="9" presStyleCnt="11" custScaleX="720591" custScaleY="313642" custLinFactNeighborX="16865" custLinFactNeighborY="1434">
        <dgm:presLayoutVars>
          <dgm:chMax val="1"/>
          <dgm:bulletEnabled val="1"/>
        </dgm:presLayoutVars>
      </dgm:prSet>
      <dgm:spPr/>
    </dgm:pt>
    <dgm:pt modelId="{7D609BEF-CB6E-4F4A-AB46-D6FD2AB5932F}" type="pres">
      <dgm:prSet presAssocID="{B2E4BC1A-8FC6-4F22-9954-CF9423C67D09}" presName="childNode" presStyleLbl="revTx" presStyleIdx="0" presStyleCnt="0">
        <dgm:presLayoutVars>
          <dgm:bulletEnabled val="1"/>
        </dgm:presLayoutVars>
      </dgm:prSet>
      <dgm:spPr/>
    </dgm:pt>
    <dgm:pt modelId="{B9C83546-4206-4F22-A551-C84A9D98929F}" type="pres">
      <dgm:prSet presAssocID="{F160F3AE-BEBA-4ACD-BF38-9C92DB492A2E}" presName="Name25" presStyleLbl="parChTrans1D1" presStyleIdx="9" presStyleCnt="10"/>
      <dgm:spPr/>
    </dgm:pt>
    <dgm:pt modelId="{1FFEC3D8-237D-4055-BB16-99786B041C57}" type="pres">
      <dgm:prSet presAssocID="{13B73F8E-BDA8-4EE2-BF8A-517989272EEE}" presName="node" presStyleCnt="0"/>
      <dgm:spPr/>
    </dgm:pt>
    <dgm:pt modelId="{3AD5A398-6CBC-41FE-A46E-ACC04FE5B4A7}" type="pres">
      <dgm:prSet presAssocID="{13B73F8E-BDA8-4EE2-BF8A-517989272EEE}" presName="parentNode" presStyleLbl="node1" presStyleIdx="10" presStyleCnt="11" custScaleX="589131" custScaleY="571427" custLinFactX="400000" custLinFactY="-245937" custLinFactNeighborX="413594" custLinFactNeighborY="-300000">
        <dgm:presLayoutVars>
          <dgm:chMax val="1"/>
          <dgm:bulletEnabled val="1"/>
        </dgm:presLayoutVars>
      </dgm:prSet>
      <dgm:spPr/>
    </dgm:pt>
    <dgm:pt modelId="{6EC4E8B5-88CD-4EBC-86FF-89A73A5C7E06}" type="pres">
      <dgm:prSet presAssocID="{13B73F8E-BDA8-4EE2-BF8A-517989272EEE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46CAA409-9A55-4AFA-8133-34D1FE9C9B33}" type="presOf" srcId="{E66B9625-CF78-4D33-9A2E-751E9F61E2A2}" destId="{96A59A6A-3867-4A97-B0FD-BB3F71A7CCB4}" srcOrd="0" destOrd="0" presId="urn:microsoft.com/office/officeart/2005/8/layout/radial2"/>
    <dgm:cxn modelId="{41224C1F-7147-4146-AA26-E288AC42FC30}" srcId="{79FC6A34-AC14-44E6-B2D7-70910DAA1808}" destId="{E66B9625-CF78-4D33-9A2E-751E9F61E2A2}" srcOrd="1" destOrd="0" parTransId="{16AFF8F4-901A-4998-892B-14CF7D04BBCA}" sibTransId="{0C2B64C2-8BAD-4CDA-9940-786BD1EA5693}"/>
    <dgm:cxn modelId="{4731CD24-96B3-4D6E-863F-01C24C98B95F}" type="presOf" srcId="{45965D04-B05C-4DB6-A3F5-B50AF59D62F2}" destId="{5DB91F3E-78EA-4DE7-A7B3-A6B5C9E3C571}" srcOrd="0" destOrd="0" presId="urn:microsoft.com/office/officeart/2005/8/layout/radial2"/>
    <dgm:cxn modelId="{5ABBAA32-0B18-41B8-B6BE-15A336B20AE7}" srcId="{79FC6A34-AC14-44E6-B2D7-70910DAA1808}" destId="{439517D2-924F-404C-8160-6C1F37E5FAC5}" srcOrd="2" destOrd="0" parTransId="{C5D58CE2-CEF3-43EE-B2F8-DAD1578E0B51}" sibTransId="{6F98E7CE-CD64-4606-B841-EBBC74C3A93B}"/>
    <dgm:cxn modelId="{E962ED63-E160-495B-8591-590FDCB1E864}" type="presOf" srcId="{797C63D2-E6BB-494A-B54E-6B8A3114E5BF}" destId="{9C4F1996-0601-4C6F-B836-A91F0270067E}" srcOrd="0" destOrd="0" presId="urn:microsoft.com/office/officeart/2005/8/layout/radial2"/>
    <dgm:cxn modelId="{855BD248-A0F5-4513-9404-5E601A6202CB}" srcId="{79FC6A34-AC14-44E6-B2D7-70910DAA1808}" destId="{627EECCC-7A71-4739-ACF8-71EE12AF29C9}" srcOrd="3" destOrd="0" parTransId="{F378297E-EA6F-4196-9520-1B24C722F53B}" sibTransId="{C607F1E1-CBC1-4554-9558-A065D66F7235}"/>
    <dgm:cxn modelId="{1358654D-E04C-4D0F-B619-60A2D7DAA6DF}" srcId="{79FC6A34-AC14-44E6-B2D7-70910DAA1808}" destId="{7B3E1F31-44F3-4007-964E-F57E5E56B55B}" srcOrd="0" destOrd="0" parTransId="{B03ACA42-992C-434A-9D15-3B9EF660EA7D}" sibTransId="{541DC4D7-FCC6-42BF-8B58-29445DB5F33E}"/>
    <dgm:cxn modelId="{E23BBB70-5676-498B-B429-FB907E2B6A4F}" srcId="{79FC6A34-AC14-44E6-B2D7-70910DAA1808}" destId="{13B73F8E-BDA8-4EE2-BF8A-517989272EEE}" srcOrd="9" destOrd="0" parTransId="{F160F3AE-BEBA-4ACD-BF38-9C92DB492A2E}" sibTransId="{3936015A-5112-48C0-94B9-4954D97AE447}"/>
    <dgm:cxn modelId="{2AB95554-AF60-4CE0-AB93-27A09C12D1F2}" srcId="{79FC6A34-AC14-44E6-B2D7-70910DAA1808}" destId="{23091590-48C1-4930-8FF2-28679218CD14}" srcOrd="6" destOrd="0" parTransId="{5C2F4140-681F-4F5C-A772-CEA3F4A549F3}" sibTransId="{D9886F28-64EC-4CDD-ABF3-6BA4F3665270}"/>
    <dgm:cxn modelId="{7DD40257-66BE-4AFA-890A-E8171878A6FC}" srcId="{79FC6A34-AC14-44E6-B2D7-70910DAA1808}" destId="{45965D04-B05C-4DB6-A3F5-B50AF59D62F2}" srcOrd="4" destOrd="0" parTransId="{DE0C3D39-99CD-4045-980F-A84F5AD4A860}" sibTransId="{30996120-FA54-45AC-BFD3-D7D964F714CF}"/>
    <dgm:cxn modelId="{8EEDAC77-3D49-4A79-9928-B0CEA6809DD4}" type="presOf" srcId="{F378297E-EA6F-4196-9520-1B24C722F53B}" destId="{3B1E2058-E77F-47ED-AA0C-E7B2E621EC45}" srcOrd="0" destOrd="0" presId="urn:microsoft.com/office/officeart/2005/8/layout/radial2"/>
    <dgm:cxn modelId="{9796D282-6490-4705-B5BD-3C8121109E65}" type="presOf" srcId="{439517D2-924F-404C-8160-6C1F37E5FAC5}" destId="{82254677-D264-4F94-B516-145216416317}" srcOrd="0" destOrd="0" presId="urn:microsoft.com/office/officeart/2005/8/layout/radial2"/>
    <dgm:cxn modelId="{E256E386-B139-49A9-A76F-4B28666B1508}" type="presOf" srcId="{79FC6A34-AC14-44E6-B2D7-70910DAA1808}" destId="{C4EC8D1B-2E31-4AFC-A250-A75585D9FE94}" srcOrd="0" destOrd="0" presId="urn:microsoft.com/office/officeart/2005/8/layout/radial2"/>
    <dgm:cxn modelId="{9E4DC48A-EEE4-428A-B7BE-A19BA7B166D2}" type="presOf" srcId="{B03ACA42-992C-434A-9D15-3B9EF660EA7D}" destId="{7C6364C8-9AD2-4D91-A0B2-FAB8EF3407A9}" srcOrd="0" destOrd="0" presId="urn:microsoft.com/office/officeart/2005/8/layout/radial2"/>
    <dgm:cxn modelId="{31B7F68A-F0AE-4572-982E-03F8F6D3BB11}" type="presOf" srcId="{16AFF8F4-901A-4998-892B-14CF7D04BBCA}" destId="{FE229F35-9310-4FE5-B79E-EDEAC0BC4FEE}" srcOrd="0" destOrd="0" presId="urn:microsoft.com/office/officeart/2005/8/layout/radial2"/>
    <dgm:cxn modelId="{79BB858E-0DE1-4030-A207-1534E0C47265}" type="presOf" srcId="{23091590-48C1-4930-8FF2-28679218CD14}" destId="{29AF09DA-DD55-4DE7-8FD2-36E631A2943F}" srcOrd="0" destOrd="0" presId="urn:microsoft.com/office/officeart/2005/8/layout/radial2"/>
    <dgm:cxn modelId="{8F0DED94-9F59-4573-852C-D62F428EFE52}" srcId="{79FC6A34-AC14-44E6-B2D7-70910DAA1808}" destId="{797C63D2-E6BB-494A-B54E-6B8A3114E5BF}" srcOrd="5" destOrd="0" parTransId="{36BE0B0F-8D56-489B-87A6-2A007D3BB4F7}" sibTransId="{6B57DBB4-24DE-4A7C-95FE-5352172B9FDA}"/>
    <dgm:cxn modelId="{9686A7A8-C180-4A23-B6A4-28C18C89E0B8}" type="presOf" srcId="{7B3E1F31-44F3-4007-964E-F57E5E56B55B}" destId="{668B1DBE-3F63-4401-B984-18038B90538D}" srcOrd="0" destOrd="0" presId="urn:microsoft.com/office/officeart/2005/8/layout/radial2"/>
    <dgm:cxn modelId="{8732E4AB-1C55-41CC-B561-377808EB306F}" srcId="{79FC6A34-AC14-44E6-B2D7-70910DAA1808}" destId="{57BAB4C2-6201-44FB-9499-9DB05F1DC426}" srcOrd="7" destOrd="0" parTransId="{F29BF6A6-AFF3-415A-8857-C7FE57B614E2}" sibTransId="{6640C4C9-4903-4BE7-8BC1-0E265F39EBA1}"/>
    <dgm:cxn modelId="{D389BEAE-0FC4-4873-8E5E-A640A3AC2A98}" type="presOf" srcId="{36BE0B0F-8D56-489B-87A6-2A007D3BB4F7}" destId="{3C1432F5-D42F-4346-A7B8-2A103798BA22}" srcOrd="0" destOrd="0" presId="urn:microsoft.com/office/officeart/2005/8/layout/radial2"/>
    <dgm:cxn modelId="{5960D6AF-4B42-41B9-A0CC-7818692D0223}" type="presOf" srcId="{F160F3AE-BEBA-4ACD-BF38-9C92DB492A2E}" destId="{B9C83546-4206-4F22-A551-C84A9D98929F}" srcOrd="0" destOrd="0" presId="urn:microsoft.com/office/officeart/2005/8/layout/radial2"/>
    <dgm:cxn modelId="{97D5DAC8-C7B1-4D2A-BCED-9DBCA09E5C20}" type="presOf" srcId="{57BAB4C2-6201-44FB-9499-9DB05F1DC426}" destId="{FF4C4FF5-44EB-4399-978C-615D835A0177}" srcOrd="0" destOrd="0" presId="urn:microsoft.com/office/officeart/2005/8/layout/radial2"/>
    <dgm:cxn modelId="{E35F9ED3-6D02-495A-8460-4ACC51C1EAE3}" type="presOf" srcId="{B2E4BC1A-8FC6-4F22-9954-CF9423C67D09}" destId="{49D6A02E-8A39-4734-A140-250CFC915B9A}" srcOrd="0" destOrd="0" presId="urn:microsoft.com/office/officeart/2005/8/layout/radial2"/>
    <dgm:cxn modelId="{D0A5B0D3-731F-4502-9C89-1BB1D0EDFF19}" type="presOf" srcId="{627EECCC-7A71-4739-ACF8-71EE12AF29C9}" destId="{D21E7EBD-CED7-4A90-B7F2-278C3DCC19FF}" srcOrd="0" destOrd="0" presId="urn:microsoft.com/office/officeart/2005/8/layout/radial2"/>
    <dgm:cxn modelId="{442929DC-B23C-4EF4-8690-E0B3D4F0A5E4}" type="presOf" srcId="{13B73F8E-BDA8-4EE2-BF8A-517989272EEE}" destId="{3AD5A398-6CBC-41FE-A46E-ACC04FE5B4A7}" srcOrd="0" destOrd="0" presId="urn:microsoft.com/office/officeart/2005/8/layout/radial2"/>
    <dgm:cxn modelId="{553FA5E8-B5FF-4E77-87C6-BCB4F7CD21C3}" type="presOf" srcId="{F29BF6A6-AFF3-415A-8857-C7FE57B614E2}" destId="{1D3F3760-CC54-4D82-93CF-AEE4BE18DF5B}" srcOrd="0" destOrd="0" presId="urn:microsoft.com/office/officeart/2005/8/layout/radial2"/>
    <dgm:cxn modelId="{9A3CD3EF-E37E-4EA8-AC4B-03946FF89679}" srcId="{79FC6A34-AC14-44E6-B2D7-70910DAA1808}" destId="{B2E4BC1A-8FC6-4F22-9954-CF9423C67D09}" srcOrd="8" destOrd="0" parTransId="{37CE7D92-E30D-4635-A086-B72AA7C79739}" sibTransId="{73AA8800-0844-4273-9BC4-4E174A42C955}"/>
    <dgm:cxn modelId="{CCABF6F5-DD8C-42F2-A444-02EC0A0CA778}" type="presOf" srcId="{C5D58CE2-CEF3-43EE-B2F8-DAD1578E0B51}" destId="{CBF11D37-24ED-4AE6-BF6D-AEB61A707622}" srcOrd="0" destOrd="0" presId="urn:microsoft.com/office/officeart/2005/8/layout/radial2"/>
    <dgm:cxn modelId="{C6C610F7-F0D9-4B70-8EB1-52956524DB0E}" type="presOf" srcId="{DE0C3D39-99CD-4045-980F-A84F5AD4A860}" destId="{29BFBF85-3FCB-40CD-A101-E70FF10CDB2B}" srcOrd="0" destOrd="0" presId="urn:microsoft.com/office/officeart/2005/8/layout/radial2"/>
    <dgm:cxn modelId="{10358CF9-FB11-4245-9D5A-1C6CC7205AA8}" type="presOf" srcId="{37CE7D92-E30D-4635-A086-B72AA7C79739}" destId="{29B32A99-4164-4232-8C49-C6D02597686E}" srcOrd="0" destOrd="0" presId="urn:microsoft.com/office/officeart/2005/8/layout/radial2"/>
    <dgm:cxn modelId="{A9E41DFC-C59E-4C4B-83CC-851E247AE7D0}" type="presOf" srcId="{5C2F4140-681F-4F5C-A772-CEA3F4A549F3}" destId="{A9575D27-83E9-4D7C-AF90-7C924DF8EB26}" srcOrd="0" destOrd="0" presId="urn:microsoft.com/office/officeart/2005/8/layout/radial2"/>
    <dgm:cxn modelId="{FD6C9649-BDA8-403B-A4F2-C1C87F6298C8}" type="presParOf" srcId="{C4EC8D1B-2E31-4AFC-A250-A75585D9FE94}" destId="{9D39F16C-9011-472B-B78D-AF0714058B83}" srcOrd="0" destOrd="0" presId="urn:microsoft.com/office/officeart/2005/8/layout/radial2"/>
    <dgm:cxn modelId="{34A81DFF-EAEF-4933-B5C0-88471644E402}" type="presParOf" srcId="{9D39F16C-9011-472B-B78D-AF0714058B83}" destId="{1BFB37C0-D741-4C4F-9920-5F9590BE1519}" srcOrd="0" destOrd="0" presId="urn:microsoft.com/office/officeart/2005/8/layout/radial2"/>
    <dgm:cxn modelId="{DFA7259A-AEE1-4CA9-9DA1-A7FEBACC5ACA}" type="presParOf" srcId="{1BFB37C0-D741-4C4F-9920-5F9590BE1519}" destId="{93E2F69D-8DD3-4D6F-B2E5-87A9535CEBA4}" srcOrd="0" destOrd="0" presId="urn:microsoft.com/office/officeart/2005/8/layout/radial2"/>
    <dgm:cxn modelId="{334CDCAC-5571-4E41-BDB3-6E6E46E10270}" type="presParOf" srcId="{1BFB37C0-D741-4C4F-9920-5F9590BE1519}" destId="{1E212573-4699-4B6E-A50B-AEF8AC37390C}" srcOrd="1" destOrd="0" presId="urn:microsoft.com/office/officeart/2005/8/layout/radial2"/>
    <dgm:cxn modelId="{322D17F6-25BE-4BAC-9464-ED38B7E75322}" type="presParOf" srcId="{9D39F16C-9011-472B-B78D-AF0714058B83}" destId="{7C6364C8-9AD2-4D91-A0B2-FAB8EF3407A9}" srcOrd="1" destOrd="0" presId="urn:microsoft.com/office/officeart/2005/8/layout/radial2"/>
    <dgm:cxn modelId="{5BBC9B1B-5A92-49B7-AB6D-F65B5C881256}" type="presParOf" srcId="{9D39F16C-9011-472B-B78D-AF0714058B83}" destId="{F5D72C0D-8CED-4E18-8105-27D082533A7E}" srcOrd="2" destOrd="0" presId="urn:microsoft.com/office/officeart/2005/8/layout/radial2"/>
    <dgm:cxn modelId="{BEEB97A2-C6E7-486B-B322-EE70CDAD89A6}" type="presParOf" srcId="{F5D72C0D-8CED-4E18-8105-27D082533A7E}" destId="{668B1DBE-3F63-4401-B984-18038B90538D}" srcOrd="0" destOrd="0" presId="urn:microsoft.com/office/officeart/2005/8/layout/radial2"/>
    <dgm:cxn modelId="{73C87ECC-D4F7-4C02-9B9A-BB4FDD36021A}" type="presParOf" srcId="{F5D72C0D-8CED-4E18-8105-27D082533A7E}" destId="{E7956F7D-8554-4032-9BDC-1583A3AF2AF9}" srcOrd="1" destOrd="0" presId="urn:microsoft.com/office/officeart/2005/8/layout/radial2"/>
    <dgm:cxn modelId="{E03BD210-F654-46CF-B64C-D80E38937869}" type="presParOf" srcId="{9D39F16C-9011-472B-B78D-AF0714058B83}" destId="{FE229F35-9310-4FE5-B79E-EDEAC0BC4FEE}" srcOrd="3" destOrd="0" presId="urn:microsoft.com/office/officeart/2005/8/layout/radial2"/>
    <dgm:cxn modelId="{E2242948-B047-4170-9971-FE8438B72D2A}" type="presParOf" srcId="{9D39F16C-9011-472B-B78D-AF0714058B83}" destId="{46EACB69-D3F5-4837-BF41-B52F1EBC2870}" srcOrd="4" destOrd="0" presId="urn:microsoft.com/office/officeart/2005/8/layout/radial2"/>
    <dgm:cxn modelId="{4A2D487F-777A-4B31-A892-9030BB21AE38}" type="presParOf" srcId="{46EACB69-D3F5-4837-BF41-B52F1EBC2870}" destId="{96A59A6A-3867-4A97-B0FD-BB3F71A7CCB4}" srcOrd="0" destOrd="0" presId="urn:microsoft.com/office/officeart/2005/8/layout/radial2"/>
    <dgm:cxn modelId="{9459B41C-E637-46A8-BB7E-559DDAFB798C}" type="presParOf" srcId="{46EACB69-D3F5-4837-BF41-B52F1EBC2870}" destId="{CD43BCF9-AD24-4480-9842-228FE24F586E}" srcOrd="1" destOrd="0" presId="urn:microsoft.com/office/officeart/2005/8/layout/radial2"/>
    <dgm:cxn modelId="{47CA7FD7-CCEC-408D-A9E9-2DA82C10861F}" type="presParOf" srcId="{9D39F16C-9011-472B-B78D-AF0714058B83}" destId="{CBF11D37-24ED-4AE6-BF6D-AEB61A707622}" srcOrd="5" destOrd="0" presId="urn:microsoft.com/office/officeart/2005/8/layout/radial2"/>
    <dgm:cxn modelId="{B6DA7FFE-5477-41D1-8D41-1803345170FC}" type="presParOf" srcId="{9D39F16C-9011-472B-B78D-AF0714058B83}" destId="{72772142-8224-4461-8D68-6BA1F36F0396}" srcOrd="6" destOrd="0" presId="urn:microsoft.com/office/officeart/2005/8/layout/radial2"/>
    <dgm:cxn modelId="{F2E6FD10-1202-465D-84AC-27329CA2CC31}" type="presParOf" srcId="{72772142-8224-4461-8D68-6BA1F36F0396}" destId="{82254677-D264-4F94-B516-145216416317}" srcOrd="0" destOrd="0" presId="urn:microsoft.com/office/officeart/2005/8/layout/radial2"/>
    <dgm:cxn modelId="{C937A89C-2210-4CC9-858F-56028B339EB4}" type="presParOf" srcId="{72772142-8224-4461-8D68-6BA1F36F0396}" destId="{B27B08A7-0F03-4A01-B77D-442958D4CE46}" srcOrd="1" destOrd="0" presId="urn:microsoft.com/office/officeart/2005/8/layout/radial2"/>
    <dgm:cxn modelId="{0DE36CFF-F857-4EC6-A4B4-D061A47CBF79}" type="presParOf" srcId="{9D39F16C-9011-472B-B78D-AF0714058B83}" destId="{3B1E2058-E77F-47ED-AA0C-E7B2E621EC45}" srcOrd="7" destOrd="0" presId="urn:microsoft.com/office/officeart/2005/8/layout/radial2"/>
    <dgm:cxn modelId="{6F82E016-A72B-4376-BA27-E7744EF7F87C}" type="presParOf" srcId="{9D39F16C-9011-472B-B78D-AF0714058B83}" destId="{40E66B55-A9C1-435B-BD46-CDD2D6831318}" srcOrd="8" destOrd="0" presId="urn:microsoft.com/office/officeart/2005/8/layout/radial2"/>
    <dgm:cxn modelId="{0CC23D3C-2AD0-4046-B5AF-376E9E790E4A}" type="presParOf" srcId="{40E66B55-A9C1-435B-BD46-CDD2D6831318}" destId="{D21E7EBD-CED7-4A90-B7F2-278C3DCC19FF}" srcOrd="0" destOrd="0" presId="urn:microsoft.com/office/officeart/2005/8/layout/radial2"/>
    <dgm:cxn modelId="{B4F67C68-7942-405E-AF41-CFF9BEDCB69E}" type="presParOf" srcId="{40E66B55-A9C1-435B-BD46-CDD2D6831318}" destId="{D234197E-62A4-4C26-AD52-6C45B6F6A352}" srcOrd="1" destOrd="0" presId="urn:microsoft.com/office/officeart/2005/8/layout/radial2"/>
    <dgm:cxn modelId="{3F779674-0D98-4B83-8910-069683B9C5D4}" type="presParOf" srcId="{9D39F16C-9011-472B-B78D-AF0714058B83}" destId="{29BFBF85-3FCB-40CD-A101-E70FF10CDB2B}" srcOrd="9" destOrd="0" presId="urn:microsoft.com/office/officeart/2005/8/layout/radial2"/>
    <dgm:cxn modelId="{1BEC793B-2591-411B-A6B6-241547CEE806}" type="presParOf" srcId="{9D39F16C-9011-472B-B78D-AF0714058B83}" destId="{36CB3230-C2E2-4CCD-827D-15E07366316B}" srcOrd="10" destOrd="0" presId="urn:microsoft.com/office/officeart/2005/8/layout/radial2"/>
    <dgm:cxn modelId="{D1D92082-9553-495C-8BC3-0665F297D624}" type="presParOf" srcId="{36CB3230-C2E2-4CCD-827D-15E07366316B}" destId="{5DB91F3E-78EA-4DE7-A7B3-A6B5C9E3C571}" srcOrd="0" destOrd="0" presId="urn:microsoft.com/office/officeart/2005/8/layout/radial2"/>
    <dgm:cxn modelId="{57D4CD0F-A7C2-459D-9DB3-77486D7582F1}" type="presParOf" srcId="{36CB3230-C2E2-4CCD-827D-15E07366316B}" destId="{12CA027F-E564-4C3E-A392-0D13E04D52FC}" srcOrd="1" destOrd="0" presId="urn:microsoft.com/office/officeart/2005/8/layout/radial2"/>
    <dgm:cxn modelId="{FB96C0B5-0A35-4C98-AE04-7D5C58AD28F5}" type="presParOf" srcId="{9D39F16C-9011-472B-B78D-AF0714058B83}" destId="{3C1432F5-D42F-4346-A7B8-2A103798BA22}" srcOrd="11" destOrd="0" presId="urn:microsoft.com/office/officeart/2005/8/layout/radial2"/>
    <dgm:cxn modelId="{A387D4AF-5FB9-433D-A18A-5F1139A0D99E}" type="presParOf" srcId="{9D39F16C-9011-472B-B78D-AF0714058B83}" destId="{C8757898-34AB-4FEA-8F79-AE797A664CF2}" srcOrd="12" destOrd="0" presId="urn:microsoft.com/office/officeart/2005/8/layout/radial2"/>
    <dgm:cxn modelId="{0CB95E47-322A-485D-8A4C-827E29F330F4}" type="presParOf" srcId="{C8757898-34AB-4FEA-8F79-AE797A664CF2}" destId="{9C4F1996-0601-4C6F-B836-A91F0270067E}" srcOrd="0" destOrd="0" presId="urn:microsoft.com/office/officeart/2005/8/layout/radial2"/>
    <dgm:cxn modelId="{F30B3308-228F-4569-98F2-150DAADC6169}" type="presParOf" srcId="{C8757898-34AB-4FEA-8F79-AE797A664CF2}" destId="{6D7A9CAC-C2C0-4BB2-A9BC-96A111F0BBF6}" srcOrd="1" destOrd="0" presId="urn:microsoft.com/office/officeart/2005/8/layout/radial2"/>
    <dgm:cxn modelId="{61D204F1-06D9-4C57-9EA4-BFD214470E6C}" type="presParOf" srcId="{9D39F16C-9011-472B-B78D-AF0714058B83}" destId="{A9575D27-83E9-4D7C-AF90-7C924DF8EB26}" srcOrd="13" destOrd="0" presId="urn:microsoft.com/office/officeart/2005/8/layout/radial2"/>
    <dgm:cxn modelId="{828A885A-5E81-47F7-909D-D8D10A830AF4}" type="presParOf" srcId="{9D39F16C-9011-472B-B78D-AF0714058B83}" destId="{FAD6F421-DD6C-4F52-BC19-199B8AE7CD58}" srcOrd="14" destOrd="0" presId="urn:microsoft.com/office/officeart/2005/8/layout/radial2"/>
    <dgm:cxn modelId="{DD9630BD-19DD-4BD9-8FC4-4604743364C0}" type="presParOf" srcId="{FAD6F421-DD6C-4F52-BC19-199B8AE7CD58}" destId="{29AF09DA-DD55-4DE7-8FD2-36E631A2943F}" srcOrd="0" destOrd="0" presId="urn:microsoft.com/office/officeart/2005/8/layout/radial2"/>
    <dgm:cxn modelId="{A0FB5960-E866-4FCA-AE21-DA2D22E4D341}" type="presParOf" srcId="{FAD6F421-DD6C-4F52-BC19-199B8AE7CD58}" destId="{7CD58CD4-23AB-4845-A0D7-B996B69A56F7}" srcOrd="1" destOrd="0" presId="urn:microsoft.com/office/officeart/2005/8/layout/radial2"/>
    <dgm:cxn modelId="{96A74793-39A2-40AD-B1EF-0A29E67E68D1}" type="presParOf" srcId="{9D39F16C-9011-472B-B78D-AF0714058B83}" destId="{1D3F3760-CC54-4D82-93CF-AEE4BE18DF5B}" srcOrd="15" destOrd="0" presId="urn:microsoft.com/office/officeart/2005/8/layout/radial2"/>
    <dgm:cxn modelId="{26349D41-FF6E-4F5C-84E5-87C23400DB72}" type="presParOf" srcId="{9D39F16C-9011-472B-B78D-AF0714058B83}" destId="{41B78C56-BF97-4D3D-97B0-66FBC54B364B}" srcOrd="16" destOrd="0" presId="urn:microsoft.com/office/officeart/2005/8/layout/radial2"/>
    <dgm:cxn modelId="{482F037B-36D9-4E7A-B814-45C6B7C1DB3E}" type="presParOf" srcId="{41B78C56-BF97-4D3D-97B0-66FBC54B364B}" destId="{FF4C4FF5-44EB-4399-978C-615D835A0177}" srcOrd="0" destOrd="0" presId="urn:microsoft.com/office/officeart/2005/8/layout/radial2"/>
    <dgm:cxn modelId="{438E46A8-C456-4A10-8FBD-AF3D01D57C67}" type="presParOf" srcId="{41B78C56-BF97-4D3D-97B0-66FBC54B364B}" destId="{DB69BDC8-A89F-4A73-8A6C-8EA2EC534A33}" srcOrd="1" destOrd="0" presId="urn:microsoft.com/office/officeart/2005/8/layout/radial2"/>
    <dgm:cxn modelId="{249B2EF0-047A-42EA-84FA-D838A117369A}" type="presParOf" srcId="{9D39F16C-9011-472B-B78D-AF0714058B83}" destId="{29B32A99-4164-4232-8C49-C6D02597686E}" srcOrd="17" destOrd="0" presId="urn:microsoft.com/office/officeart/2005/8/layout/radial2"/>
    <dgm:cxn modelId="{6833AFD8-9C9E-4B40-810B-74F1AF28310A}" type="presParOf" srcId="{9D39F16C-9011-472B-B78D-AF0714058B83}" destId="{63BFA4E4-1B1A-47F7-8953-C1FD92F7177B}" srcOrd="18" destOrd="0" presId="urn:microsoft.com/office/officeart/2005/8/layout/radial2"/>
    <dgm:cxn modelId="{5CA8412F-3435-43F9-AEC6-89877C624003}" type="presParOf" srcId="{63BFA4E4-1B1A-47F7-8953-C1FD92F7177B}" destId="{49D6A02E-8A39-4734-A140-250CFC915B9A}" srcOrd="0" destOrd="0" presId="urn:microsoft.com/office/officeart/2005/8/layout/radial2"/>
    <dgm:cxn modelId="{A3E73E4D-A8BC-404F-A6D7-D1615A72B8FA}" type="presParOf" srcId="{63BFA4E4-1B1A-47F7-8953-C1FD92F7177B}" destId="{7D609BEF-CB6E-4F4A-AB46-D6FD2AB5932F}" srcOrd="1" destOrd="0" presId="urn:microsoft.com/office/officeart/2005/8/layout/radial2"/>
    <dgm:cxn modelId="{3068D719-6CAD-4A6C-91E7-ADB7621B6E0C}" type="presParOf" srcId="{9D39F16C-9011-472B-B78D-AF0714058B83}" destId="{B9C83546-4206-4F22-A551-C84A9D98929F}" srcOrd="19" destOrd="0" presId="urn:microsoft.com/office/officeart/2005/8/layout/radial2"/>
    <dgm:cxn modelId="{D50B7FDF-F20A-4597-86D4-AC9DF31CAEC6}" type="presParOf" srcId="{9D39F16C-9011-472B-B78D-AF0714058B83}" destId="{1FFEC3D8-237D-4055-BB16-99786B041C57}" srcOrd="20" destOrd="0" presId="urn:microsoft.com/office/officeart/2005/8/layout/radial2"/>
    <dgm:cxn modelId="{851B37BA-4DC6-4113-BB30-81660D7246D3}" type="presParOf" srcId="{1FFEC3D8-237D-4055-BB16-99786B041C57}" destId="{3AD5A398-6CBC-41FE-A46E-ACC04FE5B4A7}" srcOrd="0" destOrd="0" presId="urn:microsoft.com/office/officeart/2005/8/layout/radial2"/>
    <dgm:cxn modelId="{91100D48-5093-4678-BB10-C5CAB17C5110}" type="presParOf" srcId="{1FFEC3D8-237D-4055-BB16-99786B041C57}" destId="{6EC4E8B5-88CD-4EBC-86FF-89A73A5C7E06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C83546-4206-4F22-A551-C84A9D98929F}">
      <dsp:nvSpPr>
        <dsp:cNvPr id="0" name=""/>
        <dsp:cNvSpPr/>
      </dsp:nvSpPr>
      <dsp:spPr>
        <a:xfrm rot="11204928">
          <a:off x="8932387" y="2495582"/>
          <a:ext cx="119368" cy="11997"/>
        </a:xfrm>
        <a:custGeom>
          <a:avLst/>
          <a:gdLst/>
          <a:ahLst/>
          <a:cxnLst/>
          <a:rect l="0" t="0" r="0" b="0"/>
          <a:pathLst>
            <a:path>
              <a:moveTo>
                <a:pt x="0" y="5998"/>
              </a:moveTo>
              <a:lnTo>
                <a:pt x="119368" y="59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B32A99-4164-4232-8C49-C6D02597686E}">
      <dsp:nvSpPr>
        <dsp:cNvPr id="0" name=""/>
        <dsp:cNvSpPr/>
      </dsp:nvSpPr>
      <dsp:spPr>
        <a:xfrm rot="8302739">
          <a:off x="6769842" y="3372462"/>
          <a:ext cx="1987813" cy="11997"/>
        </a:xfrm>
        <a:custGeom>
          <a:avLst/>
          <a:gdLst/>
          <a:ahLst/>
          <a:cxnLst/>
          <a:rect l="0" t="0" r="0" b="0"/>
          <a:pathLst>
            <a:path>
              <a:moveTo>
                <a:pt x="0" y="5998"/>
              </a:moveTo>
              <a:lnTo>
                <a:pt x="1987813" y="59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3F3760-CC54-4D82-93CF-AEE4BE18DF5B}">
      <dsp:nvSpPr>
        <dsp:cNvPr id="0" name=""/>
        <dsp:cNvSpPr/>
      </dsp:nvSpPr>
      <dsp:spPr>
        <a:xfrm rot="9454657">
          <a:off x="4242960" y="3427849"/>
          <a:ext cx="4431298" cy="11997"/>
        </a:xfrm>
        <a:custGeom>
          <a:avLst/>
          <a:gdLst/>
          <a:ahLst/>
          <a:cxnLst/>
          <a:rect l="0" t="0" r="0" b="0"/>
          <a:pathLst>
            <a:path>
              <a:moveTo>
                <a:pt x="0" y="5998"/>
              </a:moveTo>
              <a:lnTo>
                <a:pt x="4431298" y="59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575D27-83E9-4D7C-AF90-7C924DF8EB26}">
      <dsp:nvSpPr>
        <dsp:cNvPr id="0" name=""/>
        <dsp:cNvSpPr/>
      </dsp:nvSpPr>
      <dsp:spPr>
        <a:xfrm rot="5386116">
          <a:off x="7940047" y="3586167"/>
          <a:ext cx="1687008" cy="11997"/>
        </a:xfrm>
        <a:custGeom>
          <a:avLst/>
          <a:gdLst/>
          <a:ahLst/>
          <a:cxnLst/>
          <a:rect l="0" t="0" r="0" b="0"/>
          <a:pathLst>
            <a:path>
              <a:moveTo>
                <a:pt x="0" y="5998"/>
              </a:moveTo>
              <a:lnTo>
                <a:pt x="1687008" y="59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1432F5-D42F-4346-A7B8-2A103798BA22}">
      <dsp:nvSpPr>
        <dsp:cNvPr id="0" name=""/>
        <dsp:cNvSpPr/>
      </dsp:nvSpPr>
      <dsp:spPr>
        <a:xfrm rot="10278596">
          <a:off x="3676944" y="2878965"/>
          <a:ext cx="4857687" cy="11997"/>
        </a:xfrm>
        <a:custGeom>
          <a:avLst/>
          <a:gdLst/>
          <a:ahLst/>
          <a:cxnLst/>
          <a:rect l="0" t="0" r="0" b="0"/>
          <a:pathLst>
            <a:path>
              <a:moveTo>
                <a:pt x="0" y="5998"/>
              </a:moveTo>
              <a:lnTo>
                <a:pt x="4857687" y="59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BFBF85-3FCB-40CD-A101-E70FF10CDB2B}">
      <dsp:nvSpPr>
        <dsp:cNvPr id="0" name=""/>
        <dsp:cNvSpPr/>
      </dsp:nvSpPr>
      <dsp:spPr>
        <a:xfrm rot="11151912">
          <a:off x="3906960" y="2206762"/>
          <a:ext cx="4611859" cy="11997"/>
        </a:xfrm>
        <a:custGeom>
          <a:avLst/>
          <a:gdLst/>
          <a:ahLst/>
          <a:cxnLst/>
          <a:rect l="0" t="0" r="0" b="0"/>
          <a:pathLst>
            <a:path>
              <a:moveTo>
                <a:pt x="0" y="5998"/>
              </a:moveTo>
              <a:lnTo>
                <a:pt x="4611859" y="59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1E2058-E77F-47ED-AA0C-E7B2E621EC45}">
      <dsp:nvSpPr>
        <dsp:cNvPr id="0" name=""/>
        <dsp:cNvSpPr/>
      </dsp:nvSpPr>
      <dsp:spPr>
        <a:xfrm rot="11823773">
          <a:off x="3306747" y="1606734"/>
          <a:ext cx="5317019" cy="11997"/>
        </a:xfrm>
        <a:custGeom>
          <a:avLst/>
          <a:gdLst/>
          <a:ahLst/>
          <a:cxnLst/>
          <a:rect l="0" t="0" r="0" b="0"/>
          <a:pathLst>
            <a:path>
              <a:moveTo>
                <a:pt x="0" y="5998"/>
              </a:moveTo>
              <a:lnTo>
                <a:pt x="5317019" y="59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F11D37-24ED-4AE6-BF6D-AEB61A707622}">
      <dsp:nvSpPr>
        <dsp:cNvPr id="0" name=""/>
        <dsp:cNvSpPr/>
      </dsp:nvSpPr>
      <dsp:spPr>
        <a:xfrm rot="15939966">
          <a:off x="8250539" y="1727240"/>
          <a:ext cx="944374" cy="11997"/>
        </a:xfrm>
        <a:custGeom>
          <a:avLst/>
          <a:gdLst/>
          <a:ahLst/>
          <a:cxnLst/>
          <a:rect l="0" t="0" r="0" b="0"/>
          <a:pathLst>
            <a:path>
              <a:moveTo>
                <a:pt x="0" y="5998"/>
              </a:moveTo>
              <a:lnTo>
                <a:pt x="944374" y="59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229F35-9310-4FE5-B79E-EDEAC0BC4FEE}">
      <dsp:nvSpPr>
        <dsp:cNvPr id="0" name=""/>
        <dsp:cNvSpPr/>
      </dsp:nvSpPr>
      <dsp:spPr>
        <a:xfrm rot="12688595">
          <a:off x="5735718" y="1522763"/>
          <a:ext cx="2991094" cy="11997"/>
        </a:xfrm>
        <a:custGeom>
          <a:avLst/>
          <a:gdLst/>
          <a:ahLst/>
          <a:cxnLst/>
          <a:rect l="0" t="0" r="0" b="0"/>
          <a:pathLst>
            <a:path>
              <a:moveTo>
                <a:pt x="0" y="5998"/>
              </a:moveTo>
              <a:lnTo>
                <a:pt x="2991094" y="59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6364C8-9AD2-4D91-A0B2-FAB8EF3407A9}">
      <dsp:nvSpPr>
        <dsp:cNvPr id="0" name=""/>
        <dsp:cNvSpPr/>
      </dsp:nvSpPr>
      <dsp:spPr>
        <a:xfrm rot="12327421">
          <a:off x="3602027" y="1232854"/>
          <a:ext cx="5154974" cy="11997"/>
        </a:xfrm>
        <a:custGeom>
          <a:avLst/>
          <a:gdLst/>
          <a:ahLst/>
          <a:cxnLst/>
          <a:rect l="0" t="0" r="0" b="0"/>
          <a:pathLst>
            <a:path>
              <a:moveTo>
                <a:pt x="0" y="5998"/>
              </a:moveTo>
              <a:lnTo>
                <a:pt x="5154974" y="59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212573-4699-4B6E-A50B-AEF8AC37390C}">
      <dsp:nvSpPr>
        <dsp:cNvPr id="0" name=""/>
        <dsp:cNvSpPr/>
      </dsp:nvSpPr>
      <dsp:spPr>
        <a:xfrm>
          <a:off x="8272456" y="1999261"/>
          <a:ext cx="777990" cy="77799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8B1DBE-3F63-4401-B984-18038B90538D}">
      <dsp:nvSpPr>
        <dsp:cNvPr id="0" name=""/>
        <dsp:cNvSpPr/>
      </dsp:nvSpPr>
      <dsp:spPr>
        <a:xfrm>
          <a:off x="2281146" y="-513059"/>
          <a:ext cx="1948082" cy="7195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/>
            <a:t>Szex</a:t>
          </a:r>
        </a:p>
      </dsp:txBody>
      <dsp:txXfrm>
        <a:off x="2566436" y="-407684"/>
        <a:ext cx="1377502" cy="508794"/>
      </dsp:txXfrm>
    </dsp:sp>
    <dsp:sp modelId="{96A59A6A-3867-4A97-B0FD-BB3F71A7CCB4}">
      <dsp:nvSpPr>
        <dsp:cNvPr id="0" name=""/>
        <dsp:cNvSpPr/>
      </dsp:nvSpPr>
      <dsp:spPr>
        <a:xfrm>
          <a:off x="3534539" y="-290649"/>
          <a:ext cx="3260013" cy="11081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/>
            <a:t>Alkohol fogyasztás</a:t>
          </a:r>
        </a:p>
      </dsp:txBody>
      <dsp:txXfrm>
        <a:off x="4011957" y="-128361"/>
        <a:ext cx="2305177" cy="783594"/>
      </dsp:txXfrm>
    </dsp:sp>
    <dsp:sp modelId="{82254677-D264-4F94-B516-145216416317}">
      <dsp:nvSpPr>
        <dsp:cNvPr id="0" name=""/>
        <dsp:cNvSpPr/>
      </dsp:nvSpPr>
      <dsp:spPr>
        <a:xfrm>
          <a:off x="7157157" y="0"/>
          <a:ext cx="2964126" cy="12627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/>
            <a:t>Online tér és kütyük</a:t>
          </a:r>
        </a:p>
      </dsp:txBody>
      <dsp:txXfrm>
        <a:off x="7591243" y="184923"/>
        <a:ext cx="2095954" cy="892884"/>
      </dsp:txXfrm>
    </dsp:sp>
    <dsp:sp modelId="{D21E7EBD-CED7-4A90-B7F2-278C3DCC19FF}">
      <dsp:nvSpPr>
        <dsp:cNvPr id="0" name=""/>
        <dsp:cNvSpPr/>
      </dsp:nvSpPr>
      <dsp:spPr>
        <a:xfrm>
          <a:off x="1025605" y="95461"/>
          <a:ext cx="2808086" cy="8641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/>
            <a:t>Droghasználat</a:t>
          </a:r>
        </a:p>
      </dsp:txBody>
      <dsp:txXfrm>
        <a:off x="1436840" y="222015"/>
        <a:ext cx="1985616" cy="611059"/>
      </dsp:txXfrm>
    </dsp:sp>
    <dsp:sp modelId="{5DB91F3E-78EA-4DE7-A7B3-A6B5C9E3C571}">
      <dsp:nvSpPr>
        <dsp:cNvPr id="0" name=""/>
        <dsp:cNvSpPr/>
      </dsp:nvSpPr>
      <dsp:spPr>
        <a:xfrm>
          <a:off x="697958" y="766913"/>
          <a:ext cx="3241224" cy="20915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/>
            <a:t>Az értékrendnek megfelelő tevékenység</a:t>
          </a:r>
        </a:p>
      </dsp:txBody>
      <dsp:txXfrm>
        <a:off x="1172624" y="1073220"/>
        <a:ext cx="2291892" cy="1478984"/>
      </dsp:txXfrm>
    </dsp:sp>
    <dsp:sp modelId="{9C4F1996-0601-4C6F-B836-A91F0270067E}">
      <dsp:nvSpPr>
        <dsp:cNvPr id="0" name=""/>
        <dsp:cNvSpPr/>
      </dsp:nvSpPr>
      <dsp:spPr>
        <a:xfrm>
          <a:off x="986113" y="2724815"/>
          <a:ext cx="2773622" cy="146138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/>
            <a:t>Pozitív emberi interakciók</a:t>
          </a:r>
        </a:p>
      </dsp:txBody>
      <dsp:txXfrm>
        <a:off x="1392301" y="2938830"/>
        <a:ext cx="1961246" cy="1033358"/>
      </dsp:txXfrm>
    </dsp:sp>
    <dsp:sp modelId="{29AF09DA-DD55-4DE7-8FD2-36E631A2943F}">
      <dsp:nvSpPr>
        <dsp:cNvPr id="0" name=""/>
        <dsp:cNvSpPr/>
      </dsp:nvSpPr>
      <dsp:spPr>
        <a:xfrm>
          <a:off x="7810917" y="4435660"/>
          <a:ext cx="1958104" cy="14910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/>
            <a:t>Édes, sós, zsíros ételek</a:t>
          </a:r>
        </a:p>
      </dsp:txBody>
      <dsp:txXfrm>
        <a:off x="8097675" y="4654013"/>
        <a:ext cx="1384588" cy="1054300"/>
      </dsp:txXfrm>
    </dsp:sp>
    <dsp:sp modelId="{FF4C4FF5-44EB-4399-978C-615D835A0177}">
      <dsp:nvSpPr>
        <dsp:cNvPr id="0" name=""/>
        <dsp:cNvSpPr/>
      </dsp:nvSpPr>
      <dsp:spPr>
        <a:xfrm>
          <a:off x="1750797" y="4092685"/>
          <a:ext cx="3119470" cy="12802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/>
            <a:t>Zene, ritmus, tánc, ének</a:t>
          </a:r>
        </a:p>
      </dsp:txBody>
      <dsp:txXfrm>
        <a:off x="2207633" y="4280179"/>
        <a:ext cx="2205798" cy="905303"/>
      </dsp:txXfrm>
    </dsp:sp>
    <dsp:sp modelId="{49D6A02E-8A39-4734-A140-250CFC915B9A}">
      <dsp:nvSpPr>
        <dsp:cNvPr id="0" name=""/>
        <dsp:cNvSpPr/>
      </dsp:nvSpPr>
      <dsp:spPr>
        <a:xfrm>
          <a:off x="4599022" y="3963971"/>
          <a:ext cx="3363678" cy="14640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/>
            <a:t>Önsértés (vágás, tépés, rágás)</a:t>
          </a:r>
        </a:p>
      </dsp:txBody>
      <dsp:txXfrm>
        <a:off x="5091621" y="4178378"/>
        <a:ext cx="2378480" cy="1035249"/>
      </dsp:txXfrm>
    </dsp:sp>
    <dsp:sp modelId="{3AD5A398-6CBC-41FE-A46E-ACC04FE5B4A7}">
      <dsp:nvSpPr>
        <dsp:cNvPr id="0" name=""/>
        <dsp:cNvSpPr/>
      </dsp:nvSpPr>
      <dsp:spPr>
        <a:xfrm>
          <a:off x="8922680" y="1322389"/>
          <a:ext cx="2750030" cy="2667389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/>
            <a:t>A jutalmazó rendszer bekapcsol és kikapcsolja a stresszválasz rendszert </a:t>
          </a:r>
        </a:p>
      </dsp:txBody>
      <dsp:txXfrm>
        <a:off x="9325413" y="1713019"/>
        <a:ext cx="1944564" cy="18861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CF303-13E3-4E46-AC1C-7ACC1B049AE4}" type="datetimeFigureOut">
              <a:rPr lang="hu-HU" smtClean="0"/>
              <a:t>2023. 10. 17.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4F819C-D67D-4021-A332-5B65DC0B94B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19590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216025" y="320675"/>
            <a:ext cx="4535488" cy="2551113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99DE4-FAE7-4CA3-A402-381F35C432B4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479743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97bca7cebe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97bca7cebe_0_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621128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216025" y="320675"/>
            <a:ext cx="4535488" cy="2551113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99DE4-FAE7-4CA3-A402-381F35C432B4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388956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4F819C-D67D-4021-A332-5B65DC0B94B6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456272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651C1-B7FB-44BE-A564-BC24CBA645D6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748060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216025" y="320675"/>
            <a:ext cx="4535488" cy="2551113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99DE4-FAE7-4CA3-A402-381F35C432B4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020284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24972168b5e_0_371:notes"/>
          <p:cNvSpPr txBox="1">
            <a:spLocks noGrp="1"/>
          </p:cNvSpPr>
          <p:nvPr>
            <p:ph type="body" idx="1"/>
          </p:nvPr>
        </p:nvSpPr>
        <p:spPr>
          <a:xfrm>
            <a:off x="710405" y="4925401"/>
            <a:ext cx="5683200" cy="4029900"/>
          </a:xfrm>
          <a:prstGeom prst="rect">
            <a:avLst/>
          </a:prstGeom>
        </p:spPr>
        <p:txBody>
          <a:bodyPr spcFirstLastPara="1" wrap="square" lIns="99025" tIns="99025" rIns="99025" bIns="990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g24972168b5e_0_3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0150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216025" y="320675"/>
            <a:ext cx="4535488" cy="2551113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99DE4-FAE7-4CA3-A402-381F35C432B4}" type="slidenum">
              <a:rPr lang="hu-HU" smtClean="0"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997557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216025" y="320675"/>
            <a:ext cx="4535488" cy="2551113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99DE4-FAE7-4CA3-A402-381F35C432B4}" type="slidenum">
              <a:rPr lang="hu-HU" smtClean="0"/>
              <a:t>18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12960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216025" y="320675"/>
            <a:ext cx="4535488" cy="2551113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99DE4-FAE7-4CA3-A402-381F35C432B4}" type="slidenum">
              <a:rPr lang="hu-HU" smtClean="0"/>
              <a:t>19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360165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216025" y="320675"/>
            <a:ext cx="4535488" cy="2551113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99DE4-FAE7-4CA3-A402-381F35C432B4}" type="slidenum">
              <a:rPr lang="hu-HU" smtClean="0"/>
              <a:t>20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35240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122306cba06_0_19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122306cba06_0_19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4F819C-D67D-4021-A332-5B65DC0B94B6}" type="slidenum">
              <a:rPr lang="hu-HU" smtClean="0"/>
              <a:t>21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224944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24972168b5e_0_4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9900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24972168b5e_0_428:notes"/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00" cy="4605600"/>
          </a:xfrm>
          <a:prstGeom prst="rect">
            <a:avLst/>
          </a:prstGeom>
        </p:spPr>
        <p:txBody>
          <a:bodyPr spcFirstLastPara="1" wrap="square" lIns="99025" tIns="99025" rIns="99025" bIns="990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17dc1a83930_4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5900" y="812800"/>
            <a:ext cx="7126288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1" name="Google Shape;491;g17dc1a83930_4_63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16000" lvl="0" indent="-216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hu-HU" sz="2000" b="0" strike="noStrike">
                <a:latin typeface="Arial"/>
                <a:ea typeface="Arial"/>
                <a:cs typeface="Arial"/>
                <a:sym typeface="Arial"/>
              </a:rPr>
              <a:t>Stresszor: Olyan környezeti inger, amelyik stressz választ vált ki.</a:t>
            </a:r>
            <a:endParaRPr/>
          </a:p>
          <a:p>
            <a:pPr marL="216000" lvl="0" indent="-216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hu-HU" sz="2000" b="0" strike="noStrike">
                <a:latin typeface="Arial"/>
                <a:ea typeface="Arial"/>
                <a:cs typeface="Arial"/>
                <a:sym typeface="Arial"/>
              </a:rPr>
              <a:t>(új, előre nem látható, kontrollálhatatlan az egyén számára)</a:t>
            </a:r>
            <a:endParaRPr/>
          </a:p>
          <a:p>
            <a:pPr marL="216000" lvl="0" indent="-146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  <a:p>
            <a:pPr marL="216000" lvl="0" indent="-216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hu-HU" sz="2000" b="0" strike="noStrike">
                <a:latin typeface="Arial"/>
                <a:ea typeface="Arial"/>
                <a:cs typeface="Arial"/>
                <a:sym typeface="Arial"/>
              </a:rPr>
              <a:t>Fizikai, kémiai (fájdalom, hideg, radioaktív sugárzás, mérgek, restraint) </a:t>
            </a:r>
            <a:endParaRPr/>
          </a:p>
          <a:p>
            <a:pPr marL="216000" lvl="0" indent="-216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hu-HU" sz="2000" b="0" strike="noStrike">
                <a:latin typeface="Arial"/>
                <a:ea typeface="Arial"/>
                <a:cs typeface="Arial"/>
                <a:sym typeface="Arial"/>
              </a:rPr>
              <a:t>pszichológiai (életkörülmények változása, open field, restraint)  </a:t>
            </a:r>
            <a:endParaRPr/>
          </a:p>
          <a:p>
            <a:pPr marL="216000" lvl="0" indent="-216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hu-HU" sz="2000" b="0" strike="noStrike">
                <a:latin typeface="Arial"/>
                <a:ea typeface="Arial"/>
                <a:cs typeface="Arial"/>
                <a:sym typeface="Arial"/>
              </a:rPr>
              <a:t>szociális (válás, munkanélküliség, idegen territorium)</a:t>
            </a:r>
            <a:endParaRPr/>
          </a:p>
          <a:p>
            <a:pPr marL="216000" lvl="0" indent="-146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  <a:p>
            <a:pPr marL="216000" lvl="0" indent="-216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hu-HU" sz="2000" b="0" strike="noStrike">
                <a:latin typeface="Arial"/>
                <a:ea typeface="Arial"/>
                <a:cs typeface="Arial"/>
                <a:sym typeface="Arial"/>
              </a:rPr>
              <a:t>Próbatételek, belső konfliktusok, veszélyeztető hatások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854356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17dc1a83930_4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0" name="Google Shape;510;g17dc1a83930_4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hu-HU"/>
              <a:t>Itt ennél a diánál már el lehet kezdeni közösen gondolkodni, hogy mindezek hogyan befolyásolják a munkahelyi teljesítményt, jelenlétet</a:t>
            </a:r>
            <a:endParaRPr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hu-HU"/>
              <a:t>Családoknál, hogyan látják stressz jeleit? 4 csoport külön jellemzők. …nagykörbe…hozzákötni később, amiket mondanak a Flight.fight freezhez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80179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17dc1a83930_4_202:notes"/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99025" rIns="99025" bIns="990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36" name="Google Shape;336;g17dc1a83930_4_2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17dc1a83930_4_207:notes"/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99025" rIns="99025" bIns="990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2" name="Google Shape;342;g17dc1a83930_4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134F819C-D67D-4021-A332-5B65DC0B94B6}" type="slidenum">
              <a:rPr kumimoji="0" lang="hu-HU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8</a:t>
            </a:fld>
            <a:endParaRPr kumimoji="0" lang="hu-H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40816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97bca7cebe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97bca7cebe_0_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39047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1DCBB937-A7E3-4D6A-A924-93A9FC92D41A}" type="datetimeFigureOut">
              <a:rPr lang="hu-HU" smtClean="0"/>
              <a:t>2023. 10. 17.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3133BD5E-A427-4083-AE16-4AB342DFF28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71296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B937-A7E3-4D6A-A924-93A9FC92D41A}" type="datetimeFigureOut">
              <a:rPr lang="hu-HU" smtClean="0"/>
              <a:t>2023. 10. 17.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BD5E-A427-4083-AE16-4AB342DFF28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88391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B937-A7E3-4D6A-A924-93A9FC92D41A}" type="datetimeFigureOut">
              <a:rPr lang="hu-HU" smtClean="0"/>
              <a:t>2023. 10. 17.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BD5E-A427-4083-AE16-4AB342DFF28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40187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17dc1a83930_4_14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25" name="Google Shape;325;g17dc1a83930_4_14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26" name="Google Shape;326;g17dc1a83930_4_1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7034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B937-A7E3-4D6A-A924-93A9FC92D41A}" type="datetimeFigureOut">
              <a:rPr lang="hu-HU" smtClean="0"/>
              <a:t>2023. 10. 17.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BD5E-A427-4083-AE16-4AB342DFF28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72100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B937-A7E3-4D6A-A924-93A9FC92D41A}" type="datetimeFigureOut">
              <a:rPr lang="hu-HU" smtClean="0"/>
              <a:t>2023. 10. 17.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BD5E-A427-4083-AE16-4AB342DFF28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9215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B937-A7E3-4D6A-A924-93A9FC92D41A}" type="datetimeFigureOut">
              <a:rPr lang="hu-HU" smtClean="0"/>
              <a:t>2023. 10. 17.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BD5E-A427-4083-AE16-4AB342DFF28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5494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B937-A7E3-4D6A-A924-93A9FC92D41A}" type="datetimeFigureOut">
              <a:rPr lang="hu-HU" smtClean="0"/>
              <a:t>2023. 10. 17.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BD5E-A427-4083-AE16-4AB342DFF28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57567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B937-A7E3-4D6A-A924-93A9FC92D41A}" type="datetimeFigureOut">
              <a:rPr lang="hu-HU" smtClean="0"/>
              <a:t>2023. 10. 17.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BD5E-A427-4083-AE16-4AB342DFF28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73088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B937-A7E3-4D6A-A924-93A9FC92D41A}" type="datetimeFigureOut">
              <a:rPr lang="hu-HU" smtClean="0"/>
              <a:t>2023. 10. 17.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BD5E-A427-4083-AE16-4AB342DFF28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94068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B937-A7E3-4D6A-A924-93A9FC92D41A}" type="datetimeFigureOut">
              <a:rPr lang="hu-HU" smtClean="0"/>
              <a:t>2023. 10. 17.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3133BD5E-A427-4083-AE16-4AB342DFF28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7924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1DCBB937-A7E3-4D6A-A924-93A9FC92D41A}" type="datetimeFigureOut">
              <a:rPr lang="hu-HU" smtClean="0"/>
              <a:t>2023. 10. 17.</a:t>
            </a:fld>
            <a:endParaRPr lang="hu-H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hu-H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3133BD5E-A427-4083-AE16-4AB342DFF28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289078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1DCBB937-A7E3-4D6A-A924-93A9FC92D41A}" type="datetimeFigureOut">
              <a:rPr lang="hu-HU" smtClean="0"/>
              <a:t>2023. 10. 17.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3133BD5E-A427-4083-AE16-4AB342DFF28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1290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8389" y="1075897"/>
            <a:ext cx="11014182" cy="1235104"/>
          </a:xfrm>
        </p:spPr>
        <p:txBody>
          <a:bodyPr/>
          <a:lstStyle/>
          <a:p>
            <a:pPr algn="ctr"/>
            <a:r>
              <a:rPr lang="en-US" sz="4800" b="1" dirty="0" err="1"/>
              <a:t>Traumatudatos</a:t>
            </a:r>
            <a:r>
              <a:rPr lang="en-US" sz="4800" b="1" dirty="0"/>
              <a:t> </a:t>
            </a:r>
            <a:r>
              <a:rPr lang="en-US" sz="4800" b="1" dirty="0" err="1"/>
              <a:t>gondozás</a:t>
            </a:r>
            <a:r>
              <a:rPr lang="en-US" sz="4800" b="1" dirty="0"/>
              <a:t> </a:t>
            </a:r>
            <a:r>
              <a:rPr lang="en-US" sz="4800" b="1" dirty="0" err="1"/>
              <a:t>és</a:t>
            </a:r>
            <a:br>
              <a:rPr lang="en-US" sz="4800" b="1" dirty="0"/>
            </a:br>
            <a:r>
              <a:rPr lang="en-US" sz="4800" b="1" dirty="0" err="1"/>
              <a:t>öngondoskodás</a:t>
            </a:r>
            <a:r>
              <a:rPr lang="en-US" sz="4800" b="1" dirty="0"/>
              <a:t> a </a:t>
            </a:r>
            <a:r>
              <a:rPr lang="en-US" sz="4800" b="1" dirty="0" err="1"/>
              <a:t>mindennapi</a:t>
            </a:r>
            <a:r>
              <a:rPr lang="en-US" sz="4800" b="1" dirty="0"/>
              <a:t> </a:t>
            </a:r>
            <a:r>
              <a:rPr lang="en-US" sz="4800" b="1" dirty="0" err="1"/>
              <a:t>gyakorlatban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9538" y="5032336"/>
            <a:ext cx="8744394" cy="1357175"/>
          </a:xfrm>
        </p:spPr>
        <p:txBody>
          <a:bodyPr>
            <a:normAutofit/>
          </a:bodyPr>
          <a:lstStyle/>
          <a:p>
            <a:r>
              <a:rPr lang="hu-HU" dirty="0"/>
              <a:t>Rózsa Mónika</a:t>
            </a:r>
          </a:p>
          <a:p>
            <a:r>
              <a:rPr lang="hu-HU" dirty="0"/>
              <a:t>gyermek klinikai szakpszichológus</a:t>
            </a:r>
            <a:endParaRPr lang="hu-HU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hu-HU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1026" name="Picture 2" descr="Egyensúly Kövek Tenger - Ingyenes fotó a Pixabay-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480" y="2510971"/>
            <a:ext cx="5427263" cy="359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A8667367-737E-58DF-8936-F0CBA0501FEB}"/>
              </a:ext>
            </a:extLst>
          </p:cNvPr>
          <p:cNvSpPr txBox="1"/>
          <p:nvPr/>
        </p:nvSpPr>
        <p:spPr>
          <a:xfrm>
            <a:off x="2664177" y="17726"/>
            <a:ext cx="68636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hu-HU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Szociális ellátások kapcsolódásai II. szakmai konferencia </a:t>
            </a:r>
          </a:p>
          <a:p>
            <a:pPr algn="ctr">
              <a:spcAft>
                <a:spcPts val="0"/>
              </a:spcAft>
            </a:pPr>
            <a:r>
              <a:rPr lang="hu-HU" dirty="0"/>
              <a:t>Békéscsaba, 2023. október 17-18. </a:t>
            </a:r>
            <a:endParaRPr lang="hu-HU" b="0" i="0" dirty="0">
              <a:solidFill>
                <a:srgbClr val="333333"/>
              </a:solidFill>
              <a:effectLst/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740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1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769600" cy="1143200"/>
          </a:xfrm>
          <a:prstGeom prst="rect">
            <a:avLst/>
          </a:prstGeom>
        </p:spPr>
        <p:txBody>
          <a:bodyPr spcFirstLastPara="1" vert="horz" wrap="square" lIns="91433" tIns="45700" rIns="91433" bIns="457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endParaRPr dirty="0"/>
          </a:p>
          <a:p>
            <a:pPr algn="ctr">
              <a:spcBef>
                <a:spcPts val="0"/>
              </a:spcBef>
            </a:pPr>
            <a:r>
              <a:rPr lang="hu-HU" sz="4800" dirty="0"/>
              <a:t>"Nem kell terapeutának lenned, hogy terápiás hatást érj el.”</a:t>
            </a:r>
            <a:r>
              <a:rPr lang="hu-HU" sz="4800" baseline="30000" dirty="0"/>
              <a:t>1</a:t>
            </a:r>
            <a:endParaRPr sz="4800" dirty="0"/>
          </a:p>
          <a:p>
            <a:pPr algn="ctr">
              <a:spcBef>
                <a:spcPts val="0"/>
              </a:spcBef>
            </a:pPr>
            <a:endParaRPr dirty="0"/>
          </a:p>
        </p:txBody>
      </p:sp>
      <p:sp>
        <p:nvSpPr>
          <p:cNvPr id="268" name="Google Shape;268;p41"/>
          <p:cNvSpPr txBox="1">
            <a:spLocks noGrp="1"/>
          </p:cNvSpPr>
          <p:nvPr>
            <p:ph type="body" idx="2"/>
          </p:nvPr>
        </p:nvSpPr>
        <p:spPr>
          <a:xfrm>
            <a:off x="6493965" y="1705535"/>
            <a:ext cx="5251600" cy="4590400"/>
          </a:xfrm>
          <a:prstGeom prst="rect">
            <a:avLst/>
          </a:prstGeom>
        </p:spPr>
        <p:txBody>
          <a:bodyPr spcFirstLastPara="1" vert="horz" wrap="square" lIns="91433" tIns="45700" rIns="91433" bIns="45700" rtlCol="0" anchor="t" anchorCtr="0">
            <a:noAutofit/>
          </a:bodyPr>
          <a:lstStyle/>
          <a:p>
            <a:pPr marL="0" indent="0" algn="ctr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hu-HU" dirty="0">
              <a:solidFill>
                <a:srgbClr val="07376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indent="0" algn="ctr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hu-HU" dirty="0">
              <a:solidFill>
                <a:srgbClr val="07376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indent="0" algn="ctr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hu-HU" dirty="0">
                <a:solidFill>
                  <a:srgbClr val="073763"/>
                </a:solidFill>
                <a:latin typeface="Cambria"/>
                <a:ea typeface="Cambria"/>
                <a:cs typeface="Cambria"/>
                <a:sym typeface="Cambria"/>
              </a:rPr>
              <a:t>A figyelem terében létrejöhet a reflexió, gondolkodás és változás</a:t>
            </a:r>
          </a:p>
          <a:p>
            <a:pPr marL="0" indent="0" algn="ctr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hu-HU" dirty="0">
              <a:solidFill>
                <a:srgbClr val="07376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indent="0" algn="ctr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hu-HU" dirty="0">
              <a:solidFill>
                <a:srgbClr val="07376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indent="0" algn="ctr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hu-HU" dirty="0">
                <a:solidFill>
                  <a:srgbClr val="073763"/>
                </a:solidFill>
                <a:latin typeface="Cambria"/>
                <a:ea typeface="Cambria"/>
                <a:cs typeface="Cambria"/>
                <a:sym typeface="Cambria"/>
              </a:rPr>
              <a:t>Létrejöhet a kapcsolódás és terápiás </a:t>
            </a:r>
            <a:r>
              <a:rPr lang="hu-HU" dirty="0" err="1">
                <a:solidFill>
                  <a:srgbClr val="073763"/>
                </a:solidFill>
                <a:latin typeface="Cambria"/>
                <a:ea typeface="Cambria"/>
                <a:cs typeface="Cambria"/>
                <a:sym typeface="Cambria"/>
              </a:rPr>
              <a:t>mikropillanatok</a:t>
            </a:r>
            <a:endParaRPr dirty="0">
              <a:solidFill>
                <a:srgbClr val="07376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indent="0" algn="ctr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hu-HU" dirty="0">
                <a:solidFill>
                  <a:srgbClr val="073763"/>
                </a:solidFill>
                <a:latin typeface="Cambria"/>
                <a:ea typeface="Cambria"/>
                <a:cs typeface="Cambria"/>
                <a:sym typeface="Cambria"/>
              </a:rPr>
              <a:t>Amiben megtörténhet a megnyugvás</a:t>
            </a:r>
            <a:endParaRPr dirty="0">
              <a:solidFill>
                <a:srgbClr val="07376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indent="0" algn="ctr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hu-HU" dirty="0">
              <a:solidFill>
                <a:srgbClr val="07376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indent="0" algn="ctr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hu-HU" dirty="0">
              <a:solidFill>
                <a:srgbClr val="07376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indent="0" algn="ctr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hu-HU" dirty="0">
                <a:solidFill>
                  <a:srgbClr val="073763"/>
                </a:solidFill>
                <a:latin typeface="Cambria"/>
                <a:ea typeface="Cambria"/>
                <a:cs typeface="Cambria"/>
                <a:sym typeface="Cambria"/>
              </a:rPr>
              <a:t>Biztonságos tér és </a:t>
            </a:r>
          </a:p>
          <a:p>
            <a:pPr marL="0" indent="0" algn="ctr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hu-HU" dirty="0">
                <a:solidFill>
                  <a:srgbClr val="073763"/>
                </a:solidFill>
                <a:latin typeface="Cambria"/>
                <a:ea typeface="Cambria"/>
                <a:cs typeface="Cambria"/>
                <a:sym typeface="Cambria"/>
              </a:rPr>
              <a:t>biztonságot sugárzó, </a:t>
            </a:r>
          </a:p>
          <a:p>
            <a:pPr marL="0" indent="0" algn="ctr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hu-HU" dirty="0">
                <a:solidFill>
                  <a:srgbClr val="073763"/>
                </a:solidFill>
                <a:latin typeface="Cambria"/>
                <a:ea typeface="Cambria"/>
                <a:cs typeface="Cambria"/>
                <a:sym typeface="Cambria"/>
              </a:rPr>
              <a:t>szabályozott szakemberek</a:t>
            </a:r>
            <a:endParaRPr dirty="0">
              <a:solidFill>
                <a:srgbClr val="07376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indent="0" algn="ctr">
              <a:spcBef>
                <a:spcPts val="533"/>
              </a:spcBef>
              <a:buNone/>
            </a:pPr>
            <a:endParaRPr dirty="0"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2" name="Google Shape;457;g1e24ea2284f_1_315">
            <a:extLst>
              <a:ext uri="{FF2B5EF4-FFF2-40B4-BE49-F238E27FC236}">
                <a16:creationId xmlns:a16="http://schemas.microsoft.com/office/drawing/2014/main" id="{E9A58CCD-9634-FB48-E5FE-A490B923B6C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845" y="1705535"/>
            <a:ext cx="5730775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88A4320C-C143-DEB1-BC58-7DFA78107BC2}"/>
              </a:ext>
            </a:extLst>
          </p:cNvPr>
          <p:cNvSpPr txBox="1"/>
          <p:nvPr/>
        </p:nvSpPr>
        <p:spPr>
          <a:xfrm>
            <a:off x="4978400" y="6295935"/>
            <a:ext cx="721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" marR="0" lvl="1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1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0B4C8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SAMHSA’s Concept of Trauma and Guidance for a Trauma-Informed Approach</a:t>
            </a:r>
            <a:r>
              <a:rPr kumimoji="0" 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50B4C8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2014</a:t>
            </a:r>
          </a:p>
          <a:p>
            <a:pPr marL="4572" marR="0" lvl="1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50B4C8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SAMSHA – </a:t>
            </a:r>
            <a:r>
              <a:rPr kumimoji="0" lang="hu-H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50B4C8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Substance</a:t>
            </a:r>
            <a:r>
              <a:rPr kumimoji="0" 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50B4C8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hu-H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50B4C8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Abuse</a:t>
            </a:r>
            <a:r>
              <a:rPr kumimoji="0" 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50B4C8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and </a:t>
            </a:r>
            <a:r>
              <a:rPr kumimoji="0" lang="hu-H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50B4C8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Mental</a:t>
            </a:r>
            <a:r>
              <a:rPr kumimoji="0" 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50B4C8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Health </a:t>
            </a:r>
            <a:r>
              <a:rPr kumimoji="0" lang="hu-H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50B4C8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Services</a:t>
            </a:r>
            <a:r>
              <a:rPr kumimoji="0" 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50B4C8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hu-H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50B4C8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Administration</a:t>
            </a:r>
            <a:endParaRPr kumimoji="0" lang="hu-HU" sz="1600" b="0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2281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yíl: szalag, lefelé mutató 10">
            <a:extLst>
              <a:ext uri="{FF2B5EF4-FFF2-40B4-BE49-F238E27FC236}">
                <a16:creationId xmlns:a16="http://schemas.microsoft.com/office/drawing/2014/main" id="{2FA780DD-7198-5D04-8FF2-86BB04B30A0F}"/>
              </a:ext>
            </a:extLst>
          </p:cNvPr>
          <p:cNvSpPr/>
          <p:nvPr/>
        </p:nvSpPr>
        <p:spPr>
          <a:xfrm>
            <a:off x="7041058" y="1996362"/>
            <a:ext cx="2796466" cy="1704513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0" name="Nyíl: szalag, felfelé mutató 9">
            <a:extLst>
              <a:ext uri="{FF2B5EF4-FFF2-40B4-BE49-F238E27FC236}">
                <a16:creationId xmlns:a16="http://schemas.microsoft.com/office/drawing/2014/main" id="{F2538D95-60E5-C3A4-7A0A-312B05FC047C}"/>
              </a:ext>
            </a:extLst>
          </p:cNvPr>
          <p:cNvSpPr/>
          <p:nvPr/>
        </p:nvSpPr>
        <p:spPr>
          <a:xfrm>
            <a:off x="7041059" y="3990137"/>
            <a:ext cx="2796465" cy="1658556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267" name="Google Shape;267;p41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160000" cy="1143200"/>
          </a:xfrm>
          <a:prstGeom prst="rect">
            <a:avLst/>
          </a:prstGeom>
        </p:spPr>
        <p:txBody>
          <a:bodyPr spcFirstLastPara="1" vert="horz" wrap="square" lIns="91433" tIns="45700" rIns="91433" bIns="457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endParaRPr dirty="0"/>
          </a:p>
          <a:p>
            <a:pPr algn="ctr">
              <a:spcBef>
                <a:spcPts val="0"/>
              </a:spcBef>
            </a:pPr>
            <a:r>
              <a:rPr lang="hu-HU" sz="4400" dirty="0">
                <a:sym typeface="Cambria"/>
              </a:rPr>
              <a:t>Az önszabályozás a </a:t>
            </a:r>
            <a:r>
              <a:rPr lang="hu-HU" sz="4400" dirty="0" err="1">
                <a:solidFill>
                  <a:schemeClr val="tx2"/>
                </a:solidFill>
                <a:sym typeface="Cambria"/>
              </a:rPr>
              <a:t>koreguláció</a:t>
            </a:r>
            <a:r>
              <a:rPr lang="hu-HU" sz="4400" dirty="0" err="1">
                <a:sym typeface="Cambria"/>
              </a:rPr>
              <a:t>ban</a:t>
            </a:r>
            <a:r>
              <a:rPr lang="hu-HU" sz="4400" dirty="0">
                <a:sym typeface="Cambria"/>
              </a:rPr>
              <a:t> tanulható.</a:t>
            </a:r>
            <a:br>
              <a:rPr lang="hu-HU" sz="4400" dirty="0">
                <a:sym typeface="Cambria"/>
              </a:rPr>
            </a:br>
            <a:endParaRPr sz="4400" dirty="0"/>
          </a:p>
        </p:txBody>
      </p:sp>
      <p:sp>
        <p:nvSpPr>
          <p:cNvPr id="268" name="Google Shape;268;p41"/>
          <p:cNvSpPr txBox="1">
            <a:spLocks noGrp="1"/>
          </p:cNvSpPr>
          <p:nvPr>
            <p:ph type="body" idx="2"/>
          </p:nvPr>
        </p:nvSpPr>
        <p:spPr>
          <a:xfrm>
            <a:off x="4948442" y="1695441"/>
            <a:ext cx="7041060" cy="4589392"/>
          </a:xfrm>
          <a:prstGeom prst="rect">
            <a:avLst/>
          </a:prstGeom>
        </p:spPr>
        <p:txBody>
          <a:bodyPr spcFirstLastPara="1" vert="horz" wrap="square" lIns="91433" tIns="45700" rIns="91433" bIns="45700" rtlCol="0" anchor="t" anchorCtr="0">
            <a:noAutofit/>
          </a:bodyPr>
          <a:lstStyle/>
          <a:p>
            <a:pPr marL="0" indent="0" algn="ctr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dirty="0">
              <a:solidFill>
                <a:srgbClr val="07376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126997" indent="0" algn="ctr">
              <a:spcBef>
                <a:spcPts val="0"/>
              </a:spcBef>
              <a:buClr>
                <a:srgbClr val="073763"/>
              </a:buClr>
              <a:buSzPts val="2100"/>
              <a:buNone/>
            </a:pPr>
            <a:r>
              <a:rPr lang="hu" dirty="0">
                <a:solidFill>
                  <a:srgbClr val="073763"/>
                </a:solidFill>
                <a:latin typeface="Cambria"/>
                <a:ea typeface="Cambria"/>
                <a:cs typeface="Cambria"/>
                <a:sym typeface="Cambria"/>
              </a:rPr>
              <a:t>Önszabályozás kialakulásának lépései</a:t>
            </a:r>
          </a:p>
          <a:p>
            <a:pPr marL="126997" indent="0" algn="ctr">
              <a:spcBef>
                <a:spcPts val="0"/>
              </a:spcBef>
              <a:buClr>
                <a:srgbClr val="073763"/>
              </a:buClr>
              <a:buSzPts val="2100"/>
              <a:buNone/>
            </a:pPr>
            <a:endParaRPr lang="hu" dirty="0">
              <a:solidFill>
                <a:srgbClr val="07376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126997" indent="0" algn="ctr">
              <a:spcBef>
                <a:spcPts val="0"/>
              </a:spcBef>
              <a:buClr>
                <a:srgbClr val="073763"/>
              </a:buClr>
              <a:buSzPts val="2100"/>
              <a:buNone/>
            </a:pPr>
            <a:endParaRPr lang="hu" dirty="0">
              <a:solidFill>
                <a:srgbClr val="07376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126997" indent="0" algn="ctr">
              <a:spcBef>
                <a:spcPts val="0"/>
              </a:spcBef>
              <a:buClr>
                <a:srgbClr val="073763"/>
              </a:buClr>
              <a:buSzPts val="2100"/>
              <a:buNone/>
            </a:pPr>
            <a:r>
              <a:rPr lang="hu-HU" dirty="0">
                <a:solidFill>
                  <a:srgbClr val="073763"/>
                </a:solidFill>
                <a:latin typeface="Cambria"/>
                <a:ea typeface="Cambria"/>
                <a:cs typeface="Cambria"/>
                <a:sym typeface="Cambria"/>
              </a:rPr>
              <a:t>1. Nyugodt, szabályozott másik segít megnyugodni</a:t>
            </a:r>
          </a:p>
          <a:p>
            <a:pPr marL="126997" indent="0" algn="ctr">
              <a:spcBef>
                <a:spcPts val="0"/>
              </a:spcBef>
              <a:buClr>
                <a:srgbClr val="073763"/>
              </a:buClr>
              <a:buSzPts val="2100"/>
              <a:buNone/>
            </a:pPr>
            <a:endParaRPr lang="hu-HU" dirty="0">
              <a:solidFill>
                <a:srgbClr val="07376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126997" indent="0">
              <a:spcBef>
                <a:spcPts val="0"/>
              </a:spcBef>
              <a:buClr>
                <a:srgbClr val="073763"/>
              </a:buClr>
              <a:buSzPts val="2100"/>
              <a:buNone/>
            </a:pPr>
            <a:r>
              <a:rPr lang="hu-HU" dirty="0">
                <a:solidFill>
                  <a:srgbClr val="073763"/>
                </a:solidFill>
                <a:latin typeface="Cambria"/>
                <a:ea typeface="Cambria"/>
                <a:cs typeface="Cambria"/>
                <a:sym typeface="Cambria"/>
              </a:rPr>
              <a:t>2. Az idegrendszer érése támogatja a lentről </a:t>
            </a:r>
            <a:r>
              <a:rPr lang="hu" dirty="0">
                <a:solidFill>
                  <a:srgbClr val="073763"/>
                </a:solidFill>
                <a:latin typeface="Cambria"/>
                <a:ea typeface="Cambria"/>
                <a:cs typeface="Cambria"/>
                <a:sym typeface="Cambria"/>
              </a:rPr>
              <a:t>felfele történő szabályozás gyakorlását – családban történik elsősorban</a:t>
            </a:r>
          </a:p>
          <a:p>
            <a:pPr marL="126997" indent="0" algn="ctr">
              <a:spcBef>
                <a:spcPts val="0"/>
              </a:spcBef>
              <a:buClr>
                <a:srgbClr val="073763"/>
              </a:buClr>
              <a:buSzPts val="2100"/>
              <a:buNone/>
            </a:pPr>
            <a:endParaRPr lang="hu" dirty="0">
              <a:solidFill>
                <a:srgbClr val="07376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126997" indent="0">
              <a:spcBef>
                <a:spcPts val="0"/>
              </a:spcBef>
              <a:buClr>
                <a:srgbClr val="073763"/>
              </a:buClr>
              <a:buSzPts val="2100"/>
              <a:buNone/>
            </a:pPr>
            <a:r>
              <a:rPr lang="hu" dirty="0">
                <a:solidFill>
                  <a:srgbClr val="073763"/>
                </a:solidFill>
                <a:latin typeface="Cambria"/>
                <a:ea typeface="Cambria"/>
                <a:cs typeface="Cambria"/>
                <a:sym typeface="Cambria"/>
              </a:rPr>
              <a:t>3. A szociális közeg és intézményi környezet a közege a felülről lefele történő szabályozás kialakulásának</a:t>
            </a:r>
          </a:p>
          <a:p>
            <a:pPr marL="126997" indent="0" algn="ctr">
              <a:spcBef>
                <a:spcPts val="0"/>
              </a:spcBef>
              <a:buClr>
                <a:srgbClr val="073763"/>
              </a:buClr>
              <a:buSzPts val="2100"/>
              <a:buNone/>
            </a:pPr>
            <a:endParaRPr lang="hu" dirty="0">
              <a:solidFill>
                <a:srgbClr val="07376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126997" indent="0" algn="ctr">
              <a:spcBef>
                <a:spcPts val="0"/>
              </a:spcBef>
              <a:buClr>
                <a:srgbClr val="073763"/>
              </a:buClr>
              <a:buSzPts val="2100"/>
              <a:buNone/>
            </a:pPr>
            <a:endParaRPr lang="hu" dirty="0">
              <a:solidFill>
                <a:srgbClr val="07376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126997" indent="0" algn="ctr">
              <a:spcBef>
                <a:spcPts val="0"/>
              </a:spcBef>
              <a:buClr>
                <a:srgbClr val="073763"/>
              </a:buClr>
              <a:buSzPts val="2100"/>
              <a:buNone/>
            </a:pPr>
            <a:endParaRPr lang="hu" dirty="0">
              <a:solidFill>
                <a:srgbClr val="07376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126997" indent="0" algn="ctr">
              <a:spcBef>
                <a:spcPts val="0"/>
              </a:spcBef>
              <a:buClr>
                <a:srgbClr val="073763"/>
              </a:buClr>
              <a:buSzPts val="2100"/>
              <a:buNone/>
            </a:pPr>
            <a:endParaRPr lang="hu" dirty="0">
              <a:solidFill>
                <a:srgbClr val="07376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indent="0" algn="ctr">
              <a:spcBef>
                <a:spcPts val="533"/>
              </a:spcBef>
              <a:buNone/>
            </a:pPr>
            <a:endParaRPr dirty="0"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B9DF37B5-28D6-5640-1D2D-F3AC14C241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338" r="7106"/>
          <a:stretch/>
        </p:blipFill>
        <p:spPr>
          <a:xfrm>
            <a:off x="317893" y="2265298"/>
            <a:ext cx="4456590" cy="3089066"/>
          </a:xfrm>
          <a:prstGeom prst="roundRect">
            <a:avLst>
              <a:gd name="adj" fmla="val 2270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0ADE3E79-E94B-EF35-83ED-A3BC94415474}"/>
              </a:ext>
            </a:extLst>
          </p:cNvPr>
          <p:cNvSpPr txBox="1"/>
          <p:nvPr/>
        </p:nvSpPr>
        <p:spPr>
          <a:xfrm>
            <a:off x="143934" y="5354364"/>
            <a:ext cx="38440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Fotó forrása: https://flyeo.com</a:t>
            </a:r>
          </a:p>
        </p:txBody>
      </p:sp>
    </p:spTree>
    <p:extLst>
      <p:ext uri="{BB962C8B-B14F-4D97-AF65-F5344CB8AC3E}">
        <p14:creationId xmlns:p14="http://schemas.microsoft.com/office/powerpoint/2010/main" val="29749396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8909" y="373697"/>
            <a:ext cx="11014182" cy="1235104"/>
          </a:xfrm>
        </p:spPr>
        <p:txBody>
          <a:bodyPr/>
          <a:lstStyle/>
          <a:p>
            <a:pPr algn="ctr"/>
            <a:r>
              <a:rPr lang="hu-HU" sz="4800" b="1" dirty="0"/>
              <a:t>Hogyan tudom gondozni a szakmai személyiségem</a:t>
            </a:r>
            <a:r>
              <a:rPr lang="en-US" sz="4800" b="1" dirty="0"/>
              <a:t>?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8561" y="2510971"/>
            <a:ext cx="5427263" cy="4150055"/>
          </a:xfrm>
        </p:spPr>
        <p:txBody>
          <a:bodyPr>
            <a:normAutofit fontScale="92500" lnSpcReduction="20000"/>
          </a:bodyPr>
          <a:lstStyle/>
          <a:p>
            <a:r>
              <a:rPr lang="hu-HU" dirty="0"/>
              <a:t>„Önmagunkból dolgozunk”. BIZTOS, hogy ez jó?</a:t>
            </a:r>
          </a:p>
          <a:p>
            <a:endParaRPr lang="hu-HU" dirty="0"/>
          </a:p>
          <a:p>
            <a:r>
              <a:rPr lang="hu-HU" dirty="0"/>
              <a:t>Az agyunk nem dönti el, hogy mi a jó és mi a rossz hatás – nem tud válogatni az ingerek között.</a:t>
            </a:r>
          </a:p>
          <a:p>
            <a:endParaRPr lang="hu-HU" dirty="0"/>
          </a:p>
          <a:p>
            <a:r>
              <a:rPr lang="hu-HU" dirty="0"/>
              <a:t>Ha elégetjük a legbensőbb lényegünket, már nem marad erőnk szárnyalni.</a:t>
            </a:r>
            <a:endParaRPr lang="en-US" dirty="0"/>
          </a:p>
        </p:txBody>
      </p:sp>
      <p:pic>
        <p:nvPicPr>
          <p:cNvPr id="1026" name="Picture 2" descr="Egyensúly Kövek Tenger - Ingyenes fotó a Pixabay-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480" y="2510971"/>
            <a:ext cx="5427263" cy="359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37896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E520A-D393-834D-8029-6E01AA8D8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4559" y="643467"/>
            <a:ext cx="3363974" cy="1728044"/>
          </a:xfrm>
          <a:noFill/>
          <a:ln>
            <a:solidFill>
              <a:schemeClr val="bg1"/>
            </a:solidFill>
          </a:ln>
        </p:spPr>
        <p:txBody>
          <a:bodyPr vert="horz" wrap="square" lIns="182880" tIns="182880" rIns="182880" bIns="182880" rtlCol="0" anchor="ctr" anchorCtr="1">
            <a:normAutofit/>
          </a:bodyPr>
          <a:lstStyle/>
          <a:p>
            <a:r>
              <a:rPr lang="en-US" sz="1800">
                <a:solidFill>
                  <a:schemeClr val="bg1"/>
                </a:solidFill>
              </a:rPr>
              <a:t>connectedness between relational neurobiology and reward system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DA02FE0-EC6F-CDAA-0AF9-8DF8B0903B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5939782"/>
              </p:ext>
            </p:extLst>
          </p:nvPr>
        </p:nvGraphicFramePr>
        <p:xfrm>
          <a:off x="293511" y="496711"/>
          <a:ext cx="11672711" cy="5926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zövegdoboz 3">
            <a:extLst>
              <a:ext uri="{FF2B5EF4-FFF2-40B4-BE49-F238E27FC236}">
                <a16:creationId xmlns:a16="http://schemas.microsoft.com/office/drawing/2014/main" id="{C0267710-62CA-B465-DB53-1ECB55024A2F}"/>
              </a:ext>
            </a:extLst>
          </p:cNvPr>
          <p:cNvSpPr txBox="1"/>
          <p:nvPr/>
        </p:nvSpPr>
        <p:spPr>
          <a:xfrm>
            <a:off x="-1" y="6273225"/>
            <a:ext cx="11898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dirty="0">
                <a:solidFill>
                  <a:schemeClr val="accent1"/>
                </a:solidFill>
              </a:rPr>
              <a:t>Örömszerző tevékenységek – jó vagy rossz – kikapcsol vagy lekapcsol?</a:t>
            </a:r>
          </a:p>
        </p:txBody>
      </p:sp>
    </p:spTree>
    <p:extLst>
      <p:ext uri="{BB962C8B-B14F-4D97-AF65-F5344CB8AC3E}">
        <p14:creationId xmlns:p14="http://schemas.microsoft.com/office/powerpoint/2010/main" val="306891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6A6F259-405E-4E80-2A95-6CD00B73B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9C0A8C05-DE4B-0103-6F22-3D273FF063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67" y="0"/>
            <a:ext cx="11250828" cy="6857999"/>
          </a:xfrm>
        </p:spPr>
      </p:pic>
    </p:spTree>
    <p:extLst>
      <p:ext uri="{BB962C8B-B14F-4D97-AF65-F5344CB8AC3E}">
        <p14:creationId xmlns:p14="http://schemas.microsoft.com/office/powerpoint/2010/main" val="3247851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968" y="2157454"/>
            <a:ext cx="6116966" cy="254309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hu-HU" sz="4000" dirty="0"/>
              <a:t>Valódi jutalomértékű tevékenységek a mindennapokban és a nehéz helyzetekben</a:t>
            </a:r>
          </a:p>
          <a:p>
            <a:endParaRPr lang="hu-HU" sz="3300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A32C533C-4DA4-2B78-147D-4BF63F1437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" t="1976" r="1768" b="2057"/>
          <a:stretch/>
        </p:blipFill>
        <p:spPr>
          <a:xfrm>
            <a:off x="6513689" y="138288"/>
            <a:ext cx="5542845" cy="658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8436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24972168b5e_0_371"/>
          <p:cNvSpPr txBox="1">
            <a:spLocks noGrp="1"/>
          </p:cNvSpPr>
          <p:nvPr>
            <p:ph type="title"/>
          </p:nvPr>
        </p:nvSpPr>
        <p:spPr>
          <a:xfrm>
            <a:off x="327378" y="251036"/>
            <a:ext cx="11435643" cy="1340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rmAutofit fontScale="90000"/>
          </a:bodyPr>
          <a:lstStyle/>
          <a:p>
            <a:pPr algn="ctr">
              <a:spcBef>
                <a:spcPts val="0"/>
              </a:spcBef>
              <a:buClr>
                <a:schemeClr val="accent1"/>
              </a:buClr>
              <a:buSzPts val="4100"/>
            </a:pPr>
            <a:r>
              <a:rPr lang="hu-HU" sz="5400" dirty="0"/>
              <a:t>Hogyan tudod eldönteni, hogy milyen technika lesz a leghatékonyabb most számodra?</a:t>
            </a:r>
            <a:endParaRPr dirty="0"/>
          </a:p>
        </p:txBody>
      </p:sp>
      <p:sp>
        <p:nvSpPr>
          <p:cNvPr id="496" name="Google Shape;496;g24972168b5e_0_371"/>
          <p:cNvSpPr txBox="1">
            <a:spLocks noGrp="1"/>
          </p:cNvSpPr>
          <p:nvPr>
            <p:ph idx="1"/>
          </p:nvPr>
        </p:nvSpPr>
        <p:spPr>
          <a:xfrm>
            <a:off x="665367" y="2011680"/>
            <a:ext cx="10826800" cy="459528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 marL="0" indent="0">
              <a:spcBef>
                <a:spcPts val="0"/>
              </a:spcBef>
              <a:buClr>
                <a:schemeClr val="accent1"/>
              </a:buClr>
              <a:buSzPct val="100000"/>
              <a:buNone/>
            </a:pPr>
            <a:r>
              <a:rPr lang="hu-HU" sz="2667" dirty="0">
                <a:solidFill>
                  <a:schemeClr val="accent1"/>
                </a:solidFill>
              </a:rPr>
              <a:t>Adj magadnak egy percet! </a:t>
            </a:r>
          </a:p>
          <a:p>
            <a:pPr marL="0" indent="0">
              <a:spcBef>
                <a:spcPts val="0"/>
              </a:spcBef>
              <a:buClr>
                <a:schemeClr val="accent1"/>
              </a:buClr>
              <a:buSzPct val="100000"/>
              <a:buNone/>
            </a:pPr>
            <a:endParaRPr lang="hu-HU" sz="2667" dirty="0">
              <a:solidFill>
                <a:schemeClr val="accent1"/>
              </a:solidFill>
            </a:endParaRPr>
          </a:p>
          <a:p>
            <a:pPr marL="0" indent="0">
              <a:spcBef>
                <a:spcPts val="0"/>
              </a:spcBef>
              <a:buClr>
                <a:schemeClr val="accent1"/>
              </a:buClr>
              <a:buSzPct val="100000"/>
              <a:buNone/>
            </a:pPr>
            <a:r>
              <a:rPr lang="hu-HU" sz="2667" dirty="0">
                <a:solidFill>
                  <a:schemeClr val="accent1"/>
                </a:solidFill>
              </a:rPr>
              <a:t>Változtass testhelyzetet, vegyél egy nagy levegőt és fújd ki lassan!</a:t>
            </a:r>
          </a:p>
          <a:p>
            <a:pPr marL="0" indent="0">
              <a:spcBef>
                <a:spcPts val="0"/>
              </a:spcBef>
              <a:buClr>
                <a:schemeClr val="accent1"/>
              </a:buClr>
              <a:buSzPct val="100000"/>
              <a:buNone/>
            </a:pPr>
            <a:r>
              <a:rPr lang="hu-HU" sz="2667" dirty="0">
                <a:solidFill>
                  <a:schemeClr val="accent1"/>
                </a:solidFill>
              </a:rPr>
              <a:t>Milyen típusú feszültséget érzel? </a:t>
            </a:r>
          </a:p>
          <a:p>
            <a:pPr marL="0" indent="0">
              <a:spcBef>
                <a:spcPts val="0"/>
              </a:spcBef>
              <a:buClr>
                <a:schemeClr val="accent1"/>
              </a:buClr>
              <a:buSzPct val="100000"/>
              <a:buNone/>
            </a:pPr>
            <a:r>
              <a:rPr lang="hu-HU" sz="2667" dirty="0">
                <a:solidFill>
                  <a:schemeClr val="accent1"/>
                </a:solidFill>
              </a:rPr>
              <a:t>	a. Kifele irányuló, robbanás szerű? </a:t>
            </a:r>
          </a:p>
          <a:p>
            <a:pPr marL="0" indent="0">
              <a:spcBef>
                <a:spcPts val="0"/>
              </a:spcBef>
              <a:buClr>
                <a:schemeClr val="accent1"/>
              </a:buClr>
              <a:buSzPct val="100000"/>
              <a:buNone/>
            </a:pPr>
            <a:r>
              <a:rPr lang="hu-HU" sz="2667" dirty="0">
                <a:solidFill>
                  <a:schemeClr val="accent1"/>
                </a:solidFill>
              </a:rPr>
              <a:t>	</a:t>
            </a:r>
            <a:r>
              <a:rPr lang="hu-HU" sz="2667" dirty="0" err="1">
                <a:solidFill>
                  <a:schemeClr val="accent1"/>
                </a:solidFill>
              </a:rPr>
              <a:t>b.</a:t>
            </a:r>
            <a:r>
              <a:rPr lang="hu-HU" sz="2667" dirty="0">
                <a:solidFill>
                  <a:schemeClr val="accent1"/>
                </a:solidFill>
              </a:rPr>
              <a:t> Befele irányuló, hagyjatok békén szerű?</a:t>
            </a:r>
          </a:p>
          <a:p>
            <a:pPr marL="0" indent="0">
              <a:spcBef>
                <a:spcPts val="0"/>
              </a:spcBef>
              <a:buClr>
                <a:schemeClr val="accent1"/>
              </a:buClr>
              <a:buSzPct val="100000"/>
              <a:buNone/>
            </a:pPr>
            <a:endParaRPr lang="hu-HU" sz="2667" dirty="0">
              <a:solidFill>
                <a:schemeClr val="accent1"/>
              </a:solidFill>
            </a:endParaRPr>
          </a:p>
          <a:p>
            <a:pPr marL="0" indent="0">
              <a:spcBef>
                <a:spcPts val="0"/>
              </a:spcBef>
              <a:buClr>
                <a:schemeClr val="accent1"/>
              </a:buClr>
              <a:buSzPct val="100000"/>
              <a:buNone/>
            </a:pPr>
            <a:r>
              <a:rPr lang="hu-HU" sz="2667" dirty="0">
                <a:solidFill>
                  <a:schemeClr val="accent1"/>
                </a:solidFill>
              </a:rPr>
              <a:t>Csukd be a szemed és kérdezd meg magadtól? Mi esne most jól?</a:t>
            </a:r>
          </a:p>
          <a:p>
            <a:pPr marL="0" indent="0">
              <a:spcBef>
                <a:spcPts val="0"/>
              </a:spcBef>
              <a:buClr>
                <a:schemeClr val="accent1"/>
              </a:buClr>
              <a:buSzPct val="100000"/>
              <a:buNone/>
            </a:pPr>
            <a:endParaRPr lang="hu-HU" sz="2667" dirty="0">
              <a:solidFill>
                <a:schemeClr val="accent1"/>
              </a:solidFill>
            </a:endParaRPr>
          </a:p>
          <a:p>
            <a:pPr marL="0" indent="0">
              <a:spcBef>
                <a:spcPts val="0"/>
              </a:spcBef>
              <a:buClr>
                <a:schemeClr val="accent1"/>
              </a:buClr>
              <a:buSzPct val="100000"/>
              <a:buNone/>
            </a:pPr>
            <a:r>
              <a:rPr lang="hu-HU" sz="2667" dirty="0">
                <a:solidFill>
                  <a:schemeClr val="accent1"/>
                </a:solidFill>
              </a:rPr>
              <a:t>Válassz ezek alapján:</a:t>
            </a:r>
          </a:p>
          <a:p>
            <a:pPr>
              <a:spcBef>
                <a:spcPts val="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hu-HU" sz="2667" dirty="0">
                <a:solidFill>
                  <a:schemeClr val="accent1"/>
                </a:solidFill>
              </a:rPr>
              <a:t>Belső állapotodnak mi esne jól: kikapcsolás vagy aktivitás</a:t>
            </a:r>
          </a:p>
          <a:p>
            <a:pPr>
              <a:spcBef>
                <a:spcPts val="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hu-HU" sz="2667" dirty="0">
                <a:solidFill>
                  <a:schemeClr val="accent1"/>
                </a:solidFill>
              </a:rPr>
              <a:t>Figyelem iránya: befele vagy kifele</a:t>
            </a:r>
          </a:p>
          <a:p>
            <a:pPr>
              <a:spcBef>
                <a:spcPts val="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hu-HU" sz="2667" dirty="0">
                <a:solidFill>
                  <a:schemeClr val="accent1"/>
                </a:solidFill>
              </a:rPr>
              <a:t>Tevékenység típusa: szenzoros, mozgásos, kapcsolati, gondolkodós</a:t>
            </a:r>
            <a:endParaRPr lang="hu-HU" sz="2667" dirty="0"/>
          </a:p>
        </p:txBody>
      </p:sp>
    </p:spTree>
    <p:extLst>
      <p:ext uri="{BB962C8B-B14F-4D97-AF65-F5344CB8AC3E}">
        <p14:creationId xmlns:p14="http://schemas.microsoft.com/office/powerpoint/2010/main" val="29501668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080911"/>
          </a:xfrm>
        </p:spPr>
        <p:txBody>
          <a:bodyPr>
            <a:normAutofit/>
          </a:bodyPr>
          <a:lstStyle/>
          <a:p>
            <a:pPr algn="ctr"/>
            <a:r>
              <a:rPr lang="hu-HU" sz="4800" dirty="0"/>
              <a:t>Belső állapotodnak mi esne jól? 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hu-HU" sz="3200" dirty="0">
                <a:solidFill>
                  <a:schemeClr val="accent1"/>
                </a:solidFill>
              </a:rPr>
              <a:t>kikapcsolás</a:t>
            </a:r>
          </a:p>
        </p:txBody>
      </p:sp>
      <p:sp>
        <p:nvSpPr>
          <p:cNvPr id="4" name="Tartalom helye 5"/>
          <p:cNvSpPr>
            <a:spLocks noGrp="1"/>
          </p:cNvSpPr>
          <p:nvPr>
            <p:ph sz="half" idx="2"/>
          </p:nvPr>
        </p:nvSpPr>
        <p:spPr>
          <a:xfrm>
            <a:off x="834700" y="2988057"/>
            <a:ext cx="4663440" cy="3200400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91440" lvl="1" indent="-91440" fontAlgn="ctr">
              <a:spcBef>
                <a:spcPts val="1300"/>
              </a:spcBef>
            </a:pPr>
            <a:r>
              <a:rPr lang="hu-HU" sz="2800" dirty="0">
                <a:solidFill>
                  <a:schemeClr val="accent1"/>
                </a:solidFill>
              </a:rPr>
              <a:t>Nézz ki az ablakon</a:t>
            </a:r>
          </a:p>
          <a:p>
            <a:pPr marL="91440" lvl="1" indent="-91440" fontAlgn="ctr">
              <a:spcBef>
                <a:spcPts val="1300"/>
              </a:spcBef>
            </a:pPr>
            <a:r>
              <a:rPr lang="hu-HU" sz="2800" dirty="0">
                <a:solidFill>
                  <a:schemeClr val="accent1"/>
                </a:solidFill>
              </a:rPr>
              <a:t>Álmodozz, engedd szabadon a képzeleted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marL="0" lvl="1" algn="ctr">
              <a:spcBef>
                <a:spcPts val="1300"/>
              </a:spcBef>
              <a:buClr>
                <a:schemeClr val="accent1"/>
              </a:buClr>
            </a:pPr>
            <a:r>
              <a:rPr lang="hu-HU" sz="3200" b="0" cap="all" dirty="0">
                <a:solidFill>
                  <a:schemeClr val="accent1"/>
                </a:solidFill>
                <a:latin typeface="+mj-lt"/>
              </a:rPr>
              <a:t>aktivitás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278542" y="2988057"/>
            <a:ext cx="4663440" cy="3200400"/>
          </a:xfrm>
          <a:ln w="3175">
            <a:solidFill>
              <a:schemeClr val="tx1"/>
            </a:solidFill>
          </a:ln>
        </p:spPr>
        <p:txBody>
          <a:bodyPr/>
          <a:lstStyle/>
          <a:p>
            <a:pPr marL="91440" lvl="1" indent="-91440" fontAlgn="ctr">
              <a:spcBef>
                <a:spcPts val="1300"/>
              </a:spcBef>
            </a:pPr>
            <a:r>
              <a:rPr lang="hu-HU" sz="2800" dirty="0">
                <a:solidFill>
                  <a:schemeClr val="accent1"/>
                </a:solidFill>
              </a:rPr>
              <a:t>Mozgás</a:t>
            </a:r>
          </a:p>
          <a:p>
            <a:pPr marL="91440" lvl="1" indent="-91440" fontAlgn="ctr">
              <a:spcBef>
                <a:spcPts val="1300"/>
              </a:spcBef>
            </a:pPr>
            <a:r>
              <a:rPr lang="hu-HU" sz="2800" dirty="0">
                <a:solidFill>
                  <a:schemeClr val="accent1"/>
                </a:solidFill>
              </a:rPr>
              <a:t>Táncolás</a:t>
            </a:r>
          </a:p>
          <a:p>
            <a:pPr marL="91440" lvl="1" indent="-91440" fontAlgn="ctr">
              <a:spcBef>
                <a:spcPts val="1300"/>
              </a:spcBef>
            </a:pPr>
            <a:r>
              <a:rPr lang="hu-HU" sz="2800" dirty="0">
                <a:solidFill>
                  <a:schemeClr val="accent1"/>
                </a:solidFill>
              </a:rPr>
              <a:t>Éneklés</a:t>
            </a:r>
          </a:p>
          <a:p>
            <a:pPr marL="91440" lvl="1" indent="-91440" fontAlgn="ctr">
              <a:spcBef>
                <a:spcPts val="1300"/>
              </a:spcBef>
            </a:pPr>
            <a:r>
              <a:rPr lang="hu-HU" sz="2800" dirty="0">
                <a:solidFill>
                  <a:schemeClr val="accent1"/>
                </a:solidFill>
              </a:rPr>
              <a:t>Kapcsolódás</a:t>
            </a:r>
          </a:p>
          <a:p>
            <a:pPr marL="91440" lvl="1" indent="-91440" fontAlgn="ctr">
              <a:spcBef>
                <a:spcPts val="1300"/>
              </a:spcBef>
            </a:pPr>
            <a:r>
              <a:rPr lang="hu-HU" sz="2800" dirty="0">
                <a:solidFill>
                  <a:schemeClr val="accent1"/>
                </a:solidFill>
              </a:rPr>
              <a:t>Alkotás</a:t>
            </a:r>
          </a:p>
        </p:txBody>
      </p:sp>
    </p:spTree>
    <p:extLst>
      <p:ext uri="{BB962C8B-B14F-4D97-AF65-F5344CB8AC3E}">
        <p14:creationId xmlns:p14="http://schemas.microsoft.com/office/powerpoint/2010/main" val="37976289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080911"/>
          </a:xfrm>
        </p:spPr>
        <p:txBody>
          <a:bodyPr>
            <a:normAutofit/>
          </a:bodyPr>
          <a:lstStyle/>
          <a:p>
            <a:pPr algn="ctr"/>
            <a:r>
              <a:rPr lang="hu-HU" sz="4800" dirty="0"/>
              <a:t>A figyelmed számára mi lenne jó?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hu-HU" sz="3200" dirty="0">
                <a:solidFill>
                  <a:schemeClr val="accent1"/>
                </a:solidFill>
              </a:rPr>
              <a:t>Befele Figyelni</a:t>
            </a:r>
          </a:p>
        </p:txBody>
      </p:sp>
      <p:sp>
        <p:nvSpPr>
          <p:cNvPr id="4" name="Tartalom helye 5"/>
          <p:cNvSpPr>
            <a:spLocks noGrp="1"/>
          </p:cNvSpPr>
          <p:nvPr>
            <p:ph sz="half" idx="2"/>
          </p:nvPr>
        </p:nvSpPr>
        <p:spPr>
          <a:xfrm>
            <a:off x="834700" y="2988057"/>
            <a:ext cx="4663440" cy="3200400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91440" lvl="1" indent="-91440" fontAlgn="ctr">
              <a:spcBef>
                <a:spcPts val="1300"/>
              </a:spcBef>
            </a:pPr>
            <a:r>
              <a:rPr lang="hu-HU" sz="2800" dirty="0">
                <a:solidFill>
                  <a:schemeClr val="accent1"/>
                </a:solidFill>
              </a:rPr>
              <a:t>Képzelj el egy helyet, ahol biztonságban érzed magad</a:t>
            </a:r>
          </a:p>
          <a:p>
            <a:pPr marL="91440" lvl="1" indent="-91440" fontAlgn="ctr">
              <a:spcBef>
                <a:spcPts val="1300"/>
              </a:spcBef>
            </a:pPr>
            <a:r>
              <a:rPr lang="hu-HU" sz="2800" dirty="0">
                <a:solidFill>
                  <a:schemeClr val="accent1"/>
                </a:solidFill>
              </a:rPr>
              <a:t>Figyeld meg, hogy mit érzel a testedben – haladj a lábadtól felfelé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marL="0" lvl="1" algn="ctr">
              <a:spcBef>
                <a:spcPts val="1300"/>
              </a:spcBef>
              <a:buClr>
                <a:schemeClr val="accent1"/>
              </a:buClr>
            </a:pPr>
            <a:r>
              <a:rPr lang="hu-HU" sz="3200" b="0" cap="all" dirty="0">
                <a:solidFill>
                  <a:schemeClr val="accent1"/>
                </a:solidFill>
                <a:latin typeface="+mj-lt"/>
              </a:rPr>
              <a:t>Kifele Figyelni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278542" y="2988057"/>
            <a:ext cx="4663440" cy="3200400"/>
          </a:xfrm>
          <a:ln w="3175">
            <a:solidFill>
              <a:schemeClr val="tx1"/>
            </a:solidFill>
          </a:ln>
        </p:spPr>
        <p:txBody>
          <a:bodyPr/>
          <a:lstStyle/>
          <a:p>
            <a:pPr marL="91440" lvl="1" indent="-91440" fontAlgn="ctr">
              <a:spcBef>
                <a:spcPts val="1300"/>
              </a:spcBef>
            </a:pPr>
            <a:r>
              <a:rPr lang="hu-HU" sz="2800" dirty="0">
                <a:solidFill>
                  <a:schemeClr val="accent1"/>
                </a:solidFill>
              </a:rPr>
              <a:t>Nézz ki az ablakon és nézz messzire</a:t>
            </a:r>
          </a:p>
          <a:p>
            <a:pPr marL="91440" lvl="1" indent="-91440" fontAlgn="ctr">
              <a:spcBef>
                <a:spcPts val="1300"/>
              </a:spcBef>
            </a:pPr>
            <a:r>
              <a:rPr lang="hu-HU" sz="2800" dirty="0">
                <a:solidFill>
                  <a:schemeClr val="accent1"/>
                </a:solidFill>
              </a:rPr>
              <a:t>Keress a környezetedben 5 piros dolgot és figyeld meg őket</a:t>
            </a:r>
          </a:p>
        </p:txBody>
      </p:sp>
    </p:spTree>
    <p:extLst>
      <p:ext uri="{BB962C8B-B14F-4D97-AF65-F5344CB8AC3E}">
        <p14:creationId xmlns:p14="http://schemas.microsoft.com/office/powerpoint/2010/main" val="26434382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080911"/>
          </a:xfrm>
        </p:spPr>
        <p:txBody>
          <a:bodyPr>
            <a:normAutofit/>
          </a:bodyPr>
          <a:lstStyle/>
          <a:p>
            <a:pPr algn="ctr"/>
            <a:r>
              <a:rPr lang="hu-HU" sz="4800" dirty="0"/>
              <a:t>Milyen típusú tevékenység esne jól?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hu-HU" sz="3200" dirty="0">
                <a:solidFill>
                  <a:schemeClr val="accent1"/>
                </a:solidFill>
              </a:rPr>
              <a:t>szenzoros</a:t>
            </a:r>
          </a:p>
        </p:txBody>
      </p:sp>
      <p:sp>
        <p:nvSpPr>
          <p:cNvPr id="4" name="Tartalom helye 5"/>
          <p:cNvSpPr>
            <a:spLocks noGrp="1"/>
          </p:cNvSpPr>
          <p:nvPr>
            <p:ph sz="half" idx="2"/>
          </p:nvPr>
        </p:nvSpPr>
        <p:spPr>
          <a:xfrm>
            <a:off x="834700" y="2988057"/>
            <a:ext cx="4663440" cy="3200400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marL="91440" lvl="1" indent="-91440" fontAlgn="ctr">
              <a:spcBef>
                <a:spcPts val="1300"/>
              </a:spcBef>
              <a:buClr>
                <a:schemeClr val="accent1"/>
              </a:buClr>
            </a:pPr>
            <a:r>
              <a:rPr lang="hu-HU" sz="2800" dirty="0">
                <a:solidFill>
                  <a:schemeClr val="accent1"/>
                </a:solidFill>
              </a:rPr>
              <a:t>Keress egy intenzív illatot</a:t>
            </a:r>
          </a:p>
          <a:p>
            <a:pPr marL="91440" lvl="1" indent="-91440" fontAlgn="ctr">
              <a:spcBef>
                <a:spcPts val="1300"/>
              </a:spcBef>
              <a:buClr>
                <a:schemeClr val="accent1"/>
              </a:buClr>
            </a:pPr>
            <a:r>
              <a:rPr lang="hu-HU" sz="2800" dirty="0">
                <a:solidFill>
                  <a:schemeClr val="accent1"/>
                </a:solidFill>
              </a:rPr>
              <a:t>Fogj valami hideget, jeget</a:t>
            </a:r>
          </a:p>
          <a:p>
            <a:pPr marL="91440" lvl="1" indent="-91440" fontAlgn="ctr">
              <a:spcBef>
                <a:spcPts val="1300"/>
              </a:spcBef>
              <a:buClr>
                <a:schemeClr val="accent1"/>
              </a:buClr>
            </a:pPr>
            <a:r>
              <a:rPr lang="hu-HU" sz="2800" dirty="0">
                <a:solidFill>
                  <a:schemeClr val="accent1"/>
                </a:solidFill>
              </a:rPr>
              <a:t>Menj ki sétálni a hidegbe</a:t>
            </a:r>
          </a:p>
          <a:p>
            <a:pPr marL="91440" lvl="1" indent="-91440" fontAlgn="ctr">
              <a:spcBef>
                <a:spcPts val="1300"/>
              </a:spcBef>
              <a:buClr>
                <a:schemeClr val="accent1"/>
              </a:buClr>
            </a:pPr>
            <a:r>
              <a:rPr lang="hu-HU" sz="2800" dirty="0">
                <a:solidFill>
                  <a:schemeClr val="accent1"/>
                </a:solidFill>
              </a:rPr>
              <a:t>Ölelj meg egy plüssállatot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marL="0" lvl="1" algn="ctr">
              <a:spcBef>
                <a:spcPts val="1300"/>
              </a:spcBef>
              <a:buClr>
                <a:schemeClr val="accent1"/>
              </a:buClr>
            </a:pPr>
            <a:r>
              <a:rPr lang="hu-HU" sz="3200" b="0" cap="all" dirty="0">
                <a:solidFill>
                  <a:schemeClr val="accent1"/>
                </a:solidFill>
                <a:latin typeface="+mj-lt"/>
              </a:rPr>
              <a:t>Mozgásos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278542" y="2988057"/>
            <a:ext cx="4663440" cy="3200400"/>
          </a:xfrm>
          <a:ln w="3175"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marL="91440" lvl="1" indent="-91440" fontAlgn="ctr">
              <a:spcBef>
                <a:spcPts val="1300"/>
              </a:spcBef>
              <a:buClr>
                <a:schemeClr val="accent1"/>
              </a:buClr>
            </a:pPr>
            <a:r>
              <a:rPr lang="hu-HU" sz="2800" dirty="0">
                <a:solidFill>
                  <a:schemeClr val="accent1"/>
                </a:solidFill>
              </a:rPr>
              <a:t>Gyalogolj gyorsan 6X60 másodpercet – akár a szobádban fel alá</a:t>
            </a:r>
          </a:p>
          <a:p>
            <a:pPr marL="91440" lvl="1" indent="-91440" fontAlgn="ctr">
              <a:spcBef>
                <a:spcPts val="1300"/>
              </a:spcBef>
              <a:buClr>
                <a:schemeClr val="accent1"/>
              </a:buClr>
            </a:pPr>
            <a:r>
              <a:rPr lang="hu-HU" sz="2800" dirty="0">
                <a:solidFill>
                  <a:schemeClr val="accent1"/>
                </a:solidFill>
              </a:rPr>
              <a:t>Nyújtózz egy nagyot</a:t>
            </a:r>
          </a:p>
          <a:p>
            <a:pPr marL="91440" lvl="1" indent="-91440" fontAlgn="ctr">
              <a:spcBef>
                <a:spcPts val="1300"/>
              </a:spcBef>
              <a:buClr>
                <a:schemeClr val="accent1"/>
              </a:buClr>
            </a:pPr>
            <a:r>
              <a:rPr lang="hu-HU" sz="2800" dirty="0">
                <a:solidFill>
                  <a:schemeClr val="accent1"/>
                </a:solidFill>
              </a:rPr>
              <a:t>Nézz körbe, forgasd lassan a fejed</a:t>
            </a:r>
          </a:p>
          <a:p>
            <a:pPr marL="91440" lvl="1" indent="-91440" fontAlgn="ctr">
              <a:spcBef>
                <a:spcPts val="1300"/>
              </a:spcBef>
              <a:buClr>
                <a:schemeClr val="accent1"/>
              </a:buClr>
            </a:pPr>
            <a:r>
              <a:rPr lang="hu-HU" sz="2800" dirty="0">
                <a:solidFill>
                  <a:schemeClr val="accent1"/>
                </a:solidFill>
              </a:rPr>
              <a:t>Feszítsd meg minden izmodat egymás után – progresszív relaxáció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91429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4"/>
          <p:cNvSpPr txBox="1">
            <a:spLocks noGrp="1"/>
          </p:cNvSpPr>
          <p:nvPr>
            <p:ph type="title"/>
          </p:nvPr>
        </p:nvSpPr>
        <p:spPr>
          <a:xfrm>
            <a:off x="960437" y="353536"/>
            <a:ext cx="10271125" cy="76358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/>
            <a:r>
              <a:rPr lang="hu-HU" sz="4800" dirty="0"/>
              <a:t>Hogyan épül fel a mai előadás?</a:t>
            </a:r>
            <a:endParaRPr lang="hu-HU" dirty="0"/>
          </a:p>
        </p:txBody>
      </p:sp>
      <p:sp>
        <p:nvSpPr>
          <p:cNvPr id="331" name="Google Shape;331;p34"/>
          <p:cNvSpPr txBox="1">
            <a:spLocks noGrp="1"/>
          </p:cNvSpPr>
          <p:nvPr>
            <p:ph idx="1"/>
          </p:nvPr>
        </p:nvSpPr>
        <p:spPr>
          <a:xfrm>
            <a:off x="719136" y="1439737"/>
            <a:ext cx="10753725" cy="471391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endParaRPr lang="hu-HU" b="1" dirty="0">
              <a:solidFill>
                <a:srgbClr val="002060"/>
              </a:solidFill>
            </a:endParaRPr>
          </a:p>
          <a:p>
            <a:pPr marL="205740" lvl="2" indent="0">
              <a:lnSpc>
                <a:spcPct val="200000"/>
              </a:lnSpc>
              <a:buNone/>
            </a:pPr>
            <a:r>
              <a:rPr lang="hu-HU" sz="2800" i="0" dirty="0">
                <a:solidFill>
                  <a:schemeClr val="accent1"/>
                </a:solidFill>
                <a:latin typeface="+mj-lt"/>
              </a:rPr>
              <a:t>A stressz hatása az idegrendszerünkre</a:t>
            </a:r>
          </a:p>
          <a:p>
            <a:pPr marL="205740" lvl="2" indent="0">
              <a:lnSpc>
                <a:spcPct val="200000"/>
              </a:lnSpc>
              <a:buNone/>
            </a:pPr>
            <a:r>
              <a:rPr lang="hu-HU" sz="2800" i="0" dirty="0" err="1">
                <a:solidFill>
                  <a:schemeClr val="accent1"/>
                </a:solidFill>
                <a:latin typeface="+mj-lt"/>
              </a:rPr>
              <a:t>A„szakmai</a:t>
            </a:r>
            <a:r>
              <a:rPr lang="hu-HU" sz="2800" i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hu-HU" sz="2800" i="0" dirty="0" err="1">
                <a:solidFill>
                  <a:schemeClr val="accent1"/>
                </a:solidFill>
                <a:latin typeface="+mj-lt"/>
              </a:rPr>
              <a:t>lelkedés</a:t>
            </a:r>
            <a:r>
              <a:rPr lang="hu-HU" sz="2800" i="0" dirty="0">
                <a:solidFill>
                  <a:schemeClr val="accent1"/>
                </a:solidFill>
                <a:latin typeface="+mj-lt"/>
              </a:rPr>
              <a:t> elfáradása” – mi ez és hogyan magyarázza ezt a modern agykutatás?</a:t>
            </a:r>
          </a:p>
          <a:p>
            <a:pPr marL="205740" lvl="2" indent="0">
              <a:lnSpc>
                <a:spcPct val="200000"/>
              </a:lnSpc>
              <a:buNone/>
            </a:pPr>
            <a:r>
              <a:rPr lang="hu-HU" sz="2800" i="0" dirty="0">
                <a:solidFill>
                  <a:schemeClr val="accent1"/>
                </a:solidFill>
                <a:latin typeface="+mj-lt"/>
              </a:rPr>
              <a:t>Hogyan tudom visszaszerezni az irányítást szakmai és személyes énem összhangjának megteremtésében?</a:t>
            </a:r>
            <a:endParaRPr lang="hu-HU" sz="2800" i="0" dirty="0">
              <a:solidFill>
                <a:schemeClr val="accent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hu-HU" b="1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080911"/>
          </a:xfrm>
        </p:spPr>
        <p:txBody>
          <a:bodyPr>
            <a:normAutofit/>
          </a:bodyPr>
          <a:lstStyle/>
          <a:p>
            <a:pPr algn="ctr"/>
            <a:r>
              <a:rPr lang="hu-HU" sz="4800" dirty="0"/>
              <a:t>Milyen típusú tevékenység esne jól?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hu-HU" sz="3200" dirty="0">
                <a:solidFill>
                  <a:schemeClr val="accent1"/>
                </a:solidFill>
              </a:rPr>
              <a:t>kapcsolódás</a:t>
            </a:r>
          </a:p>
        </p:txBody>
      </p:sp>
      <p:sp>
        <p:nvSpPr>
          <p:cNvPr id="4" name="Tartalom helye 5"/>
          <p:cNvSpPr>
            <a:spLocks noGrp="1"/>
          </p:cNvSpPr>
          <p:nvPr>
            <p:ph sz="half" idx="2"/>
          </p:nvPr>
        </p:nvSpPr>
        <p:spPr>
          <a:xfrm>
            <a:off x="834700" y="2988057"/>
            <a:ext cx="4663440" cy="3200400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91440" lvl="1" indent="-91440" fontAlgn="ctr">
              <a:spcBef>
                <a:spcPts val="1300"/>
              </a:spcBef>
            </a:pPr>
            <a:r>
              <a:rPr lang="hu-HU" sz="2800" dirty="0">
                <a:solidFill>
                  <a:schemeClr val="accent1"/>
                </a:solidFill>
              </a:rPr>
              <a:t>Hívj fel valakit</a:t>
            </a:r>
          </a:p>
          <a:p>
            <a:pPr marL="91440" lvl="1" indent="-91440" fontAlgn="ctr">
              <a:spcBef>
                <a:spcPts val="1300"/>
              </a:spcBef>
            </a:pPr>
            <a:r>
              <a:rPr lang="hu-HU" sz="2800" dirty="0">
                <a:solidFill>
                  <a:schemeClr val="accent1"/>
                </a:solidFill>
              </a:rPr>
              <a:t>Küldj valakinek három </a:t>
            </a:r>
            <a:r>
              <a:rPr lang="hu-HU" sz="2800" dirty="0" err="1">
                <a:solidFill>
                  <a:schemeClr val="accent1"/>
                </a:solidFill>
              </a:rPr>
              <a:t>smile</a:t>
            </a:r>
            <a:r>
              <a:rPr lang="hu-HU" sz="2800" dirty="0">
                <a:solidFill>
                  <a:schemeClr val="accent1"/>
                </a:solidFill>
              </a:rPr>
              <a:t>-t</a:t>
            </a:r>
          </a:p>
          <a:p>
            <a:pPr marL="261938" lvl="1" indent="-261938" fontAlgn="ctr"/>
            <a:endParaRPr lang="hu-HU" sz="3600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marL="0" lvl="1" algn="ctr">
              <a:spcBef>
                <a:spcPts val="1300"/>
              </a:spcBef>
              <a:buClr>
                <a:schemeClr val="accent1"/>
              </a:buClr>
            </a:pPr>
            <a:r>
              <a:rPr lang="hu-HU" sz="3200" b="0" cap="all" dirty="0">
                <a:solidFill>
                  <a:schemeClr val="accent1"/>
                </a:solidFill>
                <a:latin typeface="+mj-lt"/>
              </a:rPr>
              <a:t>gondolkodás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278542" y="2988057"/>
            <a:ext cx="4663440" cy="3200400"/>
          </a:xfrm>
          <a:ln w="3175">
            <a:solidFill>
              <a:schemeClr val="tx1"/>
            </a:solidFill>
          </a:ln>
        </p:spPr>
        <p:txBody>
          <a:bodyPr/>
          <a:lstStyle/>
          <a:p>
            <a:r>
              <a:rPr lang="hu-HU" sz="2800" dirty="0">
                <a:solidFill>
                  <a:schemeClr val="accent1"/>
                </a:solidFill>
              </a:rPr>
              <a:t>Fejts meg egy keresztrejtvényt</a:t>
            </a:r>
          </a:p>
          <a:p>
            <a:r>
              <a:rPr lang="hu-HU" sz="2800" dirty="0">
                <a:solidFill>
                  <a:schemeClr val="accent1"/>
                </a:solidFill>
              </a:rPr>
              <a:t>Próbáld kirakni a bűvöskockát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107418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53787F47-F229-7DA2-9274-0B9E114D44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261" y="1603022"/>
            <a:ext cx="6942739" cy="4604455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95623" y="0"/>
            <a:ext cx="10772775" cy="1182511"/>
          </a:xfrm>
        </p:spPr>
        <p:txBody>
          <a:bodyPr/>
          <a:lstStyle/>
          <a:p>
            <a:pPr algn="ctr"/>
            <a:r>
              <a:rPr lang="hu-HU" sz="4800" dirty="0"/>
              <a:t>„Go </a:t>
            </a:r>
            <a:r>
              <a:rPr lang="hu-HU" sz="4800" dirty="0" err="1"/>
              <a:t>fishing</a:t>
            </a:r>
            <a:r>
              <a:rPr lang="hu-HU" sz="4800" dirty="0"/>
              <a:t>!”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0" y="733778"/>
            <a:ext cx="7157156" cy="6124223"/>
          </a:xfrm>
        </p:spPr>
        <p:txBody>
          <a:bodyPr>
            <a:normAutofit fontScale="92500" lnSpcReduction="10000"/>
          </a:bodyPr>
          <a:lstStyle/>
          <a:p>
            <a:pPr marL="0" lvl="1" indent="0" font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None/>
            </a:pPr>
            <a:endParaRPr lang="hu-HU" sz="2667" dirty="0">
              <a:solidFill>
                <a:schemeClr val="accent1"/>
              </a:solidFill>
            </a:endParaRPr>
          </a:p>
          <a:p>
            <a:pPr marL="0" lvl="1" indent="0" font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None/>
            </a:pPr>
            <a:r>
              <a:rPr lang="hu-HU" sz="2667" dirty="0">
                <a:solidFill>
                  <a:schemeClr val="accent1"/>
                </a:solidFill>
              </a:rPr>
              <a:t>Dúdolj, hümmögj, sóhajtozz, mormolj, </a:t>
            </a:r>
          </a:p>
          <a:p>
            <a:pPr marL="0" lvl="1" indent="0" font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None/>
            </a:pPr>
            <a:r>
              <a:rPr lang="hu-HU" sz="2667" dirty="0">
                <a:solidFill>
                  <a:schemeClr val="accent1"/>
                </a:solidFill>
              </a:rPr>
              <a:t>fütyöréssz. </a:t>
            </a:r>
          </a:p>
          <a:p>
            <a:pPr marL="0" lvl="1" indent="0" font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None/>
            </a:pPr>
            <a:r>
              <a:rPr lang="hu-HU" sz="2667" dirty="0">
                <a:solidFill>
                  <a:schemeClr val="accent1"/>
                </a:solidFill>
              </a:rPr>
              <a:t>Az se baj, ha hülyének néznek </a:t>
            </a:r>
            <a:r>
              <a:rPr lang="hu-HU" sz="2667" dirty="0">
                <a:solidFill>
                  <a:schemeClr val="accent1"/>
                </a:solidFill>
                <a:sym typeface="Wingdings" panose="05000000000000000000" pitchFamily="2" charset="2"/>
              </a:rPr>
              <a:t></a:t>
            </a:r>
          </a:p>
          <a:p>
            <a:pPr marL="0" lvl="1" indent="0" font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None/>
            </a:pPr>
            <a:endParaRPr lang="hu-HU" sz="2667" dirty="0">
              <a:solidFill>
                <a:schemeClr val="accent1"/>
              </a:solidFill>
              <a:sym typeface="Wingdings" panose="05000000000000000000" pitchFamily="2" charset="2"/>
            </a:endParaRPr>
          </a:p>
          <a:p>
            <a:pPr marL="0" lvl="1" indent="0" font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None/>
            </a:pPr>
            <a:r>
              <a:rPr lang="hu-HU" sz="2667" dirty="0">
                <a:solidFill>
                  <a:schemeClr val="accent1"/>
                </a:solidFill>
                <a:sym typeface="Wingdings" panose="05000000000000000000" pitchFamily="2" charset="2"/>
              </a:rPr>
              <a:t>Dobolj az ujjaiddal a térdeden, asztalon, </a:t>
            </a:r>
          </a:p>
          <a:p>
            <a:pPr marL="0" lvl="1" indent="0" font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None/>
            </a:pPr>
            <a:r>
              <a:rPr lang="hu-HU" sz="2667" dirty="0">
                <a:solidFill>
                  <a:schemeClr val="accent1"/>
                </a:solidFill>
                <a:sym typeface="Wingdings" panose="05000000000000000000" pitchFamily="2" charset="2"/>
              </a:rPr>
              <a:t>bármilyen felületen</a:t>
            </a:r>
          </a:p>
          <a:p>
            <a:pPr marL="0" lvl="1" indent="0" font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None/>
            </a:pPr>
            <a:endParaRPr lang="hu-HU" sz="2667" dirty="0">
              <a:solidFill>
                <a:schemeClr val="accent1"/>
              </a:solidFill>
              <a:sym typeface="Wingdings" panose="05000000000000000000" pitchFamily="2" charset="2"/>
            </a:endParaRPr>
          </a:p>
          <a:p>
            <a:pPr marL="0" lvl="1" indent="0" font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None/>
            </a:pPr>
            <a:r>
              <a:rPr lang="hu-HU" sz="2667" dirty="0">
                <a:solidFill>
                  <a:schemeClr val="accent1"/>
                </a:solidFill>
                <a:sym typeface="Wingdings" panose="05000000000000000000" pitchFamily="2" charset="2"/>
              </a:rPr>
              <a:t>Gyakorold a pillangóölelést</a:t>
            </a:r>
          </a:p>
          <a:p>
            <a:pPr marL="0" lvl="1" indent="0" font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None/>
            </a:pPr>
            <a:endParaRPr lang="hu-HU" sz="2667" dirty="0">
              <a:solidFill>
                <a:schemeClr val="accent1"/>
              </a:solidFill>
              <a:sym typeface="Wingdings" panose="05000000000000000000" pitchFamily="2" charset="2"/>
            </a:endParaRPr>
          </a:p>
          <a:p>
            <a:pPr marL="0" lvl="1" indent="0" font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None/>
            </a:pPr>
            <a:r>
              <a:rPr lang="hu-HU" sz="2667" dirty="0">
                <a:solidFill>
                  <a:schemeClr val="accent1"/>
                </a:solidFill>
              </a:rPr>
              <a:t>Egyél csípős, ropogós ételeket</a:t>
            </a:r>
          </a:p>
          <a:p>
            <a:pPr marL="0" lvl="1" indent="0" font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None/>
            </a:pPr>
            <a:endParaRPr lang="hu-HU" sz="2667" dirty="0">
              <a:solidFill>
                <a:schemeClr val="accent1"/>
              </a:solidFill>
            </a:endParaRPr>
          </a:p>
          <a:p>
            <a:pPr marL="0" lvl="1" indent="0" font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None/>
            </a:pPr>
            <a:r>
              <a:rPr lang="hu-HU" sz="2667" dirty="0">
                <a:solidFill>
                  <a:schemeClr val="accent1"/>
                </a:solidFill>
              </a:rPr>
              <a:t>Menj horgászni, biciklizni, sétálni, futni</a:t>
            </a:r>
          </a:p>
          <a:p>
            <a:pPr marL="0" lvl="1" indent="0" font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None/>
            </a:pPr>
            <a:endParaRPr lang="hu-HU" sz="2667" dirty="0">
              <a:solidFill>
                <a:schemeClr val="accent1"/>
              </a:solidFill>
            </a:endParaRPr>
          </a:p>
          <a:p>
            <a:pPr marL="0" lvl="1" indent="0" font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None/>
            </a:pPr>
            <a:r>
              <a:rPr lang="hu-HU" sz="2667" dirty="0">
                <a:solidFill>
                  <a:schemeClr val="accent1"/>
                </a:solidFill>
              </a:rPr>
              <a:t>Sétálj valakivel és beszélgess bármiről</a:t>
            </a:r>
          </a:p>
          <a:p>
            <a:pPr marL="0" lvl="1" indent="0" font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None/>
            </a:pPr>
            <a:endParaRPr lang="hu-HU" sz="2667" dirty="0">
              <a:solidFill>
                <a:schemeClr val="accent1"/>
              </a:solidFill>
            </a:endParaRPr>
          </a:p>
          <a:p>
            <a:pPr marL="0" lvl="1" indent="0" fontAlgn="ct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None/>
            </a:pPr>
            <a:r>
              <a:rPr lang="hu-HU" sz="2667" dirty="0">
                <a:solidFill>
                  <a:schemeClr val="accent1"/>
                </a:solidFill>
              </a:rPr>
              <a:t>Dobálj köveket a vízbe</a:t>
            </a:r>
            <a:endParaRPr lang="hu-HU" dirty="0"/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933422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DBD01F8-5241-9699-8F56-0D523CE0D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sz="4900" dirty="0"/>
              <a:t>Az </a:t>
            </a:r>
            <a:br>
              <a:rPr lang="hu-HU" sz="4900" dirty="0"/>
            </a:br>
            <a:r>
              <a:rPr lang="hu-HU" sz="4900" dirty="0"/>
              <a:t>ESEMÉNY – TAPASZTALÁS – HATÁS </a:t>
            </a:r>
            <a:br>
              <a:rPr lang="hu-HU" sz="4900" dirty="0"/>
            </a:br>
            <a:r>
              <a:rPr lang="hu-HU" sz="4900" dirty="0"/>
              <a:t>variációiban érdemes a traumáról gondolkodni</a:t>
            </a:r>
            <a:br>
              <a:rPr lang="hu-HU" b="1" dirty="0">
                <a:solidFill>
                  <a:srgbClr val="002060"/>
                </a:solidFill>
                <a:latin typeface="+mj-lt"/>
              </a:rPr>
            </a:br>
            <a:endParaRPr lang="hu-HU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CEF68BAC-6F8C-0E99-C296-6AA14332DC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22134" y="2269960"/>
            <a:ext cx="5147733" cy="1296059"/>
          </a:xfr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6ABE5CFA-41F5-4B09-3756-E8970C24F552}"/>
              </a:ext>
            </a:extLst>
          </p:cNvPr>
          <p:cNvSpPr txBox="1"/>
          <p:nvPr/>
        </p:nvSpPr>
        <p:spPr>
          <a:xfrm>
            <a:off x="713669" y="3429000"/>
            <a:ext cx="10916356" cy="3254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1535" defTabSz="914377">
              <a:spcBef>
                <a:spcPts val="853"/>
              </a:spcBef>
              <a:buClr>
                <a:srgbClr val="073763"/>
              </a:buClr>
              <a:buSzPts val="2400"/>
            </a:pPr>
            <a:r>
              <a:rPr lang="hu-HU" sz="2800" dirty="0">
                <a:solidFill>
                  <a:srgbClr val="50B4C8"/>
                </a:solidFill>
                <a:latin typeface="Calibri Light" panose="020F0302020204030204"/>
                <a:cs typeface="Arial"/>
                <a:sym typeface="Arial"/>
              </a:rPr>
              <a:t>Lehetséges hatások</a:t>
            </a:r>
          </a:p>
          <a:p>
            <a:pPr marL="1462966" lvl="2" indent="-237055" defTabSz="914377">
              <a:spcBef>
                <a:spcPts val="853"/>
              </a:spcBef>
              <a:buClr>
                <a:srgbClr val="073763"/>
              </a:buClr>
              <a:buSzPts val="2400"/>
              <a:buFont typeface="Arial" pitchFamily="34" charset="0"/>
              <a:buChar char="•"/>
            </a:pPr>
            <a:r>
              <a:rPr lang="hu-HU" sz="2800" dirty="0">
                <a:solidFill>
                  <a:srgbClr val="50B4C8"/>
                </a:solidFill>
                <a:latin typeface="Calibri Light" panose="020F0302020204030204"/>
                <a:cs typeface="Arial"/>
                <a:sym typeface="Arial"/>
              </a:rPr>
              <a:t>Poszttraumás növekedés</a:t>
            </a:r>
          </a:p>
          <a:p>
            <a:pPr marL="1462966" lvl="2" indent="-237055" defTabSz="914377">
              <a:spcBef>
                <a:spcPts val="853"/>
              </a:spcBef>
              <a:buClr>
                <a:srgbClr val="073763"/>
              </a:buClr>
              <a:buSzPts val="2400"/>
              <a:buFont typeface="Arial" pitchFamily="34" charset="0"/>
              <a:buChar char="•"/>
            </a:pPr>
            <a:r>
              <a:rPr lang="hu-HU" sz="2800" dirty="0" err="1">
                <a:solidFill>
                  <a:srgbClr val="50B4C8"/>
                </a:solidFill>
                <a:latin typeface="Calibri Light" panose="020F0302020204030204"/>
                <a:cs typeface="Arial"/>
                <a:sym typeface="Arial"/>
              </a:rPr>
              <a:t>Reziliencia</a:t>
            </a:r>
            <a:r>
              <a:rPr lang="hu-HU" sz="2800" dirty="0">
                <a:solidFill>
                  <a:srgbClr val="50B4C8"/>
                </a:solidFill>
                <a:latin typeface="Calibri Light" panose="020F0302020204030204"/>
                <a:cs typeface="Arial"/>
                <a:sym typeface="Arial"/>
              </a:rPr>
              <a:t> erősödhet</a:t>
            </a:r>
          </a:p>
          <a:p>
            <a:pPr marL="1462966" lvl="2" indent="-237055" defTabSz="914377">
              <a:spcBef>
                <a:spcPts val="853"/>
              </a:spcBef>
              <a:buClr>
                <a:srgbClr val="073763"/>
              </a:buClr>
              <a:buSzPts val="2400"/>
              <a:buFont typeface="Arial" pitchFamily="34" charset="0"/>
              <a:buChar char="•"/>
            </a:pPr>
            <a:r>
              <a:rPr lang="hu-HU" sz="2800" dirty="0">
                <a:solidFill>
                  <a:srgbClr val="50B4C8"/>
                </a:solidFill>
                <a:latin typeface="Calibri Light" panose="020F0302020204030204"/>
                <a:cs typeface="Arial"/>
                <a:sym typeface="Arial"/>
              </a:rPr>
              <a:t>Autonómia, kezdeményező készség és önértékelés sérül</a:t>
            </a:r>
          </a:p>
          <a:p>
            <a:pPr marL="1462966" lvl="2" indent="-237055" defTabSz="914377">
              <a:spcBef>
                <a:spcPts val="853"/>
              </a:spcBef>
              <a:buClr>
                <a:srgbClr val="073763"/>
              </a:buClr>
              <a:buSzPts val="2400"/>
              <a:buFont typeface="Arial" pitchFamily="34" charset="0"/>
              <a:buChar char="•"/>
            </a:pPr>
            <a:r>
              <a:rPr lang="hu-HU" sz="2800" dirty="0">
                <a:solidFill>
                  <a:srgbClr val="50B4C8"/>
                </a:solidFill>
                <a:latin typeface="Calibri Light" panose="020F0302020204030204"/>
                <a:cs typeface="Arial"/>
                <a:sym typeface="Arial"/>
              </a:rPr>
              <a:t>Sérül az igazságos világba vetett hit</a:t>
            </a:r>
          </a:p>
          <a:p>
            <a:pPr marL="1462966" lvl="2" indent="-237055" defTabSz="914377">
              <a:spcBef>
                <a:spcPts val="853"/>
              </a:spcBef>
              <a:buClr>
                <a:srgbClr val="073763"/>
              </a:buClr>
              <a:buSzPts val="2400"/>
              <a:buFont typeface="Arial" pitchFamily="34" charset="0"/>
              <a:buChar char="•"/>
            </a:pPr>
            <a:r>
              <a:rPr lang="hu-HU" sz="2800" dirty="0">
                <a:solidFill>
                  <a:srgbClr val="50B4C8"/>
                </a:solidFill>
                <a:latin typeface="Calibri Light" panose="020F0302020204030204"/>
                <a:cs typeface="Arial"/>
                <a:sym typeface="Arial"/>
              </a:rPr>
              <a:t>Sérül az a tudás, hogy én oké vagyok és van helyem a világban</a:t>
            </a:r>
            <a:endParaRPr lang="hu-HU" sz="2600" dirty="0">
              <a:solidFill>
                <a:srgbClr val="50B4C8"/>
              </a:solidFill>
              <a:latin typeface="Calibri Light" panose="020F0302020204030204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23784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24972168b5e_0_4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33" tIns="45700" rIns="91433" bIns="45700" rtlCol="0" anchor="ctr" anchorCtr="0">
            <a:normAutofit/>
          </a:bodyPr>
          <a:lstStyle/>
          <a:p>
            <a:pPr>
              <a:spcBef>
                <a:spcPts val="0"/>
              </a:spcBef>
            </a:pPr>
            <a:endParaRPr/>
          </a:p>
        </p:txBody>
      </p:sp>
      <p:pic>
        <p:nvPicPr>
          <p:cNvPr id="296" name="Google Shape;296;g24972168b5e_0_4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1317" y="369694"/>
            <a:ext cx="11364635" cy="6392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17dc1a83930_4_63"/>
          <p:cNvSpPr/>
          <p:nvPr/>
        </p:nvSpPr>
        <p:spPr>
          <a:xfrm>
            <a:off x="6370508" y="1468000"/>
            <a:ext cx="6162240" cy="2639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00" tIns="60000" rIns="120000" bIns="60000" anchor="t" anchorCtr="0">
            <a:noAutofit/>
          </a:bodyPr>
          <a:lstStyle/>
          <a:p>
            <a:r>
              <a:rPr lang="hu-HU" sz="2400" dirty="0">
                <a:solidFill>
                  <a:schemeClr val="accent1"/>
                </a:solidFill>
                <a:latin typeface="+mj-lt"/>
                <a:ea typeface="Arial"/>
                <a:cs typeface="Arial"/>
                <a:sym typeface="Arial"/>
              </a:rPr>
              <a:t>A stressz az egész szervezet válasza egy környezeti feltételre vagy ingerre, </a:t>
            </a:r>
            <a:r>
              <a:rPr lang="hu-HU" sz="2400" dirty="0">
                <a:solidFill>
                  <a:schemeClr val="accent1"/>
                </a:solidFill>
                <a:latin typeface="+mj-lt"/>
                <a:ea typeface="Crimson Text"/>
                <a:cs typeface="Crimson Text"/>
                <a:sym typeface="Crimson Text"/>
              </a:rPr>
              <a:t>amely meghaladja pillanatnyi megküzdő képességét, kibillenti eredeti egyensúlyi állapotából, alkalmazkodásra kényszeríti.</a:t>
            </a:r>
            <a:endParaRPr sz="2400" dirty="0">
              <a:solidFill>
                <a:schemeClr val="accent1"/>
              </a:solidFill>
              <a:latin typeface="+mj-lt"/>
              <a:ea typeface="Arial"/>
              <a:cs typeface="Arial"/>
              <a:sym typeface="Arial"/>
            </a:endParaRPr>
          </a:p>
          <a:p>
            <a:r>
              <a:rPr lang="hu-HU" sz="2400" dirty="0">
                <a:solidFill>
                  <a:schemeClr val="accent1"/>
                </a:solidFill>
                <a:latin typeface="+mj-lt"/>
                <a:ea typeface="Crimson Text"/>
                <a:cs typeface="Crimson Text"/>
                <a:sym typeface="Crimson Text"/>
              </a:rPr>
              <a:t>(Selye,1960)</a:t>
            </a:r>
            <a:endParaRPr sz="2400" dirty="0">
              <a:solidFill>
                <a:schemeClr val="accent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g17dc1a83930_4_63"/>
          <p:cNvSpPr/>
          <p:nvPr/>
        </p:nvSpPr>
        <p:spPr>
          <a:xfrm>
            <a:off x="7518134" y="4899111"/>
            <a:ext cx="3839520" cy="802560"/>
          </a:xfrm>
          <a:prstGeom prst="rect">
            <a:avLst/>
          </a:prstGeom>
          <a:noFill/>
          <a:ln>
            <a:noFill/>
          </a:ln>
          <a:effectLst>
            <a:outerShdw blurRad="40000" dist="2304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120000" tIns="60000" rIns="120000" bIns="60000" anchor="t" anchorCtr="0">
            <a:noAutofit/>
          </a:bodyPr>
          <a:lstStyle/>
          <a:p>
            <a:r>
              <a:rPr lang="hu-HU" sz="2400" b="1" i="1" dirty="0" err="1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>Strictus</a:t>
            </a:r>
            <a:r>
              <a:rPr lang="hu-HU" sz="2400" dirty="0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> (latin)</a:t>
            </a:r>
            <a:endParaRPr sz="2400" dirty="0">
              <a:solidFill>
                <a:schemeClr val="tx2"/>
              </a:solidFill>
            </a:endParaRPr>
          </a:p>
          <a:p>
            <a:r>
              <a:rPr lang="hu-HU" sz="2400" dirty="0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>Szoros -» igénybevétel </a:t>
            </a:r>
            <a:endParaRPr sz="2400" dirty="0">
              <a:solidFill>
                <a:schemeClr val="tx2"/>
              </a:solidFill>
            </a:endParaRPr>
          </a:p>
        </p:txBody>
      </p:sp>
      <p:pic>
        <p:nvPicPr>
          <p:cNvPr id="2" name="Google Shape;301;g24972168b5e_0_132">
            <a:extLst>
              <a:ext uri="{FF2B5EF4-FFF2-40B4-BE49-F238E27FC236}">
                <a16:creationId xmlns:a16="http://schemas.microsoft.com/office/drawing/2014/main" id="{D5A9342C-4950-892B-B92A-E42C6B22165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16" y="535440"/>
            <a:ext cx="6334125" cy="5867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4842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17dc1a83930_4_93"/>
          <p:cNvSpPr txBox="1">
            <a:spLocks noGrp="1"/>
          </p:cNvSpPr>
          <p:nvPr>
            <p:ph type="title"/>
          </p:nvPr>
        </p:nvSpPr>
        <p:spPr>
          <a:xfrm>
            <a:off x="267377" y="471871"/>
            <a:ext cx="11360800" cy="5809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hu-HU" sz="3200" b="1" dirty="0"/>
              <a:t>A stressz </a:t>
            </a:r>
            <a:r>
              <a:rPr lang="hu-HU" sz="3200" b="1" dirty="0" err="1"/>
              <a:t>biopszichoszociális</a:t>
            </a:r>
            <a:r>
              <a:rPr lang="hu-HU" sz="3200" b="1" dirty="0"/>
              <a:t> hatásai</a:t>
            </a:r>
            <a:endParaRPr sz="3200" b="1" dirty="0"/>
          </a:p>
        </p:txBody>
      </p:sp>
      <p:sp>
        <p:nvSpPr>
          <p:cNvPr id="513" name="Google Shape;513;g17dc1a83930_4_9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indent="-304792">
              <a:buNone/>
            </a:pPr>
            <a:endParaRPr/>
          </a:p>
        </p:txBody>
      </p:sp>
      <p:grpSp>
        <p:nvGrpSpPr>
          <p:cNvPr id="514" name="Google Shape;514;g17dc1a83930_4_93"/>
          <p:cNvGrpSpPr/>
          <p:nvPr/>
        </p:nvGrpSpPr>
        <p:grpSpPr>
          <a:xfrm>
            <a:off x="2032000" y="1206160"/>
            <a:ext cx="7962832" cy="4932173"/>
            <a:chOff x="0" y="0"/>
            <a:chExt cx="5972124" cy="3699130"/>
          </a:xfrm>
        </p:grpSpPr>
        <p:sp>
          <p:nvSpPr>
            <p:cNvPr id="515" name="Google Shape;515;g17dc1a83930_4_93"/>
            <p:cNvSpPr/>
            <p:nvPr/>
          </p:nvSpPr>
          <p:spPr>
            <a:xfrm rot="-5400000">
              <a:off x="568248" y="-568248"/>
              <a:ext cx="1849565" cy="2986062"/>
            </a:xfrm>
            <a:prstGeom prst="round1Rect">
              <a:avLst>
                <a:gd name="adj" fmla="val 16667"/>
              </a:avLst>
            </a:prstGeom>
            <a:solidFill>
              <a:srgbClr val="99CFCD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6" name="Google Shape;516;g17dc1a83930_4_93"/>
            <p:cNvSpPr txBox="1"/>
            <p:nvPr/>
          </p:nvSpPr>
          <p:spPr>
            <a:xfrm>
              <a:off x="0" y="0"/>
              <a:ext cx="2986062" cy="13871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37067" tIns="237067" rIns="237067" bIns="237067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2500"/>
              </a:pPr>
              <a:r>
                <a:rPr lang="hu-HU" sz="3333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TEST</a:t>
              </a:r>
              <a:endParaRPr sz="2400"/>
            </a:p>
          </p:txBody>
        </p:sp>
        <p:sp>
          <p:nvSpPr>
            <p:cNvPr id="517" name="Google Shape;517;g17dc1a83930_4_93"/>
            <p:cNvSpPr/>
            <p:nvPr/>
          </p:nvSpPr>
          <p:spPr>
            <a:xfrm>
              <a:off x="2976297" y="0"/>
              <a:ext cx="2986062" cy="1849565"/>
            </a:xfrm>
            <a:prstGeom prst="round1Rect">
              <a:avLst>
                <a:gd name="adj" fmla="val 16667"/>
              </a:avLst>
            </a:prstGeom>
            <a:solidFill>
              <a:srgbClr val="99CFCD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8" name="Google Shape;518;g17dc1a83930_4_93"/>
            <p:cNvSpPr txBox="1"/>
            <p:nvPr/>
          </p:nvSpPr>
          <p:spPr>
            <a:xfrm>
              <a:off x="2976297" y="0"/>
              <a:ext cx="2986062" cy="13871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37067" tIns="237067" rIns="237067" bIns="237067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2500"/>
              </a:pPr>
              <a:r>
                <a:rPr lang="hu-HU" sz="3333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GONDOLATOK</a:t>
              </a:r>
              <a:endParaRPr sz="3333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g17dc1a83930_4_93"/>
            <p:cNvSpPr/>
            <p:nvPr/>
          </p:nvSpPr>
          <p:spPr>
            <a:xfrm rot="10800000">
              <a:off x="0" y="1849565"/>
              <a:ext cx="2986062" cy="1849565"/>
            </a:xfrm>
            <a:prstGeom prst="round1Rect">
              <a:avLst>
                <a:gd name="adj" fmla="val 16667"/>
              </a:avLst>
            </a:prstGeom>
            <a:solidFill>
              <a:srgbClr val="99CFCD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0" name="Google Shape;520;g17dc1a83930_4_93"/>
            <p:cNvSpPr txBox="1"/>
            <p:nvPr/>
          </p:nvSpPr>
          <p:spPr>
            <a:xfrm>
              <a:off x="0" y="2311956"/>
              <a:ext cx="2986062" cy="13871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37067" tIns="237067" rIns="237067" bIns="237067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2500"/>
              </a:pPr>
              <a:r>
                <a:rPr lang="hu-HU" sz="3333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ÉRZELMEK</a:t>
              </a:r>
              <a:endParaRPr sz="2400"/>
            </a:p>
          </p:txBody>
        </p:sp>
        <p:sp>
          <p:nvSpPr>
            <p:cNvPr id="521" name="Google Shape;521;g17dc1a83930_4_93"/>
            <p:cNvSpPr/>
            <p:nvPr/>
          </p:nvSpPr>
          <p:spPr>
            <a:xfrm rot="5400000">
              <a:off x="3554310" y="1281316"/>
              <a:ext cx="1849565" cy="2986062"/>
            </a:xfrm>
            <a:prstGeom prst="round1Rect">
              <a:avLst>
                <a:gd name="adj" fmla="val 16667"/>
              </a:avLst>
            </a:prstGeom>
            <a:solidFill>
              <a:srgbClr val="99CFCD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2" name="Google Shape;522;g17dc1a83930_4_93"/>
            <p:cNvSpPr txBox="1"/>
            <p:nvPr/>
          </p:nvSpPr>
          <p:spPr>
            <a:xfrm>
              <a:off x="2986062" y="2311956"/>
              <a:ext cx="2986062" cy="13871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37067" tIns="237067" rIns="237067" bIns="237067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2500"/>
              </a:pPr>
              <a:r>
                <a:rPr lang="hu-HU" sz="3333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VISELKEDÉS</a:t>
              </a:r>
              <a:endParaRPr sz="2400"/>
            </a:p>
          </p:txBody>
        </p:sp>
        <p:sp>
          <p:nvSpPr>
            <p:cNvPr id="523" name="Google Shape;523;g17dc1a83930_4_93"/>
            <p:cNvSpPr/>
            <p:nvPr/>
          </p:nvSpPr>
          <p:spPr>
            <a:xfrm>
              <a:off x="2090243" y="1387173"/>
              <a:ext cx="1791637" cy="924782"/>
            </a:xfrm>
            <a:prstGeom prst="roundRect">
              <a:avLst>
                <a:gd name="adj" fmla="val 16667"/>
              </a:avLst>
            </a:prstGeom>
            <a:solidFill>
              <a:srgbClr val="CBE4C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4" name="Google Shape;524;g17dc1a83930_4_93"/>
            <p:cNvSpPr txBox="1"/>
            <p:nvPr/>
          </p:nvSpPr>
          <p:spPr>
            <a:xfrm>
              <a:off x="2135387" y="1432317"/>
              <a:ext cx="1701349" cy="8344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0" tIns="127000" rIns="127000" bIns="12700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2500"/>
              </a:pPr>
              <a:r>
                <a:rPr lang="hu-HU" sz="3333" b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STRESSZ</a:t>
              </a: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73439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17dc1a83930_4_20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SzPts val="2800"/>
            </a:pPr>
            <a:r>
              <a:rPr lang="hu-HU"/>
              <a:t>Stressz és a testem</a:t>
            </a:r>
            <a:endParaRPr/>
          </a:p>
        </p:txBody>
      </p:sp>
      <p:pic>
        <p:nvPicPr>
          <p:cNvPr id="339" name="Google Shape;339;g17dc1a83930_4_202" descr="Transparent Body Outline Png - Figure Drawing , Free Transparent Clipart -  ClipartKe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46968" y="1536633"/>
            <a:ext cx="4898064" cy="45552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4" name="Google Shape;344;g17dc1a83930_4_207"/>
          <p:cNvGraphicFramePr/>
          <p:nvPr/>
        </p:nvGraphicFramePr>
        <p:xfrm>
          <a:off x="898320" y="625034"/>
          <a:ext cx="10871233" cy="604283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1736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4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74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145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b="1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Testi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9567" marR="69567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b="1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Mentális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9567" marR="69567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b="1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Érzelmi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9567" marR="69567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b="1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Spirituális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9567" marR="69567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b="1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Viselkedéses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9567" marR="69567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813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Alvászavar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Fejfájás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Hasi panaszok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Fáradtság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Képtelen kipihenni magát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Étvágyban változások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Szaporább légzés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Szapora szívritmus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Könnyen megijed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Izomfájdalmak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Remegés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9567" marR="69567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Koncentrációs nehézségek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Zavarodottság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Zavarodott gondolkodás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Könnyebben elfelejt dolgokat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Döntésképtelenség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Rémálmok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Betörő gondolatok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…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9567" marR="69567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 dirty="0">
                          <a:latin typeface="Tahoma"/>
                          <a:ea typeface="Tahoma"/>
                          <a:cs typeface="Tahoma"/>
                          <a:sym typeface="Tahoma"/>
                        </a:rPr>
                        <a:t>Hangulati ingadozás</a:t>
                      </a:r>
                      <a:endParaRPr sz="16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 dirty="0">
                          <a:latin typeface="Tahoma"/>
                          <a:ea typeface="Tahoma"/>
                          <a:cs typeface="Tahoma"/>
                          <a:sym typeface="Tahoma"/>
                        </a:rPr>
                        <a:t>Túlzott érzékenység</a:t>
                      </a:r>
                      <a:endParaRPr sz="16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 dirty="0">
                          <a:latin typeface="Tahoma"/>
                          <a:ea typeface="Tahoma"/>
                          <a:cs typeface="Tahoma"/>
                          <a:sym typeface="Tahoma"/>
                        </a:rPr>
                        <a:t>Ingerlékenység</a:t>
                      </a:r>
                      <a:endParaRPr sz="16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 dirty="0">
                          <a:latin typeface="Tahoma"/>
                          <a:ea typeface="Tahoma"/>
                          <a:cs typeface="Tahoma"/>
                          <a:sym typeface="Tahoma"/>
                        </a:rPr>
                        <a:t>Érzéketlenség</a:t>
                      </a:r>
                      <a:endParaRPr sz="16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 dirty="0">
                          <a:latin typeface="Tahoma"/>
                          <a:ea typeface="Tahoma"/>
                          <a:cs typeface="Tahoma"/>
                          <a:sym typeface="Tahoma"/>
                        </a:rPr>
                        <a:t>Harag</a:t>
                      </a:r>
                      <a:endParaRPr sz="16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 dirty="0">
                          <a:latin typeface="Tahoma"/>
                          <a:ea typeface="Tahoma"/>
                          <a:cs typeface="Tahoma"/>
                          <a:sym typeface="Tahoma"/>
                        </a:rPr>
                        <a:t>Depresszió</a:t>
                      </a:r>
                      <a:endParaRPr sz="16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 dirty="0">
                          <a:latin typeface="Tahoma"/>
                          <a:ea typeface="Tahoma"/>
                          <a:cs typeface="Tahoma"/>
                          <a:sym typeface="Tahoma"/>
                        </a:rPr>
                        <a:t>Szomorúság</a:t>
                      </a:r>
                      <a:endParaRPr sz="16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 dirty="0">
                          <a:latin typeface="Tahoma"/>
                          <a:ea typeface="Tahoma"/>
                          <a:cs typeface="Tahoma"/>
                          <a:sym typeface="Tahoma"/>
                        </a:rPr>
                        <a:t>Szorongás</a:t>
                      </a:r>
                      <a:endParaRPr sz="16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 dirty="0">
                          <a:latin typeface="Tahoma"/>
                          <a:ea typeface="Tahoma"/>
                          <a:cs typeface="Tahoma"/>
                          <a:sym typeface="Tahoma"/>
                        </a:rPr>
                        <a:t>…</a:t>
                      </a:r>
                      <a:endParaRPr sz="16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9567" marR="69567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Üresség érzés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Élet értelmének elvesztése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Motiválatlanság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Reménytelenség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Céltalanság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Hit megkérdőjelezése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Kapcsolódás elvesztése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Cinizmus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Önvád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hu-HU" sz="1600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…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9567" marR="69567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50"/>
                        <a:buFont typeface="Arial"/>
                        <a:buNone/>
                      </a:pPr>
                      <a:r>
                        <a:rPr lang="hu-HU" sz="1500" u="none" strike="noStrike" cap="none" dirty="0">
                          <a:latin typeface="Tahoma"/>
                          <a:ea typeface="Tahoma"/>
                          <a:cs typeface="Tahoma"/>
                          <a:sym typeface="Tahoma"/>
                        </a:rPr>
                        <a:t>Kockázat vállalás</a:t>
                      </a:r>
                      <a:endParaRPr sz="15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50"/>
                        <a:buFont typeface="Arial"/>
                        <a:buNone/>
                      </a:pPr>
                      <a:r>
                        <a:rPr lang="hu-HU" sz="1500" u="none" strike="noStrike" cap="none" dirty="0">
                          <a:latin typeface="Tahoma"/>
                          <a:ea typeface="Tahoma"/>
                          <a:cs typeface="Tahoma"/>
                          <a:sym typeface="Tahoma"/>
                        </a:rPr>
                        <a:t>Túl sok/kevés evés</a:t>
                      </a:r>
                      <a:endParaRPr sz="15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50"/>
                        <a:buFont typeface="Arial"/>
                        <a:buNone/>
                      </a:pPr>
                      <a:r>
                        <a:rPr lang="hu-HU" sz="1500" u="none" strike="noStrike" cap="none" dirty="0">
                          <a:latin typeface="Tahoma"/>
                          <a:ea typeface="Tahoma"/>
                          <a:cs typeface="Tahoma"/>
                          <a:sym typeface="Tahoma"/>
                        </a:rPr>
                        <a:t>Riadókészültség</a:t>
                      </a:r>
                      <a:endParaRPr sz="15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50"/>
                        <a:buFont typeface="Arial"/>
                        <a:buNone/>
                      </a:pPr>
                      <a:r>
                        <a:rPr lang="hu-HU" sz="1500" u="none" strike="noStrike" cap="none" dirty="0">
                          <a:latin typeface="Tahoma"/>
                          <a:ea typeface="Tahoma"/>
                          <a:cs typeface="Tahoma"/>
                          <a:sym typeface="Tahoma"/>
                        </a:rPr>
                        <a:t>Apátia</a:t>
                      </a:r>
                      <a:endParaRPr sz="15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50"/>
                        <a:buFont typeface="Arial"/>
                        <a:buNone/>
                      </a:pPr>
                      <a:r>
                        <a:rPr lang="hu-HU" sz="1500" u="none" strike="noStrike" cap="none" dirty="0">
                          <a:latin typeface="Tahoma"/>
                          <a:ea typeface="Tahoma"/>
                          <a:cs typeface="Tahoma"/>
                          <a:sym typeface="Tahoma"/>
                        </a:rPr>
                        <a:t>Agresszió</a:t>
                      </a:r>
                      <a:endParaRPr sz="15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50"/>
                        <a:buFont typeface="Arial"/>
                        <a:buNone/>
                      </a:pPr>
                      <a:r>
                        <a:rPr lang="hu-HU" sz="1500" u="none" strike="noStrike" cap="none" dirty="0" err="1">
                          <a:latin typeface="Tahoma"/>
                          <a:ea typeface="Tahoma"/>
                          <a:cs typeface="Tahoma"/>
                          <a:sym typeface="Tahoma"/>
                        </a:rPr>
                        <a:t>Elszigetelődés</a:t>
                      </a:r>
                      <a:endParaRPr sz="15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50"/>
                        <a:buFont typeface="Arial"/>
                        <a:buNone/>
                      </a:pPr>
                      <a:r>
                        <a:rPr lang="hu-HU" sz="1500" u="none" strike="noStrike" cap="none" dirty="0">
                          <a:latin typeface="Tahoma"/>
                          <a:ea typeface="Tahoma"/>
                          <a:cs typeface="Tahoma"/>
                          <a:sym typeface="Tahoma"/>
                        </a:rPr>
                        <a:t>Visszahúzódás</a:t>
                      </a:r>
                      <a:endParaRPr sz="15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50"/>
                        <a:buFont typeface="Arial"/>
                        <a:buNone/>
                      </a:pPr>
                      <a:r>
                        <a:rPr lang="hu-HU" sz="1500" u="none" strike="noStrike" cap="none" dirty="0">
                          <a:latin typeface="Tahoma"/>
                          <a:ea typeface="Tahoma"/>
                          <a:cs typeface="Tahoma"/>
                          <a:sym typeface="Tahoma"/>
                        </a:rPr>
                        <a:t>Kényszeresség</a:t>
                      </a:r>
                      <a:endParaRPr sz="15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50"/>
                        <a:buFont typeface="Arial"/>
                        <a:buNone/>
                      </a:pPr>
                      <a:r>
                        <a:rPr lang="hu-HU" sz="1500" u="none" strike="noStrike" cap="none" dirty="0">
                          <a:latin typeface="Tahoma"/>
                          <a:ea typeface="Tahoma"/>
                          <a:cs typeface="Tahoma"/>
                          <a:sym typeface="Tahoma"/>
                        </a:rPr>
                        <a:t>Munkába menekülés</a:t>
                      </a:r>
                      <a:endParaRPr sz="15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50"/>
                        <a:buFont typeface="Arial"/>
                        <a:buNone/>
                      </a:pPr>
                      <a:r>
                        <a:rPr lang="hu-HU" sz="1500" u="none" strike="noStrike" cap="none" dirty="0">
                          <a:latin typeface="Tahoma"/>
                          <a:ea typeface="Tahoma"/>
                          <a:cs typeface="Tahoma"/>
                          <a:sym typeface="Tahoma"/>
                        </a:rPr>
                        <a:t>Konfliktusok kapcsolatokban</a:t>
                      </a:r>
                      <a:endParaRPr sz="15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50"/>
                        <a:buFont typeface="Arial"/>
                        <a:buNone/>
                      </a:pPr>
                      <a:r>
                        <a:rPr lang="hu-HU" sz="1500" u="none" strike="noStrike" cap="none" dirty="0">
                          <a:latin typeface="Tahoma"/>
                          <a:ea typeface="Tahoma"/>
                          <a:cs typeface="Tahoma"/>
                          <a:sym typeface="Tahoma"/>
                        </a:rPr>
                        <a:t>Több káros szenvedél</a:t>
                      </a:r>
                      <a:r>
                        <a:rPr lang="hu-HU" sz="1600" u="none" strike="noStrike" cap="none" dirty="0">
                          <a:latin typeface="Tahoma"/>
                          <a:ea typeface="Tahoma"/>
                          <a:cs typeface="Tahoma"/>
                          <a:sym typeface="Tahoma"/>
                        </a:rPr>
                        <a:t>y</a:t>
                      </a:r>
                      <a:endParaRPr sz="16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9567" marR="69567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45" name="Google Shape;345;g17dc1a83930_4_207"/>
          <p:cNvSpPr txBox="1"/>
          <p:nvPr/>
        </p:nvSpPr>
        <p:spPr>
          <a:xfrm>
            <a:off x="3533422" y="0"/>
            <a:ext cx="6175022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hu-HU" sz="2800" b="1" spc="-12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Arial"/>
              </a:rPr>
              <a:t>A stressz lehetséges következményei</a:t>
            </a:r>
            <a:endParaRPr sz="2800" b="1" spc="-120" dirty="0">
              <a:solidFill>
                <a:schemeClr val="accent1"/>
              </a:solidFill>
              <a:latin typeface="+mj-lt"/>
              <a:ea typeface="+mj-ea"/>
              <a:cs typeface="+mj-cs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457;g1e24ea2284f_1_315">
            <a:extLst>
              <a:ext uri="{FF2B5EF4-FFF2-40B4-BE49-F238E27FC236}">
                <a16:creationId xmlns:a16="http://schemas.microsoft.com/office/drawing/2014/main" id="{270FCBEF-37F9-0697-829A-B48E19868FD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4136" y="1"/>
            <a:ext cx="7641033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Nyíl: szalag, felfelé mutató 2">
            <a:extLst>
              <a:ext uri="{FF2B5EF4-FFF2-40B4-BE49-F238E27FC236}">
                <a16:creationId xmlns:a16="http://schemas.microsoft.com/office/drawing/2014/main" id="{8E4B1E0C-A03E-ABAF-B47D-1AB58A8D8346}"/>
              </a:ext>
            </a:extLst>
          </p:cNvPr>
          <p:cNvSpPr/>
          <p:nvPr/>
        </p:nvSpPr>
        <p:spPr>
          <a:xfrm>
            <a:off x="8886547" y="3693112"/>
            <a:ext cx="2521259" cy="1367161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4" name="Nyíl: szalag, lefelé mutató 3">
            <a:extLst>
              <a:ext uri="{FF2B5EF4-FFF2-40B4-BE49-F238E27FC236}">
                <a16:creationId xmlns:a16="http://schemas.microsoft.com/office/drawing/2014/main" id="{016FC598-96DE-FB8E-BA25-E36C9FC6A7AA}"/>
              </a:ext>
            </a:extLst>
          </p:cNvPr>
          <p:cNvSpPr/>
          <p:nvPr/>
        </p:nvSpPr>
        <p:spPr>
          <a:xfrm>
            <a:off x="8886547" y="1797728"/>
            <a:ext cx="2521259" cy="1367161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4721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378875E-564F-4664-A5B7-CB1C245FD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367" y="251036"/>
            <a:ext cx="10772775" cy="1340697"/>
          </a:xfrm>
        </p:spPr>
        <p:txBody>
          <a:bodyPr>
            <a:normAutofit/>
          </a:bodyPr>
          <a:lstStyle/>
          <a:p>
            <a:pPr algn="ctr"/>
            <a:r>
              <a:rPr lang="hu-HU" altLang="hu-HU" dirty="0"/>
              <a:t>Bántalmazás, fenyegetés hatása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BB4DD35-AFD7-44CD-AD42-898B3355C4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367" y="1591734"/>
            <a:ext cx="10826722" cy="501523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altLang="hu-HU" sz="2667" dirty="0">
                <a:solidFill>
                  <a:schemeClr val="accent1"/>
                </a:solidFill>
              </a:rPr>
              <a:t>Két alapvető rendszer aktiválódik: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hu-HU" sz="2800" dirty="0">
                <a:solidFill>
                  <a:schemeClr val="accent1"/>
                </a:solidFill>
              </a:rPr>
              <a:t> </a:t>
            </a:r>
            <a:r>
              <a:rPr lang="hu-HU" sz="2800" b="1" dirty="0">
                <a:solidFill>
                  <a:schemeClr val="accent1"/>
                </a:solidFill>
              </a:rPr>
              <a:t>A stressz-válasz aktiválását végző rendszer, </a:t>
            </a:r>
            <a:r>
              <a:rPr lang="hu-HU" dirty="0">
                <a:solidFill>
                  <a:schemeClr val="accent1"/>
                </a:solidFill>
              </a:rPr>
              <a:t>a</a:t>
            </a:r>
            <a:r>
              <a:rPr lang="hu-HU" altLang="hu-HU" dirty="0">
                <a:solidFill>
                  <a:schemeClr val="accent1"/>
                </a:solidFill>
              </a:rPr>
              <a:t>zaz a túlélést segítő testi reakciók</a:t>
            </a:r>
          </a:p>
          <a:p>
            <a:pPr marL="891540" lvl="4" indent="-342900">
              <a:buFont typeface="Wingdings" panose="05000000000000000000" pitchFamily="2" charset="2"/>
              <a:buChar char="Ø"/>
            </a:pPr>
            <a:r>
              <a:rPr lang="hu-HU" altLang="hu-HU" sz="2467" dirty="0">
                <a:solidFill>
                  <a:schemeClr val="accent1"/>
                </a:solidFill>
              </a:rPr>
              <a:t>S</a:t>
            </a:r>
            <a:r>
              <a:rPr lang="en-US" altLang="hu-HU" sz="2467" dirty="0" err="1">
                <a:solidFill>
                  <a:schemeClr val="accent1"/>
                </a:solidFill>
              </a:rPr>
              <a:t>zimpatikus</a:t>
            </a:r>
            <a:r>
              <a:rPr lang="en-US" altLang="hu-HU" sz="2467" dirty="0">
                <a:solidFill>
                  <a:schemeClr val="accent1"/>
                </a:solidFill>
              </a:rPr>
              <a:t> </a:t>
            </a:r>
            <a:r>
              <a:rPr lang="en-US" altLang="hu-HU" sz="2467" dirty="0" err="1">
                <a:solidFill>
                  <a:schemeClr val="accent1"/>
                </a:solidFill>
              </a:rPr>
              <a:t>idegrendszer</a:t>
            </a:r>
            <a:r>
              <a:rPr lang="en-US" altLang="hu-HU" sz="2467" dirty="0">
                <a:solidFill>
                  <a:schemeClr val="accent1"/>
                </a:solidFill>
              </a:rPr>
              <a:t>, </a:t>
            </a:r>
            <a:r>
              <a:rPr lang="hu-HU" altLang="hu-HU" sz="2467" dirty="0">
                <a:solidFill>
                  <a:schemeClr val="accent1"/>
                </a:solidFill>
              </a:rPr>
              <a:t>megküzdést segítő </a:t>
            </a:r>
            <a:r>
              <a:rPr lang="en-US" altLang="hu-HU" sz="2467" dirty="0" err="1">
                <a:solidFill>
                  <a:schemeClr val="accent1"/>
                </a:solidFill>
              </a:rPr>
              <a:t>stresszreakciók</a:t>
            </a:r>
            <a:r>
              <a:rPr lang="en-US" altLang="hu-HU" sz="2467" dirty="0">
                <a:solidFill>
                  <a:schemeClr val="accent1"/>
                </a:solidFill>
              </a:rPr>
              <a:t> </a:t>
            </a:r>
          </a:p>
          <a:p>
            <a:pPr marL="1394260" lvl="7" indent="-342900">
              <a:buFont typeface="Arial" panose="020B0604020202020204" pitchFamily="34" charset="0"/>
              <a:buChar char="•"/>
            </a:pPr>
            <a:r>
              <a:rPr lang="en-US" altLang="hu-HU" sz="2467" b="1" dirty="0" err="1">
                <a:solidFill>
                  <a:schemeClr val="tx2"/>
                </a:solidFill>
              </a:rPr>
              <a:t>Küzdj</a:t>
            </a:r>
            <a:r>
              <a:rPr lang="en-US" altLang="hu-HU" sz="2467" b="1" dirty="0">
                <a:solidFill>
                  <a:schemeClr val="tx2"/>
                </a:solidFill>
              </a:rPr>
              <a:t> /</a:t>
            </a:r>
            <a:r>
              <a:rPr lang="en-US" altLang="hu-HU" sz="2467" b="1" dirty="0" err="1">
                <a:solidFill>
                  <a:schemeClr val="tx2"/>
                </a:solidFill>
              </a:rPr>
              <a:t>Menekülj</a:t>
            </a:r>
            <a:r>
              <a:rPr lang="hu-HU" altLang="hu-HU" sz="2467" b="1" dirty="0">
                <a:solidFill>
                  <a:schemeClr val="tx2"/>
                </a:solidFill>
              </a:rPr>
              <a:t>! (</a:t>
            </a:r>
            <a:r>
              <a:rPr lang="en-US" altLang="hu-HU" sz="2467" b="1" dirty="0">
                <a:solidFill>
                  <a:schemeClr val="tx2"/>
                </a:solidFill>
              </a:rPr>
              <a:t>Fight/Flight</a:t>
            </a:r>
            <a:r>
              <a:rPr lang="hu-HU" altLang="hu-HU" sz="2467" b="1" dirty="0">
                <a:solidFill>
                  <a:schemeClr val="tx2"/>
                </a:solidFill>
              </a:rPr>
              <a:t>)</a:t>
            </a:r>
          </a:p>
          <a:p>
            <a:pPr marL="1394260" lvl="7" indent="-342900">
              <a:buFont typeface="Arial" panose="020B0604020202020204" pitchFamily="34" charset="0"/>
              <a:buChar char="•"/>
            </a:pPr>
            <a:r>
              <a:rPr lang="hu-HU" altLang="hu-HU" sz="2467" b="1" dirty="0">
                <a:solidFill>
                  <a:schemeClr val="tx2"/>
                </a:solidFill>
              </a:rPr>
              <a:t>(</a:t>
            </a:r>
            <a:r>
              <a:rPr lang="hu-HU" altLang="hu-HU" sz="2467" b="1" dirty="0" err="1">
                <a:solidFill>
                  <a:schemeClr val="tx2"/>
                </a:solidFill>
              </a:rPr>
              <a:t>Collapse</a:t>
            </a:r>
            <a:r>
              <a:rPr lang="hu-HU" altLang="hu-HU" sz="2467" b="1" dirty="0">
                <a:solidFill>
                  <a:schemeClr val="tx2"/>
                </a:solidFill>
              </a:rPr>
              <a:t>/</a:t>
            </a:r>
            <a:r>
              <a:rPr lang="hu-HU" altLang="hu-HU" sz="2467" b="1" dirty="0" err="1">
                <a:solidFill>
                  <a:schemeClr val="tx2"/>
                </a:solidFill>
              </a:rPr>
              <a:t>Submit</a:t>
            </a:r>
            <a:r>
              <a:rPr lang="hu-HU" altLang="hu-HU" sz="2467" b="1" dirty="0">
                <a:solidFill>
                  <a:schemeClr val="tx2"/>
                </a:solidFill>
              </a:rPr>
              <a:t>)</a:t>
            </a:r>
          </a:p>
          <a:p>
            <a:pPr marL="891540" lvl="4" indent="-342900">
              <a:buFont typeface="Wingdings" panose="05000000000000000000" pitchFamily="2" charset="2"/>
              <a:buChar char="Ø"/>
            </a:pPr>
            <a:r>
              <a:rPr lang="hu-HU" altLang="hu-HU" sz="2467" dirty="0" err="1">
                <a:solidFill>
                  <a:schemeClr val="accent1"/>
                </a:solidFill>
              </a:rPr>
              <a:t>Paraszimaptikus</a:t>
            </a:r>
            <a:r>
              <a:rPr lang="hu-HU" altLang="hu-HU" sz="2467" dirty="0">
                <a:solidFill>
                  <a:schemeClr val="accent1"/>
                </a:solidFill>
              </a:rPr>
              <a:t> idegrendszer, passzív túlélést biztosító reakciók</a:t>
            </a:r>
          </a:p>
          <a:p>
            <a:pPr marL="1394260" lvl="7" indent="-342900">
              <a:buFont typeface="Arial" panose="020B0604020202020204" pitchFamily="34" charset="0"/>
              <a:buChar char="•"/>
            </a:pPr>
            <a:r>
              <a:rPr lang="en-US" altLang="hu-HU" sz="2467" b="1" dirty="0">
                <a:solidFill>
                  <a:schemeClr val="tx2"/>
                </a:solidFill>
              </a:rPr>
              <a:t>Ne </a:t>
            </a:r>
            <a:r>
              <a:rPr lang="en-US" altLang="hu-HU" sz="2467" b="1" dirty="0" err="1">
                <a:solidFill>
                  <a:schemeClr val="tx2"/>
                </a:solidFill>
              </a:rPr>
              <a:t>mozdulj</a:t>
            </a:r>
            <a:r>
              <a:rPr lang="en-US" altLang="hu-HU" sz="2467" b="1" dirty="0">
                <a:solidFill>
                  <a:schemeClr val="tx2"/>
                </a:solidFill>
              </a:rPr>
              <a:t>!</a:t>
            </a:r>
            <a:r>
              <a:rPr lang="hu-HU" altLang="hu-HU" sz="2467" b="1" dirty="0">
                <a:solidFill>
                  <a:schemeClr val="tx2"/>
                </a:solidFill>
              </a:rPr>
              <a:t> Válj láthatatlanná! (</a:t>
            </a:r>
            <a:r>
              <a:rPr lang="en-US" altLang="hu-HU" sz="2467" b="1" dirty="0">
                <a:solidFill>
                  <a:schemeClr val="tx2"/>
                </a:solidFill>
              </a:rPr>
              <a:t>Freeze</a:t>
            </a:r>
            <a:r>
              <a:rPr lang="hu-HU" altLang="hu-HU" sz="2467" b="1" dirty="0">
                <a:solidFill>
                  <a:schemeClr val="tx2"/>
                </a:solidFill>
              </a:rPr>
              <a:t>)</a:t>
            </a:r>
          </a:p>
          <a:p>
            <a:pPr marL="1394260" lvl="7" indent="-342900">
              <a:buFont typeface="Arial" panose="020B0604020202020204" pitchFamily="34" charset="0"/>
              <a:buChar char="•"/>
            </a:pPr>
            <a:r>
              <a:rPr lang="hu-HU" altLang="hu-HU" sz="2467" b="1" dirty="0">
                <a:solidFill>
                  <a:schemeClr val="tx2"/>
                </a:solidFill>
              </a:rPr>
              <a:t>(</a:t>
            </a:r>
            <a:r>
              <a:rPr lang="hu-HU" altLang="hu-HU" sz="2467" b="1" dirty="0" err="1">
                <a:solidFill>
                  <a:schemeClr val="tx2"/>
                </a:solidFill>
              </a:rPr>
              <a:t>Please</a:t>
            </a:r>
            <a:r>
              <a:rPr lang="hu-HU" altLang="hu-HU" sz="2467" b="1" dirty="0">
                <a:solidFill>
                  <a:schemeClr val="tx2"/>
                </a:solidFill>
              </a:rPr>
              <a:t>/</a:t>
            </a:r>
            <a:r>
              <a:rPr lang="hu-HU" altLang="hu-HU" sz="2467" b="1" dirty="0" err="1">
                <a:solidFill>
                  <a:schemeClr val="tx2"/>
                </a:solidFill>
              </a:rPr>
              <a:t>Appease</a:t>
            </a:r>
            <a:r>
              <a:rPr lang="hu-HU" altLang="hu-HU" sz="2467" b="1" dirty="0">
                <a:solidFill>
                  <a:schemeClr val="tx2"/>
                </a:solidFill>
              </a:rPr>
              <a:t>)</a:t>
            </a:r>
          </a:p>
          <a:p>
            <a:pPr marL="548640" lvl="4" indent="0">
              <a:buNone/>
            </a:pPr>
            <a:endParaRPr lang="en-US" altLang="hu-HU" sz="2467" dirty="0">
              <a:solidFill>
                <a:schemeClr val="accent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hu-HU" altLang="hu-HU" sz="2800" b="1" dirty="0">
                <a:solidFill>
                  <a:schemeClr val="accent1"/>
                </a:solidFill>
              </a:rPr>
              <a:t> A kapcsolatok kialakításában és fenntartásában szerepet játszó hálózatok</a:t>
            </a:r>
          </a:p>
          <a:p>
            <a:pPr marL="891540" lvl="4" indent="-342900">
              <a:buFont typeface="Wingdings" panose="05000000000000000000" pitchFamily="2" charset="2"/>
              <a:buChar char="Ø"/>
            </a:pPr>
            <a:r>
              <a:rPr lang="hu-HU" altLang="hu-HU" sz="2400" b="1" dirty="0">
                <a:solidFill>
                  <a:schemeClr val="tx2"/>
                </a:solidFill>
              </a:rPr>
              <a:t>Kapcsolódj! (Vészhelyzetben kapcsolódunk, biztonságot keresünk)</a:t>
            </a:r>
          </a:p>
          <a:p>
            <a:pPr marL="891540" lvl="4" indent="-342900">
              <a:buFont typeface="Wingdings" panose="05000000000000000000" pitchFamily="2" charset="2"/>
              <a:buChar char="Ø"/>
            </a:pPr>
            <a:r>
              <a:rPr lang="hu-HU" altLang="hu-HU" sz="2400" b="1" dirty="0">
                <a:solidFill>
                  <a:schemeClr val="tx2"/>
                </a:solidFill>
              </a:rPr>
              <a:t>(</a:t>
            </a:r>
            <a:r>
              <a:rPr lang="hu-HU" altLang="hu-HU" sz="2400" b="1" dirty="0" err="1">
                <a:solidFill>
                  <a:schemeClr val="tx2"/>
                </a:solidFill>
              </a:rPr>
              <a:t>Attach</a:t>
            </a:r>
            <a:r>
              <a:rPr lang="hu-HU" altLang="hu-HU" sz="2400" b="1" dirty="0">
                <a:solidFill>
                  <a:schemeClr val="tx2"/>
                </a:solidFill>
              </a:rPr>
              <a:t>/</a:t>
            </a:r>
            <a:r>
              <a:rPr lang="hu-HU" altLang="hu-HU" sz="2400" b="1" dirty="0" err="1">
                <a:solidFill>
                  <a:schemeClr val="tx2"/>
                </a:solidFill>
              </a:rPr>
              <a:t>Cry-for-help</a:t>
            </a:r>
            <a:r>
              <a:rPr lang="hu-HU" altLang="hu-HU" sz="2400" b="1" dirty="0">
                <a:solidFill>
                  <a:schemeClr val="tx2"/>
                </a:solidFill>
              </a:rPr>
              <a:t>)</a:t>
            </a:r>
            <a:endParaRPr lang="hu-HU" altLang="hu-HU" sz="2467" b="1" dirty="0">
              <a:solidFill>
                <a:schemeClr val="tx2"/>
              </a:solidFill>
            </a:endParaRPr>
          </a:p>
          <a:p>
            <a:pPr lvl="2">
              <a:buFont typeface="Arial" panose="020B0604020202020204" pitchFamily="34" charset="0"/>
              <a:buChar char="•"/>
            </a:pPr>
            <a:endParaRPr lang="hu-HU" altLang="hu-HU" sz="2667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7946804"/>
      </p:ext>
    </p:extLst>
  </p:cSld>
  <p:clrMapOvr>
    <a:masterClrMapping/>
  </p:clrMapOvr>
</p:sld>
</file>

<file path=ppt/theme/theme1.xml><?xml version="1.0" encoding="utf-8"?>
<a:theme xmlns:a="http://schemas.openxmlformats.org/drawingml/2006/main" name="Nagyvárosi">
  <a:themeElements>
    <a:clrScheme name="Nagyvárosi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Nagyvárosi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agyvárosi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Nagyvárosi</Template>
  <TotalTime>1335</TotalTime>
  <Words>1010</Words>
  <Application>Microsoft Office PowerPoint</Application>
  <PresentationFormat>Szélesvásznú</PresentationFormat>
  <Paragraphs>234</Paragraphs>
  <Slides>22</Slides>
  <Notes>20</Notes>
  <HiddenSlides>1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22</vt:i4>
      </vt:variant>
    </vt:vector>
  </HeadingPairs>
  <TitlesOfParts>
    <vt:vector size="30" baseType="lpstr">
      <vt:lpstr>Arial</vt:lpstr>
      <vt:lpstr>Calibri</vt:lpstr>
      <vt:lpstr>Calibri Light</vt:lpstr>
      <vt:lpstr>Cambria</vt:lpstr>
      <vt:lpstr>Open Sans</vt:lpstr>
      <vt:lpstr>Tahoma</vt:lpstr>
      <vt:lpstr>Wingdings</vt:lpstr>
      <vt:lpstr>Nagyvárosi</vt:lpstr>
      <vt:lpstr>Traumatudatos gondozás és öngondoskodás a mindennapi gyakorlatban</vt:lpstr>
      <vt:lpstr>Hogyan épül fel a mai előadás?</vt:lpstr>
      <vt:lpstr>PowerPoint-bemutató</vt:lpstr>
      <vt:lpstr>PowerPoint-bemutató</vt:lpstr>
      <vt:lpstr>A stressz biopszichoszociális hatásai</vt:lpstr>
      <vt:lpstr>Stressz és a testem</vt:lpstr>
      <vt:lpstr>PowerPoint-bemutató</vt:lpstr>
      <vt:lpstr>PowerPoint-bemutató</vt:lpstr>
      <vt:lpstr>Bántalmazás, fenyegetés hatása</vt:lpstr>
      <vt:lpstr> "Nem kell terapeutának lenned, hogy terápiás hatást érj el.”1 </vt:lpstr>
      <vt:lpstr> Az önszabályozás a koregulációban tanulható. </vt:lpstr>
      <vt:lpstr>Hogyan tudom gondozni a szakmai személyiségem?</vt:lpstr>
      <vt:lpstr>connectedness between relational neurobiology and reward system</vt:lpstr>
      <vt:lpstr>PowerPoint-bemutató</vt:lpstr>
      <vt:lpstr>PowerPoint-bemutató</vt:lpstr>
      <vt:lpstr>Hogyan tudod eldönteni, hogy milyen technika lesz a leghatékonyabb most számodra?</vt:lpstr>
      <vt:lpstr>Belső állapotodnak mi esne jól? </vt:lpstr>
      <vt:lpstr>A figyelmed számára mi lenne jó?</vt:lpstr>
      <vt:lpstr>Milyen típusú tevékenység esne jól?</vt:lpstr>
      <vt:lpstr>Milyen típusú tevékenység esne jól?</vt:lpstr>
      <vt:lpstr>„Go fishing!”</vt:lpstr>
      <vt:lpstr>Az  ESEMÉNY – TAPASZTALÁS – HATÁS  variációiban érdemes a traumáról gondolkodni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Borotvaélen táncolva</dc:title>
  <dc:creator>Mónika Rózsa</dc:creator>
  <cp:lastModifiedBy>Mónika Rózsa</cp:lastModifiedBy>
  <cp:revision>51</cp:revision>
  <dcterms:created xsi:type="dcterms:W3CDTF">2022-05-25T10:00:04Z</dcterms:created>
  <dcterms:modified xsi:type="dcterms:W3CDTF">2023-10-17T06:21:55Z</dcterms:modified>
</cp:coreProperties>
</file>