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71" r:id="rId9"/>
    <p:sldId id="263" r:id="rId10"/>
    <p:sldId id="265" r:id="rId11"/>
    <p:sldId id="266" r:id="rId12"/>
    <p:sldId id="267" r:id="rId13"/>
    <p:sldId id="264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henriette.nelhubel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66703C5-2EE7-4C55-9EFA-A7545795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2000" dirty="0"/>
              <a:t>Előadó: </a:t>
            </a:r>
            <a:r>
              <a:rPr lang="hu-HU" sz="2000" dirty="0" err="1"/>
              <a:t>nelhübel-oláh</a:t>
            </a:r>
            <a:r>
              <a:rPr lang="hu-HU" sz="2000" dirty="0"/>
              <a:t> </a:t>
            </a:r>
            <a:r>
              <a:rPr lang="hu-HU" sz="2000" dirty="0" err="1"/>
              <a:t>henriette</a:t>
            </a:r>
            <a:r>
              <a:rPr lang="hu-HU" sz="2000" dirty="0"/>
              <a:t> 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8E82623-6916-41C6-A805-5961797D9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/>
              <a:t>Hogyan készítsük fel és tegyük képessé a hosszútávú szociális gondozásban szükséges  munkaerőt a szükséges készségekkel ahhoz, hogy eligazodjon és kitűnjen az LTC szektorban?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99FC721-5BA8-4FF2-BC7C-9193BCD8F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6910" y="5571633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43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A34BB2-9BA5-436C-BD5D-D25D37C81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projekt folytatásában a további feladatok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A0D519-491D-4451-8831-282FCFDE1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553" y="2015732"/>
            <a:ext cx="9925301" cy="4037749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Az első évben megvalósítunk egy Rapid </a:t>
            </a:r>
            <a:r>
              <a:rPr lang="hu-HU" dirty="0" err="1"/>
              <a:t>Response</a:t>
            </a:r>
            <a:r>
              <a:rPr lang="hu-HU" dirty="0"/>
              <a:t> </a:t>
            </a:r>
            <a:r>
              <a:rPr lang="hu-HU" dirty="0" err="1"/>
              <a:t>Training</a:t>
            </a:r>
            <a:r>
              <a:rPr lang="hu-HU" dirty="0"/>
              <a:t> programot, amely az alapvető digitális készségekre és a személyközpontú gondozási elvekre összpontosít, </a:t>
            </a:r>
            <a:r>
              <a:rPr lang="hu-HU" dirty="0" err="1"/>
              <a:t>Massive</a:t>
            </a:r>
            <a:r>
              <a:rPr lang="hu-HU" dirty="0"/>
              <a:t> Open Online </a:t>
            </a:r>
            <a:r>
              <a:rPr lang="hu-HU" dirty="0" err="1"/>
              <a:t>Course</a:t>
            </a:r>
            <a:r>
              <a:rPr lang="hu-HU" dirty="0"/>
              <a:t> (MOOC) formátumot használva, amely 1500 „frontvonalbeli” LTC-dolgozót céloz meg. Országokként 150 főt. </a:t>
            </a:r>
          </a:p>
          <a:p>
            <a:r>
              <a:rPr lang="hu-HU" dirty="0"/>
              <a:t>Kiterjedt kutatást végezünk a meglévő képzési források elemzésére, és jövőbeli készségigények </a:t>
            </a:r>
            <a:r>
              <a:rPr lang="hu-HU" dirty="0" err="1"/>
              <a:t>előrejelzésére</a:t>
            </a:r>
            <a:r>
              <a:rPr lang="hu-HU" dirty="0"/>
              <a:t>, egy szabványosított módszertant dolgozunk ki az ágazaton belüli készségek fejlődésének nyomon követésére.</a:t>
            </a:r>
          </a:p>
          <a:p>
            <a:r>
              <a:rPr lang="hu-HU" dirty="0"/>
              <a:t>Átfogó módszertan kidolgozása az LTC dolgozói által tapasztalt különféle helyzetek szimulálására és vizsgálatára, lehetővé téve a különböző gondozási környezetekhez és felhasználói csoportokhoz szükséges alapvető készségek és ismeretek azonosítását.</a:t>
            </a:r>
          </a:p>
          <a:p>
            <a:r>
              <a:rPr lang="hu-HU" dirty="0"/>
              <a:t>Új szakképzési tantervek fejlesztése és modellezése az azonosított tanulási eredmények alapján, a digitális és személyközpontú gondozási kompetenciákra összpontosítva, rugalmasság és az elismerés fokozása érdekében.</a:t>
            </a:r>
          </a:p>
          <a:p>
            <a:r>
              <a:rPr lang="hu-HU" dirty="0"/>
              <a:t>Megfogalmazunk egy ágazati készségstratégiát, amely mérföldköveket, megvalósítható terveket, finanszírozási utakat és gyakorlati iránymutatásokat tartalmaz a végrehajtáshoz mind európai, mind nemzeti szinten, figyelembe véve a helyi sajátosságokat és az ágazatspecifikus kihívásokat.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008D16E-C141-4169-A50B-FA9F2F089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420" y="5502122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62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29390E-D636-4986-9737-4E263E7B7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4"/>
          </a:xfrm>
        </p:spPr>
        <p:txBody>
          <a:bodyPr>
            <a:normAutofit/>
          </a:bodyPr>
          <a:lstStyle/>
          <a:p>
            <a:r>
              <a:rPr lang="hu-HU" dirty="0"/>
              <a:t>Folytatás: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544DB2C-2B95-4169-A8B3-9C717C994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479176"/>
            <a:ext cx="9603275" cy="3987170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Létrehozunk egy átfogó kommunikációs és terjesztési stratégiát, amely magában foglalja a projekt weboldalát, a közösségi médiában való részvételt, a hírleveleket, a sajtóközleményeket és a multiplikációs eseményeket, hogy biztosítsa a széles körű hozzáférést és elősegítse a projekteredmények </a:t>
            </a:r>
            <a:r>
              <a:rPr lang="hu-HU" dirty="0" err="1"/>
              <a:t>disszeminációját</a:t>
            </a:r>
            <a:r>
              <a:rPr lang="hu-HU" dirty="0"/>
              <a:t>.</a:t>
            </a:r>
          </a:p>
          <a:p>
            <a:r>
              <a:rPr lang="hu-HU" dirty="0"/>
              <a:t>Megfogalmazunk egy fenntarthatósági tervet, amely magában foglalja a tartós gondozási készségekkel kapcsolatos nagyszabású partnerség kiterjesztésének stratégiáit, a folyamatos finanszírozás biztosítását, valamint a kulcsfontosságú megállapítások kommunikálását a politikai döntéshozók és a releváns érdekelt felek számára, hogy a projekt időkeretén túl is tartós hatást érhessen el.</a:t>
            </a:r>
          </a:p>
          <a:p>
            <a:r>
              <a:rPr lang="hu-HU" dirty="0"/>
              <a:t>Szigorú minőségbiztosítási keretrendszer létrehozása a projekttevékenységek nyomon követésére és értékelésére, magas színvonalú kimenetek biztosítására, valamint visszacsatolási mechanizmusok beépítésére a folyamatos fejlesztés érdekében.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E62AC2B-149A-40E1-8139-91ADCAB1E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9504" y="5251110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09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C5D0A4-268C-4100-BD64-991E0D0D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Várható eredmények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D935C5-A488-43A5-B928-4FFBFB758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rmAutofit fontScale="85000" lnSpcReduction="10000"/>
          </a:bodyPr>
          <a:lstStyle/>
          <a:p>
            <a:r>
              <a:rPr lang="hu-HU" dirty="0"/>
              <a:t>1500 fő „frontvonalbeli” dolgozó képzése a hosszú távú gondozásban a projekt első évében.</a:t>
            </a:r>
          </a:p>
          <a:p>
            <a:r>
              <a:rPr lang="hu-HU" dirty="0"/>
              <a:t>Az ágazatban felmerülő igényeket kielégítő képzési tantervek kidolgozása.</a:t>
            </a:r>
          </a:p>
          <a:p>
            <a:r>
              <a:rPr lang="hu-HU" dirty="0"/>
              <a:t>A szociális szektor rugalmasságának és hatékonyságának növelése tartós ápolás – gondozás terén, a lehetséges jövőbeni változásokkal szemben a szakemberek készségeinek fejlesztése révén.</a:t>
            </a:r>
          </a:p>
          <a:p>
            <a:r>
              <a:rPr lang="hu-HU" dirty="0"/>
              <a:t>A vonatkozó ágazati képesítések előmozdítása és a határokon átnyúló minősítések elősegítése az ágazatban dolgozó munkavállalók és szakemberek mobilitásának fokozása érdekében.</a:t>
            </a:r>
          </a:p>
          <a:p>
            <a:r>
              <a:rPr lang="hu-HU" dirty="0"/>
              <a:t>Gyakorlati ismeretek és tanulás generálása új szakképzési tantervek kidolgozásához a megvalósult képzési programok értékelésén és a résztvevők visszajelzéseinek összegyűjtésén keresztül.</a:t>
            </a:r>
          </a:p>
          <a:p>
            <a:r>
              <a:rPr lang="hu-HU" dirty="0"/>
              <a:t>A jövőbeni képzési igények azonosítása és szabványosított módszertan kidolgozása az új kihívások </a:t>
            </a:r>
            <a:r>
              <a:rPr lang="hu-HU" dirty="0" err="1"/>
              <a:t>előrejelzésére</a:t>
            </a:r>
            <a:r>
              <a:rPr lang="hu-HU" dirty="0"/>
              <a:t> és nyomon követésére.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11AA335-17EB-4FF2-A826-0736DE497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064" y="5410297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11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506F2E-A378-400A-8136-FA8B89058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Várható eredmények Magyarországon: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E523DD-0E44-4E3D-B1A5-64EBD3E93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programba részvételt vállaló 150 fő szakemberrel valósul meg a program folytatása, amelyben lehetőséget kapnak két képzés elvégzésére, amelyek személyközpontú gondozási készségeik fejlesztik, digitális készségeik és technológiai ismereteket kapnak.</a:t>
            </a:r>
          </a:p>
          <a:p>
            <a:r>
              <a:rPr lang="hu-HU" dirty="0"/>
              <a:t> Visszajelzési lehetőségeik lesznek a kutatás eredményeire, a képzésre, a módszerekre, …</a:t>
            </a:r>
          </a:p>
          <a:p>
            <a:r>
              <a:rPr lang="hu-HU" dirty="0"/>
              <a:t>Résztvesznek és véleményük beépül a minőségi keretrendszer felállításában</a:t>
            </a:r>
          </a:p>
          <a:p>
            <a:r>
              <a:rPr lang="hu-HU" dirty="0"/>
              <a:t>Határokon átívelő tudásra,  ismeretre tesznek szert, megismerik más országok intézményrendszerét, módszereit, eljárás módjait és ezáltal tapasztaltabb és nagyobb ismerettel rendelkező szakemberekké válnak. 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D261A71-A24F-4159-AE48-5988DA52C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064" y="5410297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8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31D223-8BA9-4C1C-A15F-63CD00E55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program végére várt eredmény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E3F9B9-C41C-4E37-AE29-A85C94094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Létrejön egy egységes, nemzetközi transznacionális szakképzési tartalommal bíró képzési tananyag</a:t>
            </a:r>
          </a:p>
          <a:p>
            <a:r>
              <a:rPr lang="hu-HU" dirty="0"/>
              <a:t>A képzésnek nemzeti és európai szintű </a:t>
            </a:r>
            <a:r>
              <a:rPr lang="hu-HU" dirty="0" err="1"/>
              <a:t>kurrikuluma</a:t>
            </a:r>
            <a:r>
              <a:rPr lang="hu-HU" dirty="0"/>
              <a:t>, elfogadott tanúsítványa lesz</a:t>
            </a:r>
          </a:p>
          <a:p>
            <a:r>
              <a:rPr lang="hu-HU" dirty="0"/>
              <a:t>Jogszabályi változás indukálása, amelyben a tanúsítvánnyal rendelkező szakemberek elismerése megvalósul nemzeti és európai szinten</a:t>
            </a:r>
          </a:p>
          <a:p>
            <a:r>
              <a:rPr lang="hu-HU" dirty="0"/>
              <a:t> Standardizált módszertan a jövőbeli készségszükségletekre vonatkozóan elkészül és rendelkezésre fog állni a szakma számára és erre építhetővé válik a minőségbiztosítási rendszer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F22CF7A-16C0-4E58-8322-FE9C8035C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631" y="5410297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45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D52D46-72FC-44F6-9F6E-F878DDFEC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Záró gondolatok: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2D8BE8-BF68-4108-8B11-D45DD4D42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4000" dirty="0"/>
              <a:t>“Az élet maga egy kiváltság. De az életet a legteljesebben élni – nos, ez egy választás.” – </a:t>
            </a:r>
            <a:r>
              <a:rPr lang="hu-HU" sz="4000" dirty="0" err="1"/>
              <a:t>Any</a:t>
            </a:r>
            <a:r>
              <a:rPr lang="hu-HU" sz="4000" dirty="0"/>
              <a:t> Andrews</a:t>
            </a:r>
          </a:p>
          <a:p>
            <a:pPr marL="0" indent="0">
              <a:buNone/>
            </a:pPr>
            <a:r>
              <a:rPr lang="hu-HU" sz="4000" dirty="0"/>
              <a:t>“Ha az élet kiszámítható lenne, akkor megszűnne élet lenni, és ízetlenné válna.” – </a:t>
            </a:r>
            <a:r>
              <a:rPr lang="hu-HU" sz="4000" dirty="0" err="1"/>
              <a:t>Elanor</a:t>
            </a:r>
            <a:r>
              <a:rPr lang="hu-HU" sz="4000" dirty="0"/>
              <a:t> Roosevelt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8C784B0-F4FE-4590-B568-71727FE68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420" y="5466345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04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F3F254-6BF6-43AB-A01B-81B589F7C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651810"/>
          </a:xfrm>
        </p:spPr>
        <p:txBody>
          <a:bodyPr/>
          <a:lstStyle/>
          <a:p>
            <a:pPr algn="ctr"/>
            <a:br>
              <a:rPr lang="hu-HU" dirty="0"/>
            </a:br>
            <a:r>
              <a:rPr lang="hu-HU" dirty="0"/>
              <a:t>Köszönöm szépen a figyelmet!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C654FDD-EED3-442E-837F-C15D42D7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662518"/>
            <a:ext cx="9603275" cy="2803827"/>
          </a:xfrm>
        </p:spPr>
        <p:txBody>
          <a:bodyPr/>
          <a:lstStyle/>
          <a:p>
            <a:endParaRPr lang="hu-HU" dirty="0"/>
          </a:p>
          <a:p>
            <a:endParaRPr lang="hu-HU" dirty="0"/>
          </a:p>
          <a:p>
            <a:r>
              <a:rPr lang="hu-HU" dirty="0" err="1"/>
              <a:t>Nelhübel</a:t>
            </a:r>
            <a:r>
              <a:rPr lang="hu-HU" dirty="0"/>
              <a:t>-Oláh </a:t>
            </a:r>
            <a:r>
              <a:rPr lang="hu-HU" dirty="0" err="1"/>
              <a:t>Henriette</a:t>
            </a:r>
            <a:endParaRPr lang="hu-HU" dirty="0"/>
          </a:p>
          <a:p>
            <a:r>
              <a:rPr lang="hu-HU" dirty="0"/>
              <a:t>Tel: +36703862961</a:t>
            </a:r>
          </a:p>
          <a:p>
            <a:r>
              <a:rPr lang="hu-HU" dirty="0"/>
              <a:t>Email: </a:t>
            </a:r>
            <a:r>
              <a:rPr lang="hu-HU" dirty="0">
                <a:hlinkClick r:id="rId2"/>
              </a:rPr>
              <a:t>henriette.nelhubel@gmail.com</a:t>
            </a:r>
            <a:r>
              <a:rPr lang="hu-HU" dirty="0"/>
              <a:t>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F28949D-0FF6-41DE-BB62-86470C59D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716" y="2832848"/>
            <a:ext cx="2614858" cy="208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2042C97-7829-4832-AAD0-79489595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447" y="165100"/>
            <a:ext cx="9915460" cy="52070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977414D-4B40-4B2B-B194-0923B435F0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699" y="1193800"/>
            <a:ext cx="8971207" cy="3334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CB5DD87-E626-4296-9F39-2AD40468E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6301" y="3885319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C82413-0A49-4A69-AC96-21112B096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20701"/>
            <a:ext cx="9749821" cy="1333054"/>
          </a:xfrm>
        </p:spPr>
        <p:txBody>
          <a:bodyPr>
            <a:normAutofit fontScale="90000"/>
          </a:bodyPr>
          <a:lstStyle/>
          <a:p>
            <a:r>
              <a:rPr lang="hu-HU" dirty="0"/>
              <a:t>A programot az Európai Unió támogatja az Erasmus+ projekten keresztül, és négy éven keresztül fog tartani A CÉLOK MEGVALÓSÍTÁSA.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B1D66B-222A-47DB-A589-B16C4CB3A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82800"/>
            <a:ext cx="9603275" cy="3383545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Fő célcsoportok</a:t>
            </a:r>
          </a:p>
          <a:p>
            <a:r>
              <a:rPr lang="hu-HU" dirty="0"/>
              <a:t>	Szociális asszisztensek</a:t>
            </a:r>
          </a:p>
          <a:p>
            <a:r>
              <a:rPr lang="hu-HU" dirty="0"/>
              <a:t>	Ápolási szakemberek</a:t>
            </a:r>
          </a:p>
          <a:p>
            <a:r>
              <a:rPr lang="hu-HU" dirty="0"/>
              <a:t>	Szociális gondozók</a:t>
            </a:r>
          </a:p>
          <a:p>
            <a:r>
              <a:rPr lang="hu-HU" dirty="0"/>
              <a:t>	Szociális szolgáltatások vezetői ( intézményvezetők, telepvezetők, egységvezetők, csoportvezetők, esetviteli munkatársak, főnövérek, szociális menedzserek )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F501E37-61D4-4289-81CE-C2E301350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431" y="5363916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BD5FB2-0743-4A0F-A2DD-CC365D25D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Főpályázó</a:t>
            </a:r>
            <a:r>
              <a:rPr lang="hu-HU" dirty="0"/>
              <a:t>: EASPD (</a:t>
            </a:r>
            <a:r>
              <a:rPr lang="en-US" dirty="0"/>
              <a:t>European Association of Service Providers for Disabilities</a:t>
            </a:r>
            <a:r>
              <a:rPr lang="hu-HU" dirty="0"/>
              <a:t>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A47297-9772-42D1-8089-F0FAB8F0A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6 európai platformot és nemzeti szereplőket tömörít 10 országból (Belgium, Bulgária, Csehország, Finnország, Franciaország, Görögország, Magyarország, Olaszország, Hollandia, és Spanyolország)</a:t>
            </a:r>
          </a:p>
          <a:p>
            <a:pPr marL="0" indent="0">
              <a:buNone/>
            </a:pPr>
            <a:r>
              <a:rPr lang="hu-HU" dirty="0"/>
              <a:t>Az együttműködés fő célja az ágazat két kiemelt kompetenciaterületének kezelése: </a:t>
            </a:r>
          </a:p>
          <a:p>
            <a:r>
              <a:rPr lang="hu-HU" dirty="0"/>
              <a:t>a személyközpontú készségek és </a:t>
            </a:r>
          </a:p>
          <a:p>
            <a:r>
              <a:rPr lang="hu-HU" dirty="0"/>
              <a:t>a digitális készségek 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B4FD108-696F-436C-9A5F-A1FE13238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631" y="5256356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06EF3A-C06B-4B57-94DE-12FD8E01A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Bevont szociális terület: hosszú távú szociális gondozás TERÜLETE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F6AF94-2396-44F1-89E9-A8EFF2451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dirty="0"/>
              <a:t>NEMZETKÖI TERÜLETEN IDETARTOZIK:</a:t>
            </a:r>
          </a:p>
          <a:p>
            <a:pPr>
              <a:buFontTx/>
              <a:buChar char="-"/>
            </a:pPr>
            <a:r>
              <a:rPr lang="hu-HU" dirty="0"/>
              <a:t>IDŐSEK GONDOZÁSA</a:t>
            </a:r>
          </a:p>
          <a:p>
            <a:pPr>
              <a:buFontTx/>
              <a:buChar char="-"/>
            </a:pPr>
            <a:r>
              <a:rPr lang="hu-HU" dirty="0"/>
              <a:t>FOGYATÉKKAL ÉLŐK GONDOZÁSA</a:t>
            </a:r>
          </a:p>
          <a:p>
            <a:pPr>
              <a:buFontTx/>
              <a:buChar char="-"/>
            </a:pPr>
            <a:r>
              <a:rPr lang="hu-HU" dirty="0"/>
              <a:t>PSZICHIÁTRIAI BETEGEK GONDOZÁSA </a:t>
            </a:r>
          </a:p>
          <a:p>
            <a:pPr marL="0" indent="0">
              <a:buNone/>
            </a:pPr>
            <a:r>
              <a:rPr lang="hu-HU" dirty="0"/>
              <a:t>A TÖBBI SZOCIÁLIS TERÜLET: HAJLÉKTALAN, SZENVEDÉLYBETEG ELLÁTÁSA RÖVID TÁVÚ GONDOZÁSI TERÜLET: 3-5 ÉV ALATT A TÁRSADALOMBA VALÓ VISSZAINTEGRÁLÁST CÉLOZZA </a:t>
            </a:r>
          </a:p>
          <a:p>
            <a:pPr marL="0" indent="0">
              <a:buNone/>
            </a:pPr>
            <a:r>
              <a:rPr lang="hu-HU" dirty="0"/>
              <a:t>GYERMEKVÉDELEM SZINTÉN EGY KÜLÖN TERÜLET, KÜLÖN CSALÁDJOGI ÉS GYERMEKJOGI SZABÁLYOZÁS ALATT ÁLL,  FELELŐSSÉG KITERJED A NAGYSZÜLŐKRE, TESTVÉREKRE IS.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27F28A1-B3D8-46D8-B331-C8385C7AC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610" y="5466345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08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B7B1A8-4392-4C47-AEB3-33EAF4B54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MEGJELENŐ SZÜKSÉGLETEK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FD9B463-5212-4DC6-B405-19625F689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COVID-19 világjárvány a digitális fejlődést felgyorsította és megjelent a gondozási szektorban annak hiánya, és szükségessége, hogy az elért eredmények itt is  használhatók legyenek.</a:t>
            </a:r>
          </a:p>
          <a:p>
            <a:r>
              <a:rPr lang="hu-HU" dirty="0"/>
              <a:t>A területen dolgozó szakemberek stabil jelleme, szükséges emberi készségek megléte, a gondozás személyközpontúsága alapvető elvárássá vált.</a:t>
            </a:r>
          </a:p>
          <a:p>
            <a:r>
              <a:rPr lang="hu-HU" dirty="0"/>
              <a:t>A gondozás terén az azonos minőség biztosítása, gondozási standardok kidolgozása, a minőségbiztosítási keretrendszer létrehozása szintén alapvető elvárássá vált. </a:t>
            </a:r>
          </a:p>
          <a:p>
            <a:r>
              <a:rPr lang="hu-HU" dirty="0"/>
              <a:t>A folyamatosan növekvő számú igény növekvő számú munkaerő bevonásával nem valósítható meg, Ezért technológiai fejlődésre van szükség, új eszközök, módszerek bevonására.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AC3929E-435A-4EC5-B1D9-354A73210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3610" y="5466345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1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8F7569-11E5-4AD8-B88C-27309277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406401"/>
            <a:ext cx="9603275" cy="1447354"/>
          </a:xfrm>
        </p:spPr>
        <p:txBody>
          <a:bodyPr>
            <a:normAutofit/>
          </a:bodyPr>
          <a:lstStyle/>
          <a:p>
            <a:r>
              <a:rPr lang="hu-HU" dirty="0"/>
              <a:t>A területen dolgozó szakemberek stabil jelleme, szükséges emberi készségek megléte, a gondozás személyközpontúsága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F81237B-9E30-46B0-B03D-1A060E54B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Európai Gondozási Bizonyítvány (European </a:t>
            </a:r>
            <a:r>
              <a:rPr lang="hu-HU" dirty="0" err="1"/>
              <a:t>Care</a:t>
            </a:r>
            <a:r>
              <a:rPr lang="hu-HU" dirty="0"/>
              <a:t> </a:t>
            </a:r>
            <a:r>
              <a:rPr lang="hu-HU" dirty="0" err="1"/>
              <a:t>Certificate</a:t>
            </a:r>
            <a:r>
              <a:rPr lang="hu-HU" dirty="0"/>
              <a:t>) –t az EASPD vezette be az Európai Unióban és egy olyan európai képesítés, amely igazolja a szociális és egészségügyi szektorban végzett munkához szükséges alapvető jellembeli elvárások, készségek meglétét, amely a  személyközpontú gondozáshoz szükséges.</a:t>
            </a:r>
          </a:p>
          <a:p>
            <a:r>
              <a:rPr lang="hu-HU" dirty="0"/>
              <a:t>Jelen projektben ez a tanúsítvány elvárásainak átadása cél a partner országokban. </a:t>
            </a:r>
          </a:p>
          <a:p>
            <a:r>
              <a:rPr lang="hu-HU" dirty="0"/>
              <a:t>Valamint nem csak a hivatásos szakemberek készségeit fejleszti, hanem új moduláris szakképzési tantervet dolgozz ki, amelynek része a digitális készségek fejlesztése, a technológiai használati képességek fejlesztése, a nemzetközi minőségi szint átadása.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0736539-CF4C-45B7-AF5C-4FCFC2AAE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064" y="5275016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00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9DC2D-B5D7-419F-B026-8ED6BF6D1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Digitális képességek fejlesztése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D51462-F0B4-49D1-83AA-07E692F6A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Számítógép használatának fejlesztése, felhasználói szintű ismerettel való rendelkezés,  számítógépes programok használatának elsajátítása</a:t>
            </a:r>
          </a:p>
          <a:p>
            <a:r>
              <a:rPr lang="hu-HU" dirty="0"/>
              <a:t>Online kialakított ügyfélrendszerek megismerése ( ügyfélkapu, egészségügyi nyilvántartó rendszer, időpont foglaló rendszerek, dokumentációk benyújtásának felületei </a:t>
            </a:r>
            <a:r>
              <a:rPr lang="hu-HU" dirty="0" err="1"/>
              <a:t>stb</a:t>
            </a:r>
            <a:r>
              <a:rPr lang="hu-HU" dirty="0"/>
              <a:t> ) és használatának elsajátítása</a:t>
            </a:r>
          </a:p>
          <a:p>
            <a:r>
              <a:rPr lang="hu-HU" dirty="0"/>
              <a:t>A papír alapú dokumentációs anyagok számítógépre való átvitele</a:t>
            </a:r>
          </a:p>
          <a:p>
            <a:r>
              <a:rPr lang="hu-HU" dirty="0"/>
              <a:t>A dokumentációk felhőben való tárolásának módjai, mentése, hozzáférési utak, jogosultságok</a:t>
            </a:r>
          </a:p>
          <a:p>
            <a:r>
              <a:rPr lang="hu-HU" dirty="0"/>
              <a:t>Digitális vezérléssel irányított technológiák használatának ismerete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101B37F-0D6E-4FA5-9AB4-F422493E5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3669" y="5071816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85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B369A9-55C5-464B-9AA4-30C6C4C9C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Országonként</a:t>
            </a:r>
            <a:r>
              <a:rPr lang="hu-HU" dirty="0"/>
              <a:t> eltérő gondolkodás összehangolása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BF76C7-124D-4CE3-9B22-C383919FD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Jelen pillanatban egy kutatás zajlik, amelybe minden ország minimum 150 hazai szakembert kért fel a részvételre, hívott meg. Az ő megkérdezésükkel alakul ki egy átfogó kép a szakemberek hozzáállásáról, ismereteiről egy-egy országban. </a:t>
            </a:r>
          </a:p>
          <a:p>
            <a:r>
              <a:rPr lang="hu-HU" dirty="0"/>
              <a:t>Ez mellett országokként 25 szakemberrel készül személyes mélyinterjú, amelynek célja a szakemberek hozzáállását, ismereteit, motivációit, probléma felismeréseit megismerjük és ez alapján szintén egy összefoglaló képet adjunk. </a:t>
            </a:r>
          </a:p>
          <a:p>
            <a:r>
              <a:rPr lang="hu-HU" dirty="0"/>
              <a:t>Köszönöm szépen a jelenlévők közül sok szakembernek, akik kitöltötték az online kérdőíveket, részesei lettek a felmérésnek. Nagyon sok segítséget adtak és tudtuk teljesíteni a projektben vállalt részvételt. És köszönöm, hogy vállalták a közös munkát a projektben. 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AEF428D-34F7-4789-9839-A95602FD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064" y="5466345"/>
            <a:ext cx="161558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823848"/>
      </p:ext>
    </p:extLst>
  </p:cSld>
  <p:clrMapOvr>
    <a:masterClrMapping/>
  </p:clrMapOvr>
</p:sld>
</file>

<file path=ppt/theme/theme1.xml><?xml version="1.0" encoding="utf-8"?>
<a:theme xmlns:a="http://schemas.openxmlformats.org/drawingml/2006/main" name="Galéri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TM10001114[[fn=Galéria]]</Template>
  <TotalTime>0</TotalTime>
  <Words>1211</Words>
  <Application>Microsoft Office PowerPoint</Application>
  <PresentationFormat>Szélesvásznú</PresentationFormat>
  <Paragraphs>76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Galéria</vt:lpstr>
      <vt:lpstr>Előadó: nelhübel-oláh henriette  </vt:lpstr>
      <vt:lpstr>PowerPoint-bemutató</vt:lpstr>
      <vt:lpstr>A programot az Európai Unió támogatja az Erasmus+ projekten keresztül, és négy éven keresztül fog tartani A CÉLOK MEGVALÓSÍTÁSA.</vt:lpstr>
      <vt:lpstr>Főpályázó: EASPD (European Association of Service Providers for Disabilities)</vt:lpstr>
      <vt:lpstr>Bevont szociális terület: hosszú távú szociális gondozás TERÜLETE </vt:lpstr>
      <vt:lpstr>MEGJELENŐ SZÜKSÉGLETEK</vt:lpstr>
      <vt:lpstr>A területen dolgozó szakemberek stabil jelleme, szükséges emberi készségek megléte, a gondozás személyközpontúsága </vt:lpstr>
      <vt:lpstr>Digitális képességek fejlesztése</vt:lpstr>
      <vt:lpstr>Országonként eltérő gondolkodás összehangolása </vt:lpstr>
      <vt:lpstr>A projekt folytatásában a további feladatok</vt:lpstr>
      <vt:lpstr>Folytatás:</vt:lpstr>
      <vt:lpstr>Várható eredmények</vt:lpstr>
      <vt:lpstr>Várható eredmények Magyarországon: </vt:lpstr>
      <vt:lpstr>A program végére várt eredmény</vt:lpstr>
      <vt:lpstr>Záró gondolatok:</vt:lpstr>
      <vt:lpstr> Köszönöm szépen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User</dc:creator>
  <cp:lastModifiedBy>Lenovo</cp:lastModifiedBy>
  <cp:revision>20</cp:revision>
  <dcterms:created xsi:type="dcterms:W3CDTF">2024-10-07T14:03:21Z</dcterms:created>
  <dcterms:modified xsi:type="dcterms:W3CDTF">2024-10-09T04:46:40Z</dcterms:modified>
</cp:coreProperties>
</file>