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1.xml.rels" ContentType="application/vnd.openxmlformats-package.relationships+xml"/>
  <Override PartName="/ppt/notesSlides/notesSlide1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jpeg" ContentType="image/jpeg"/>
  <Override PartName="/ppt/media/image13.png" ContentType="image/png"/>
  <Override PartName="/ppt/media/image8.png" ContentType="image/png"/>
  <Override PartName="/ppt/media/image2.jpeg" ContentType="image/jpeg"/>
  <Override PartName="/ppt/media/image12.png" ContentType="image/png"/>
  <Override PartName="/ppt/media/image7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10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slide21.xml" ContentType="application/vnd.openxmlformats-officedocument.presentationml.slide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A dia áthelyezéséhez kattintson ide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A jegyzetformátum szerkesztéséhez kattintson ide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&lt;élőfej&gt;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&lt;dátum/idő&gt;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&lt;élőláb&gt;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3F48713C-75C8-4763-9097-917FB1418570}" type="slidenum"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&lt;szám&gt;</a:t>
            </a:fld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buNone/>
            </a:pP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hu-H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BD911AE-A321-4201-8D74-248403015390}" type="slidenum">
              <a:rPr b="0" lang="hu-HU" sz="1200" spc="-1" strike="noStrike">
                <a:solidFill>
                  <a:schemeClr val="dk1"/>
                </a:solidFill>
                <a:latin typeface="+mn-lt"/>
                <a:ea typeface="+mn-ea"/>
              </a:rPr>
              <a:t>&lt;szám&gt;</a:t>
            </a:fld>
            <a:endParaRPr b="0" lang="hu-H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buNone/>
            </a:pP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hu-H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1129E70-6C00-41D0-8534-31B7D8CD4A55}" type="slidenum">
              <a:rPr b="0" lang="hu-HU" sz="1200" spc="-1" strike="noStrike">
                <a:solidFill>
                  <a:schemeClr val="dk1"/>
                </a:solidFill>
                <a:latin typeface="+mn-lt"/>
                <a:ea typeface="+mn-ea"/>
              </a:rPr>
              <a:t>&lt;szám&gt;</a:t>
            </a:fld>
            <a:endParaRPr b="0" lang="hu-H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buNone/>
            </a:pP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hu-H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0C218D9-012E-49EA-923B-104D80C92E87}" type="slidenum">
              <a:rPr b="0" lang="hu-HU" sz="1200" spc="-1" strike="noStrike">
                <a:solidFill>
                  <a:schemeClr val="dk1"/>
                </a:solidFill>
                <a:latin typeface="+mn-lt"/>
                <a:ea typeface="+mn-ea"/>
              </a:rPr>
              <a:t>&lt;szám&gt;</a:t>
            </a:fld>
            <a:endParaRPr b="0" lang="hu-H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43430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93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495680" y="4363920"/>
            <a:ext cx="43430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93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72120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495680" y="436392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721200" y="436392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5964120" y="388620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7432920" y="388620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495680" y="436392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5964120" y="436392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7432920" y="436392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DF0A865-60C2-42BF-99B7-63FD4D3A4A9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495680" y="3886200"/>
            <a:ext cx="434304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90CDA6C-FB83-462B-A44C-B589639C80C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434304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05D3B79-C4F0-43EB-A7F2-5FD746AA68A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211932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530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6721200" y="3886200"/>
            <a:ext cx="211932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530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D177C7A-A06C-4978-946A-9E8BC964880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AE7DDDF-6351-4D80-A6AB-68D1D7CC5A9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495680" y="2286000"/>
            <a:ext cx="441936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712D794-6E01-433E-8D6C-884003AE424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721200" y="3886200"/>
            <a:ext cx="211932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530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4495680" y="436392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E6AAB55-67DE-491A-B049-30D9FC04DFA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495680" y="3886200"/>
            <a:ext cx="434304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211932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530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72120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721200" y="436392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8B48C12-8631-4810-B1A7-DEF5B70B454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72120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4495680" y="4363920"/>
            <a:ext cx="43430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93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FB58C2D-F493-4EAC-AD80-52EBD701B23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43430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93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495680" y="4363920"/>
            <a:ext cx="43430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93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83D821D-04CD-4AAE-9A0D-9E90EFC75AC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72120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4495680" y="436392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/>
          </p:nvPr>
        </p:nvSpPr>
        <p:spPr>
          <a:xfrm>
            <a:off x="6721200" y="436392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087F4D5-07D3-468A-9AC1-B95B13743AF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5964120" y="388620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7432920" y="388620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4495680" y="436392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/>
          </p:nvPr>
        </p:nvSpPr>
        <p:spPr>
          <a:xfrm>
            <a:off x="5964120" y="436392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/>
          </p:nvPr>
        </p:nvSpPr>
        <p:spPr>
          <a:xfrm>
            <a:off x="7432920" y="4363920"/>
            <a:ext cx="13982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24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228D60-1D68-4653-8ECB-4C2E3357B6D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434304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211932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530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721200" y="3886200"/>
            <a:ext cx="211932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530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495680" y="2286000"/>
            <a:ext cx="441936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721200" y="3886200"/>
            <a:ext cx="211932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530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495680" y="436392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2119320" cy="9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5306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72120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721200" y="436392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49568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721200" y="3886200"/>
            <a:ext cx="211932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6870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495680" y="4363920"/>
            <a:ext cx="4343040" cy="43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93"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495680" y="2286000"/>
            <a:ext cx="441936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4400" spc="-1" strike="noStrike" cap="all">
                <a:solidFill>
                  <a:schemeClr val="lt1"/>
                </a:solidFill>
                <a:latin typeface="Arial"/>
              </a:rPr>
              <a:t>Prezentáció Címe</a:t>
            </a:r>
            <a:endParaRPr b="0" lang="en-US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495680" y="3886200"/>
            <a:ext cx="4343040" cy="914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514440" indent="0" defTabSz="914400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hu-HU" sz="3200" spc="-1" strike="noStrike" cap="all">
                <a:solidFill>
                  <a:srgbClr val="ffffff"/>
                </a:solidFill>
                <a:latin typeface="Arial"/>
              </a:rPr>
              <a:t>Click to edit Alcím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514440" indent="0" defTabSz="914400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algn="l" pos="0"/>
              </a:tabLst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body"/>
          </p:nvPr>
        </p:nvSpPr>
        <p:spPr>
          <a:xfrm>
            <a:off x="3575160" y="1434960"/>
            <a:ext cx="51112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Mintaszöveg szerkesztése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hu-HU" sz="2800" spc="-1" strike="noStrike">
                <a:solidFill>
                  <a:schemeClr val="dk1"/>
                </a:solidFill>
                <a:latin typeface="Arial"/>
              </a:rPr>
              <a:t>Második szint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chemeClr val="dk1"/>
                </a:solidFill>
                <a:latin typeface="Arial"/>
              </a:rPr>
              <a:t>Harmadik szint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hu-HU" sz="2000" spc="-1" strike="noStrike">
                <a:solidFill>
                  <a:schemeClr val="dk1"/>
                </a:solidFill>
                <a:latin typeface="Arial"/>
              </a:rPr>
              <a:t>Negyedik szint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hu-HU" sz="2000" spc="-1" strike="noStrike">
                <a:solidFill>
                  <a:schemeClr val="dk1"/>
                </a:solidFill>
                <a:latin typeface="Arial"/>
              </a:rPr>
              <a:t>Ötödik szint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hu-HU" sz="1400" spc="-1" strike="noStrike">
                <a:solidFill>
                  <a:schemeClr val="dk1"/>
                </a:solidFill>
                <a:latin typeface="Arial"/>
              </a:rPr>
              <a:t>Mintaszöveg szerkesztése</a:t>
            </a:r>
            <a:endParaRPr b="0" lang="en-US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hu-HU" sz="1200" spc="-1" strike="noStrike">
                <a:solidFill>
                  <a:schemeClr val="dk1">
                    <a:tint val="75000"/>
                  </a:schemeClr>
                </a:solidFill>
                <a:latin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hu-HU" sz="1200" spc="-1" strike="noStrike">
                <a:solidFill>
                  <a:schemeClr val="dk1">
                    <a:tint val="75000"/>
                  </a:schemeClr>
                </a:solidFill>
                <a:latin typeface="Arial"/>
              </a:rPr>
              <a:t>&lt;dátum/idő&gt;</a:t>
            </a:r>
            <a:endParaRPr b="0" lang="hu-H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&lt;élőláb&gt;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hu-HU" sz="1200" spc="-1" strike="noStrike">
                <a:solidFill>
                  <a:schemeClr val="dk1">
                    <a:tint val="75000"/>
                  </a:schemeClr>
                </a:solidFill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D33C2DD-3820-45D7-A67A-A7AF20F552DA}" type="slidenum">
              <a:rPr b="0" lang="hu-HU" sz="1200" spc="-1" strike="noStrike">
                <a:solidFill>
                  <a:schemeClr val="dk1">
                    <a:tint val="75000"/>
                  </a:schemeClr>
                </a:solidFill>
                <a:latin typeface="Arial"/>
              </a:rPr>
              <a:t>&lt;szám&gt;</a:t>
            </a:fld>
            <a:endParaRPr b="0" lang="hu-H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title"/>
          </p:nvPr>
        </p:nvSpPr>
        <p:spPr>
          <a:xfrm>
            <a:off x="447840" y="44640"/>
            <a:ext cx="4411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Mintacím szerkesztése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5.png"/><Relationship Id="rId8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4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1043640" y="836640"/>
            <a:ext cx="7632360" cy="3672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4400" spc="-1" strike="noStrike" cap="all">
                <a:solidFill>
                  <a:schemeClr val="lt1"/>
                </a:solidFill>
                <a:latin typeface="Arial"/>
              </a:rPr>
              <a:t>Mécses Szolgáló Közösség Egyesülete</a:t>
            </a:r>
            <a:br>
              <a:rPr sz="4400"/>
            </a:br>
            <a:br>
              <a:rPr sz="4400"/>
            </a:br>
            <a:r>
              <a:rPr b="1" lang="hu-HU" sz="4400" spc="-1" strike="noStrike" cap="all">
                <a:solidFill>
                  <a:schemeClr val="lt1"/>
                </a:solidFill>
                <a:latin typeface="Arial"/>
              </a:rPr>
              <a:t>EFOP 2.2.25 -22-2022-00034 projekt bemutatása</a:t>
            </a:r>
            <a:br>
              <a:rPr sz="4400"/>
            </a:br>
            <a:endParaRPr b="0" lang="en-US" sz="4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/>
          </p:nvPr>
        </p:nvSpPr>
        <p:spPr>
          <a:xfrm>
            <a:off x="3575160" y="1434960"/>
            <a:ext cx="51112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0616"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Az értelmi sérültek nem tudnak felelős döntést életükre vonatkozóan teljes mértékben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De van véleményük, érzésük, vágyaik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Van amiben képesek eldönteni nekik mi a jó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Támogatott döntéshozatal a döntési helyzetek kialakítása, megvalósítása amiben képesek és segítünk mérlegelni, kifejezni maguk, hogy döntéseket hozzanak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hu-HU" sz="2000" spc="-1" strike="noStrike">
                <a:solidFill>
                  <a:srgbClr val="ff0000"/>
                </a:solidFill>
                <a:latin typeface="Arial"/>
              </a:rPr>
              <a:t>Az élet minden területén és nem csak a bírósági –gondnoksági értelmezésben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4411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Támogatott döntéshozatal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22" name="Kép 4" descr=""/>
          <p:cNvPicPr/>
          <p:nvPr/>
        </p:nvPicPr>
        <p:blipFill>
          <a:blip r:embed="rId1"/>
          <a:stretch/>
        </p:blipFill>
        <p:spPr>
          <a:xfrm>
            <a:off x="6876360" y="593208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/>
          </p:nvPr>
        </p:nvSpPr>
        <p:spPr>
          <a:xfrm>
            <a:off x="3575160" y="1434960"/>
            <a:ext cx="51112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4992" lnSpcReduction="20000"/>
          </a:bodyPr>
          <a:p>
            <a:pPr marL="514440" indent="-514440" defTabSz="91440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AutoNum type="arabicPeriod"/>
            </a:pPr>
            <a:r>
              <a:rPr b="0" lang="hu-HU" sz="2700" spc="-1" strike="noStrike">
                <a:solidFill>
                  <a:srgbClr val="000000"/>
                </a:solidFill>
                <a:latin typeface="Calibri"/>
              </a:rPr>
              <a:t>Kik az új lakók, megismerés, felkészítés, új otthonaikba való kerülés megszervezése: ki-ki hol fog lakni, kivel szeretne lakni, kivel nem, ...</a:t>
            </a:r>
            <a:endParaRPr b="0" lang="en-US" sz="2700" spc="-1" strike="noStrike">
              <a:solidFill>
                <a:schemeClr val="dk1"/>
              </a:solidFill>
              <a:latin typeface="Arial"/>
            </a:endParaRPr>
          </a:p>
          <a:p>
            <a:pPr marL="514440" indent="-514440" defTabSz="91440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AutoNum type="arabicPeriod"/>
            </a:pPr>
            <a:r>
              <a:rPr b="0" lang="hu-HU" sz="2700" spc="-1" strike="noStrike">
                <a:solidFill>
                  <a:srgbClr val="000000"/>
                </a:solidFill>
                <a:latin typeface="Calibri"/>
              </a:rPr>
              <a:t>A lakók  életében történő változások megszervezése</a:t>
            </a:r>
            <a:endParaRPr b="0" lang="en-US" sz="2700" spc="-1" strike="noStrike">
              <a:solidFill>
                <a:schemeClr val="dk1"/>
              </a:solidFill>
              <a:latin typeface="Arial"/>
            </a:endParaRPr>
          </a:p>
          <a:p>
            <a:pPr marL="514440" indent="-514440" defTabSz="91440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AutoNum type="arabicPeriod"/>
            </a:pPr>
            <a:r>
              <a:rPr b="0" lang="hu-HU" sz="2700" spc="-1" strike="noStrike">
                <a:solidFill>
                  <a:srgbClr val="000000"/>
                </a:solidFill>
                <a:latin typeface="Calibri"/>
              </a:rPr>
              <a:t>A dolgozók új területekre kerülnek, ki-ki hol fog dolgozni, beosztani, felkészíteni. </a:t>
            </a:r>
            <a:endParaRPr b="0" lang="en-US" sz="2700" spc="-1" strike="noStrike">
              <a:solidFill>
                <a:schemeClr val="dk1"/>
              </a:solidFill>
              <a:latin typeface="Arial"/>
            </a:endParaRPr>
          </a:p>
          <a:p>
            <a:pPr marL="514440" indent="-514440" defTabSz="91440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AutoNum type="arabicPeriod"/>
            </a:pPr>
            <a:r>
              <a:rPr b="0" lang="hu-HU" sz="2700" spc="-1" strike="noStrike">
                <a:solidFill>
                  <a:srgbClr val="000000"/>
                </a:solidFill>
                <a:latin typeface="Calibri"/>
              </a:rPr>
              <a:t>A dolgozók munkaterületein és munkafolyamataiban történő változások megszervezése és irányítása</a:t>
            </a:r>
            <a:endParaRPr b="0" lang="en-US" sz="2700" spc="-1" strike="noStrike">
              <a:solidFill>
                <a:schemeClr val="dk1"/>
              </a:solidFill>
              <a:latin typeface="Arial"/>
            </a:endParaRPr>
          </a:p>
          <a:p>
            <a:pPr marL="514440" indent="-514440" defTabSz="91440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AutoNum type="arabicPeriod"/>
            </a:pPr>
            <a:r>
              <a:rPr b="0" lang="hu-HU" sz="2700" spc="-1" strike="noStrike">
                <a:solidFill>
                  <a:srgbClr val="000000"/>
                </a:solidFill>
                <a:latin typeface="Calibri"/>
              </a:rPr>
              <a:t>A szervezet működésében, struktúrájában történő változások,  irányításában és feladataiban  történő változások megszervezése</a:t>
            </a:r>
            <a:endParaRPr b="0" lang="en-US" sz="2700" spc="-1" strike="noStrike">
              <a:solidFill>
                <a:schemeClr val="dk1"/>
              </a:solidFill>
              <a:latin typeface="Arial"/>
            </a:endParaRPr>
          </a:p>
          <a:p>
            <a:pPr marL="514440" indent="-514440" defTabSz="914400">
              <a:lnSpc>
                <a:spcPct val="100000"/>
              </a:lnSpc>
              <a:spcBef>
                <a:spcPts val="541"/>
              </a:spcBef>
              <a:buClr>
                <a:srgbClr val="000000"/>
              </a:buClr>
              <a:buFont typeface="Arial"/>
              <a:buAutoNum type="arabicPeriod"/>
            </a:pPr>
            <a:r>
              <a:rPr b="0" lang="hu-HU" sz="2700" spc="-1" strike="noStrike">
                <a:solidFill>
                  <a:srgbClr val="000000"/>
                </a:solidFill>
                <a:latin typeface="Calibri"/>
              </a:rPr>
              <a:t>A szakmai  munkában történő változások megszervezése</a:t>
            </a:r>
            <a:endParaRPr b="0" lang="en-US" sz="27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1" lang="hu-HU" sz="1400" spc="-1" strike="noStrike">
                <a:solidFill>
                  <a:srgbClr val="ff0000"/>
                </a:solidFill>
                <a:latin typeface="Arial"/>
              </a:rPr>
              <a:t>PROJEKT MEGVALÓSÍTÁSÁVAL PÁRHUZAMOSAN A SZERVEZET FEJLESZTÉSE –</a:t>
            </a:r>
            <a:endParaRPr b="0" lang="en-US" sz="14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en-US" sz="14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1" lang="hu-HU" sz="1400" spc="-1" strike="noStrike">
                <a:solidFill>
                  <a:srgbClr val="ff0000"/>
                </a:solidFill>
                <a:latin typeface="Arial"/>
              </a:rPr>
              <a:t>Ami nincs a pályázatban, de nélküle nem működik </a:t>
            </a:r>
            <a:endParaRPr b="0" lang="en-US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736416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AZ EFOP 2.2.25 PROJEKT EZT A SZEMLÉLETVÁLTÁST TÁMOGATJA, SEGÍTI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26" name="Kép 4" descr=""/>
          <p:cNvPicPr/>
          <p:nvPr/>
        </p:nvPicPr>
        <p:blipFill>
          <a:blip r:embed="rId1"/>
          <a:stretch/>
        </p:blipFill>
        <p:spPr>
          <a:xfrm>
            <a:off x="6979680" y="587736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3575160" y="1434960"/>
            <a:ext cx="51112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62493"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Tanácsadás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Esetvitel, esetkezelés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Pedagógiai segítségnyújtás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Gyógypedagógiai segítségnyújtás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Gondozás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Étkezés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Felügyelet,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Szállítás,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Háztartási vagy háztartáspótló tevékenység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Lakhatás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Készségfejlesztés  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rgbClr val="ff0000"/>
                </a:solidFill>
                <a:latin typeface="Arial"/>
              </a:rPr>
              <a:t>Kinek hány óra naponta, hetente, milyen gyakorisággal? – komplex szükségletfelmérés  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title"/>
          </p:nvPr>
        </p:nvSpPr>
        <p:spPr>
          <a:xfrm>
            <a:off x="447840" y="260640"/>
            <a:ext cx="772416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71638"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A lakók új otthonaikba való kerülés előtt felmérni  milyen szolgáltatási elemekre van szükségük</a:t>
            </a:r>
            <a:br>
              <a:rPr sz="2400"/>
            </a:b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30" name="Kép 4" descr=""/>
          <p:cNvPicPr/>
          <p:nvPr/>
        </p:nvPicPr>
        <p:blipFill>
          <a:blip r:embed="rId1"/>
          <a:stretch/>
        </p:blipFill>
        <p:spPr>
          <a:xfrm>
            <a:off x="6979680" y="596196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3575160" y="1434960"/>
            <a:ext cx="51112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65306"/>
          </a:bodyPr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000" spc="-1" strike="noStrike">
                <a:solidFill>
                  <a:srgbClr val="000000"/>
                </a:solidFill>
                <a:latin typeface="Calibri"/>
              </a:rPr>
              <a:t>A lakók lakhatása és napközbeni tartózkodása időben és térben szétválva történik</a:t>
            </a:r>
            <a:endParaRPr b="0" lang="en-US" sz="30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000" spc="-1" strike="noStrike">
                <a:solidFill>
                  <a:srgbClr val="000000"/>
                </a:solidFill>
                <a:latin typeface="Calibri"/>
              </a:rPr>
              <a:t>A lakók a település lakóihoz hasonló életet élhessenek, úgy szervezzük meg a szolgáltatásokat</a:t>
            </a:r>
            <a:endParaRPr b="0" lang="en-US" sz="30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000" spc="-1" strike="noStrike">
                <a:solidFill>
                  <a:srgbClr val="000000"/>
                </a:solidFill>
                <a:latin typeface="Calibri"/>
              </a:rPr>
              <a:t>Támogatott döntéshozatal biztosítása és megszervezése a lakók életének minden területén.</a:t>
            </a:r>
            <a:endParaRPr b="0" lang="en-US" sz="30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000" spc="-1" strike="noStrike">
                <a:solidFill>
                  <a:srgbClr val="000000"/>
                </a:solidFill>
                <a:latin typeface="Calibri"/>
              </a:rPr>
              <a:t>A szolgáltatások összekapcsolódjanak, a lakók kézből kézbe kerüljenek, bizonyosak legyünk a lakók nyomon követhető, biztonságos átvételében a különböző szolgáltatások és helyszínek  között, </a:t>
            </a:r>
            <a:endParaRPr b="0" lang="en-US" sz="3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hu-HU" sz="1400" spc="-1" strike="noStrike">
                <a:solidFill>
                  <a:schemeClr val="dk1"/>
                </a:solidFill>
                <a:latin typeface="Arial"/>
              </a:rPr>
              <a:t>„</a:t>
            </a:r>
            <a:r>
              <a:rPr b="0" lang="hu-HU" sz="2000" spc="-1" strike="noStrike">
                <a:solidFill>
                  <a:srgbClr val="ff0000"/>
                </a:solidFill>
                <a:latin typeface="Arial"/>
              </a:rPr>
              <a:t>Nehogy a sok bába között elvesszen a gyerek! „ 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6715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A szakmai munkában történő változások megszervezése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34" name="Kép 4" descr=""/>
          <p:cNvPicPr/>
          <p:nvPr/>
        </p:nvPicPr>
        <p:blipFill>
          <a:blip r:embed="rId1"/>
          <a:stretch/>
        </p:blipFill>
        <p:spPr>
          <a:xfrm>
            <a:off x="6804360" y="595260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3575160" y="1434960"/>
            <a:ext cx="51112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120000"/>
              </a:lnSpc>
              <a:spcBef>
                <a:spcPts val="1001"/>
              </a:spcBef>
              <a:buClr>
                <a:srgbClr val="b71e42"/>
              </a:buClr>
              <a:buFont typeface="Arial"/>
              <a:buChar char="•"/>
            </a:pPr>
            <a:r>
              <a:rPr b="0" lang="hu-HU" sz="1800" spc="-1" strike="noStrike">
                <a:solidFill>
                  <a:srgbClr val="000000"/>
                </a:solidFill>
                <a:latin typeface="Gill Sans MT"/>
              </a:rPr>
              <a:t>Békéscsabán 3 ház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2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hu-HU" sz="1800" spc="-1" strike="noStrike">
                <a:solidFill>
                  <a:srgbClr val="000000"/>
                </a:solidFill>
                <a:latin typeface="Gill Sans MT"/>
              </a:rPr>
              <a:t>Békéscsaba, Deák u. 20.  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2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hu-HU" sz="1800" spc="-1" strike="noStrike">
                <a:solidFill>
                  <a:srgbClr val="000000"/>
                </a:solidFill>
                <a:latin typeface="Gill Sans MT"/>
              </a:rPr>
              <a:t>Békéscsaba Puskin u. 11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2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hu-HU" sz="1800" spc="-1" strike="noStrike">
                <a:solidFill>
                  <a:srgbClr val="000000"/>
                </a:solidFill>
                <a:latin typeface="Gill Sans MT"/>
              </a:rPr>
              <a:t>Békéscsaba Vandháti u. 31   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2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hu-HU" sz="1800" spc="-1" strike="noStrike">
                <a:solidFill>
                  <a:srgbClr val="000000"/>
                </a:solidFill>
                <a:latin typeface="Gill Sans MT"/>
              </a:rPr>
              <a:t>                      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120000"/>
              </a:lnSpc>
              <a:spcBef>
                <a:spcPts val="1001"/>
              </a:spcBef>
              <a:buClr>
                <a:srgbClr val="b71e42"/>
              </a:buClr>
              <a:buFont typeface="Arial"/>
              <a:buChar char="•"/>
              <a:tabLst>
                <a:tab algn="l" pos="0"/>
              </a:tabLst>
            </a:pPr>
            <a:r>
              <a:rPr b="0" lang="hu-HU" sz="1800" spc="-1" strike="noStrike">
                <a:solidFill>
                  <a:srgbClr val="000000"/>
                </a:solidFill>
                <a:latin typeface="Gill Sans MT"/>
              </a:rPr>
              <a:t>Mezőberényben 3 ház 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2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hu-HU" sz="1800" spc="-1" strike="noStrike">
                <a:solidFill>
                  <a:srgbClr val="000000"/>
                </a:solidFill>
                <a:latin typeface="Gill Sans MT"/>
              </a:rPr>
              <a:t>Mezőberény Árpád u. 5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2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hu-HU" sz="1800" spc="-1" strike="noStrike">
                <a:solidFill>
                  <a:srgbClr val="000000"/>
                </a:solidFill>
                <a:latin typeface="Gill Sans MT"/>
              </a:rPr>
              <a:t>Mezőberény Árpád u. 8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2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hu-HU" sz="1800" spc="-1" strike="noStrike">
                <a:solidFill>
                  <a:srgbClr val="000000"/>
                </a:solidFill>
                <a:latin typeface="Gill Sans MT"/>
              </a:rPr>
              <a:t>Mezőberény, Petőfi u. 52 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hu-HU" sz="2800" spc="-1" strike="noStrike">
                <a:solidFill>
                  <a:schemeClr val="dk1"/>
                </a:solidFill>
                <a:latin typeface="Arial"/>
              </a:rPr>
              <a:t>Támogatott lakhatást nyújtó új házak létrehozása 40 főnek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hu-HU" sz="2800" spc="-1" strike="noStrike">
                <a:solidFill>
                  <a:schemeClr val="dk1"/>
                </a:solidFill>
                <a:latin typeface="Arial"/>
              </a:rPr>
              <a:t>*******************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hu-HU" sz="2800" spc="-1" strike="noStrike">
                <a:solidFill>
                  <a:schemeClr val="dk1"/>
                </a:solidFill>
                <a:latin typeface="Arial"/>
              </a:rPr>
              <a:t>a házakban 6-8 fős lakóközösségek jönnek létre 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en-US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714816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Mit vállaltunk, mit valósítunk meg?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38" name="Kép 4" descr=""/>
          <p:cNvPicPr/>
          <p:nvPr/>
        </p:nvPicPr>
        <p:blipFill>
          <a:blip r:embed="rId1"/>
          <a:stretch/>
        </p:blipFill>
        <p:spPr>
          <a:xfrm>
            <a:off x="6732360" y="523008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Kép 9" descr=""/>
          <p:cNvPicPr/>
          <p:nvPr/>
        </p:nvPicPr>
        <p:blipFill>
          <a:blip r:embed="rId1"/>
          <a:stretch/>
        </p:blipFill>
        <p:spPr>
          <a:xfrm>
            <a:off x="4276800" y="3433320"/>
            <a:ext cx="2351880" cy="2351880"/>
          </a:xfrm>
          <a:prstGeom prst="rect">
            <a:avLst/>
          </a:prstGeom>
          <a:ln w="0">
            <a:noFill/>
          </a:ln>
        </p:spPr>
      </p:pic>
      <p:pic>
        <p:nvPicPr>
          <p:cNvPr id="140" name="Tartalom helye 5" descr=""/>
          <p:cNvPicPr/>
          <p:nvPr/>
        </p:nvPicPr>
        <p:blipFill>
          <a:blip r:embed="rId2"/>
          <a:stretch/>
        </p:blipFill>
        <p:spPr>
          <a:xfrm>
            <a:off x="402120" y="3069000"/>
            <a:ext cx="4102560" cy="3693960"/>
          </a:xfrm>
          <a:prstGeom prst="rect">
            <a:avLst/>
          </a:prstGeom>
          <a:ln w="0">
            <a:noFill/>
          </a:ln>
        </p:spPr>
      </p:pic>
      <p:pic>
        <p:nvPicPr>
          <p:cNvPr id="141" name="Kép 4" descr=""/>
          <p:cNvPicPr/>
          <p:nvPr/>
        </p:nvPicPr>
        <p:blipFill>
          <a:blip r:embed="rId3"/>
          <a:stretch/>
        </p:blipFill>
        <p:spPr>
          <a:xfrm>
            <a:off x="23040" y="79200"/>
            <a:ext cx="3540600" cy="3294360"/>
          </a:xfrm>
          <a:prstGeom prst="rect">
            <a:avLst/>
          </a:prstGeom>
          <a:ln w="0">
            <a:noFill/>
          </a:ln>
        </p:spPr>
      </p:pic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47840" y="44640"/>
            <a:ext cx="4411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Vásárolt házak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43" name="Kép 6" descr=""/>
          <p:cNvPicPr/>
          <p:nvPr/>
        </p:nvPicPr>
        <p:blipFill>
          <a:blip r:embed="rId4"/>
          <a:stretch/>
        </p:blipFill>
        <p:spPr>
          <a:xfrm>
            <a:off x="4503240" y="1397520"/>
            <a:ext cx="3400920" cy="2437560"/>
          </a:xfrm>
          <a:prstGeom prst="rect">
            <a:avLst/>
          </a:prstGeom>
          <a:ln w="0">
            <a:noFill/>
          </a:ln>
        </p:spPr>
      </p:pic>
      <p:pic>
        <p:nvPicPr>
          <p:cNvPr id="144" name="Kép 7" descr=""/>
          <p:cNvPicPr/>
          <p:nvPr/>
        </p:nvPicPr>
        <p:blipFill>
          <a:blip r:embed="rId5"/>
          <a:stretch/>
        </p:blipFill>
        <p:spPr>
          <a:xfrm>
            <a:off x="6599520" y="29520"/>
            <a:ext cx="2609640" cy="1961640"/>
          </a:xfrm>
          <a:prstGeom prst="rect">
            <a:avLst/>
          </a:prstGeom>
          <a:ln w="0">
            <a:noFill/>
          </a:ln>
        </p:spPr>
      </p:pic>
      <p:pic>
        <p:nvPicPr>
          <p:cNvPr id="145" name="Tartalom helye 3" descr=""/>
          <p:cNvPicPr/>
          <p:nvPr/>
        </p:nvPicPr>
        <p:blipFill>
          <a:blip r:embed="rId6"/>
          <a:srcRect l="19271" t="31773" r="16451" b="25419"/>
          <a:stretch/>
        </p:blipFill>
        <p:spPr>
          <a:xfrm>
            <a:off x="6247440" y="4054320"/>
            <a:ext cx="2978640" cy="2803320"/>
          </a:xfrm>
          <a:prstGeom prst="rect">
            <a:avLst/>
          </a:prstGeom>
          <a:ln w="0">
            <a:noFill/>
          </a:ln>
        </p:spPr>
      </p:pic>
      <p:pic>
        <p:nvPicPr>
          <p:cNvPr id="146" name="Kép 1" descr=""/>
          <p:cNvPicPr/>
          <p:nvPr/>
        </p:nvPicPr>
        <p:blipFill>
          <a:blip r:embed="rId7"/>
          <a:stretch/>
        </p:blipFill>
        <p:spPr>
          <a:xfrm>
            <a:off x="4276800" y="596520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Kép 7" descr=""/>
          <p:cNvPicPr/>
          <p:nvPr/>
        </p:nvPicPr>
        <p:blipFill>
          <a:blip r:embed="rId1"/>
          <a:stretch/>
        </p:blipFill>
        <p:spPr>
          <a:xfrm>
            <a:off x="4284000" y="3474000"/>
            <a:ext cx="4859640" cy="3644640"/>
          </a:xfrm>
          <a:prstGeom prst="rect">
            <a:avLst/>
          </a:prstGeom>
          <a:ln w="0">
            <a:noFill/>
          </a:ln>
        </p:spPr>
      </p:pic>
      <p:pic>
        <p:nvPicPr>
          <p:cNvPr id="148" name="Tartalom helye 5" descr=""/>
          <p:cNvPicPr/>
          <p:nvPr/>
        </p:nvPicPr>
        <p:blipFill>
          <a:blip r:embed="rId2"/>
          <a:stretch/>
        </p:blipFill>
        <p:spPr>
          <a:xfrm>
            <a:off x="4032360" y="0"/>
            <a:ext cx="5111280" cy="3833280"/>
          </a:xfrm>
          <a:prstGeom prst="rect">
            <a:avLst/>
          </a:prstGeom>
          <a:ln w="0">
            <a:noFill/>
          </a:ln>
        </p:spPr>
      </p:pic>
      <p:pic>
        <p:nvPicPr>
          <p:cNvPr id="149" name="Kép 4" descr=""/>
          <p:cNvPicPr/>
          <p:nvPr/>
        </p:nvPicPr>
        <p:blipFill>
          <a:blip r:embed="rId3"/>
          <a:stretch/>
        </p:blipFill>
        <p:spPr>
          <a:xfrm>
            <a:off x="179640" y="20520"/>
            <a:ext cx="5328360" cy="3996000"/>
          </a:xfrm>
          <a:prstGeom prst="rect">
            <a:avLst/>
          </a:prstGeom>
          <a:ln w="0">
            <a:noFill/>
          </a:ln>
        </p:spPr>
      </p:pic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47840" y="44640"/>
            <a:ext cx="801216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Napelemes beruházás 12 épületre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51" name="Kép 6" descr=""/>
          <p:cNvPicPr/>
          <p:nvPr/>
        </p:nvPicPr>
        <p:blipFill>
          <a:blip r:embed="rId4"/>
          <a:stretch/>
        </p:blipFill>
        <p:spPr>
          <a:xfrm>
            <a:off x="35280" y="3645000"/>
            <a:ext cx="4439160" cy="3329280"/>
          </a:xfrm>
          <a:prstGeom prst="rect">
            <a:avLst/>
          </a:prstGeom>
          <a:ln w="0">
            <a:noFill/>
          </a:ln>
        </p:spPr>
      </p:pic>
      <p:pic>
        <p:nvPicPr>
          <p:cNvPr id="152" name="Kép 8" descr=""/>
          <p:cNvPicPr/>
          <p:nvPr/>
        </p:nvPicPr>
        <p:blipFill>
          <a:blip r:embed="rId5"/>
          <a:stretch/>
        </p:blipFill>
        <p:spPr>
          <a:xfrm>
            <a:off x="2950200" y="620460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Kép 6" descr=""/>
          <p:cNvPicPr/>
          <p:nvPr/>
        </p:nvPicPr>
        <p:blipFill>
          <a:blip r:embed="rId1"/>
          <a:stretch/>
        </p:blipFill>
        <p:spPr>
          <a:xfrm>
            <a:off x="5064480" y="3798360"/>
            <a:ext cx="4079160" cy="3059280"/>
          </a:xfrm>
          <a:prstGeom prst="rect">
            <a:avLst/>
          </a:prstGeom>
          <a:ln w="0">
            <a:noFill/>
          </a:ln>
        </p:spPr>
      </p:pic>
      <p:pic>
        <p:nvPicPr>
          <p:cNvPr id="154" name="Tartalom helye 4" descr=""/>
          <p:cNvPicPr/>
          <p:nvPr/>
        </p:nvPicPr>
        <p:blipFill>
          <a:blip r:embed="rId2"/>
          <a:stretch/>
        </p:blipFill>
        <p:spPr>
          <a:xfrm>
            <a:off x="3708000" y="44640"/>
            <a:ext cx="5433480" cy="4074840"/>
          </a:xfrm>
          <a:prstGeom prst="rect">
            <a:avLst/>
          </a:prstGeom>
          <a:ln w="0">
            <a:noFill/>
          </a:ln>
        </p:spPr>
      </p:pic>
      <p:pic>
        <p:nvPicPr>
          <p:cNvPr id="155" name="Kép 5" descr=""/>
          <p:cNvPicPr/>
          <p:nvPr/>
        </p:nvPicPr>
        <p:blipFill>
          <a:blip r:embed="rId3"/>
          <a:stretch/>
        </p:blipFill>
        <p:spPr>
          <a:xfrm>
            <a:off x="6840" y="744840"/>
            <a:ext cx="4499640" cy="3374640"/>
          </a:xfrm>
          <a:prstGeom prst="rect">
            <a:avLst/>
          </a:prstGeom>
          <a:ln w="0">
            <a:noFill/>
          </a:ln>
        </p:spPr>
      </p:pic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47840" y="44640"/>
            <a:ext cx="729216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Nyílászáró csere hőszigetelt nyílászárókra 3 épületen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57" name="Kép 7" descr=""/>
          <p:cNvPicPr/>
          <p:nvPr/>
        </p:nvPicPr>
        <p:blipFill>
          <a:blip r:embed="rId4"/>
          <a:stretch/>
        </p:blipFill>
        <p:spPr>
          <a:xfrm>
            <a:off x="798120" y="3956400"/>
            <a:ext cx="3868200" cy="2901240"/>
          </a:xfrm>
          <a:prstGeom prst="rect">
            <a:avLst/>
          </a:prstGeom>
          <a:ln w="0">
            <a:noFill/>
          </a:ln>
        </p:spPr>
      </p:pic>
      <p:pic>
        <p:nvPicPr>
          <p:cNvPr id="158" name="Kép 8" descr=""/>
          <p:cNvPicPr/>
          <p:nvPr/>
        </p:nvPicPr>
        <p:blipFill>
          <a:blip r:embed="rId5"/>
          <a:stretch/>
        </p:blipFill>
        <p:spPr>
          <a:xfrm>
            <a:off x="3648600" y="596196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Kép 7" descr=""/>
          <p:cNvPicPr/>
          <p:nvPr/>
        </p:nvPicPr>
        <p:blipFill>
          <a:blip r:embed="rId1"/>
          <a:stretch/>
        </p:blipFill>
        <p:spPr>
          <a:xfrm>
            <a:off x="251640" y="3407400"/>
            <a:ext cx="4544640" cy="3408480"/>
          </a:xfrm>
          <a:prstGeom prst="rect">
            <a:avLst/>
          </a:prstGeom>
          <a:ln w="0">
            <a:noFill/>
          </a:ln>
        </p:spPr>
      </p:pic>
      <p:pic>
        <p:nvPicPr>
          <p:cNvPr id="160" name="Tartalom helye 5" descr=""/>
          <p:cNvPicPr/>
          <p:nvPr/>
        </p:nvPicPr>
        <p:blipFill>
          <a:blip r:embed="rId2"/>
          <a:stretch/>
        </p:blipFill>
        <p:spPr>
          <a:xfrm>
            <a:off x="4032360" y="712080"/>
            <a:ext cx="5111280" cy="3833280"/>
          </a:xfrm>
          <a:prstGeom prst="rect">
            <a:avLst/>
          </a:prstGeom>
          <a:ln w="0">
            <a:noFill/>
          </a:ln>
        </p:spPr>
      </p:pic>
      <p:pic>
        <p:nvPicPr>
          <p:cNvPr id="161" name="Kép 4" descr=""/>
          <p:cNvPicPr/>
          <p:nvPr/>
        </p:nvPicPr>
        <p:blipFill>
          <a:blip r:embed="rId3"/>
          <a:stretch/>
        </p:blipFill>
        <p:spPr>
          <a:xfrm>
            <a:off x="251640" y="836640"/>
            <a:ext cx="4643640" cy="3482640"/>
          </a:xfrm>
          <a:prstGeom prst="rect">
            <a:avLst/>
          </a:prstGeom>
          <a:ln w="0">
            <a:noFill/>
          </a:ln>
        </p:spPr>
      </p:pic>
      <p:pic>
        <p:nvPicPr>
          <p:cNvPr id="162" name="Kép 6" descr=""/>
          <p:cNvPicPr/>
          <p:nvPr/>
        </p:nvPicPr>
        <p:blipFill>
          <a:blip r:embed="rId4"/>
          <a:stretch/>
        </p:blipFill>
        <p:spPr>
          <a:xfrm>
            <a:off x="4850280" y="3623400"/>
            <a:ext cx="4239720" cy="3179520"/>
          </a:xfrm>
          <a:prstGeom prst="rect">
            <a:avLst/>
          </a:prstGeom>
          <a:ln w="0">
            <a:noFill/>
          </a:ln>
        </p:spPr>
      </p:pic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47840" y="44640"/>
            <a:ext cx="772416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2  Kilenc személyes elektromos kisbusz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64" name="Kép 8" descr=""/>
          <p:cNvPicPr/>
          <p:nvPr/>
        </p:nvPicPr>
        <p:blipFill>
          <a:blip r:embed="rId5"/>
          <a:stretch/>
        </p:blipFill>
        <p:spPr>
          <a:xfrm>
            <a:off x="159480" y="599436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/>
          </p:nvPr>
        </p:nvSpPr>
        <p:spPr>
          <a:xfrm>
            <a:off x="4446720" y="836640"/>
            <a:ext cx="4223520" cy="5688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6865" lnSpcReduction="10000"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Eszközök vásárlása az épületekben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Lakók felkészítése, téringek szervezése, csoportos találkozók  szervezése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Új szakmai dolgozók felkészítése, képzése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Szülők, gondnokok felkészítése, fórumok szervezése 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66" name="Kép 4" descr=""/>
          <p:cNvPicPr/>
          <p:nvPr/>
        </p:nvPicPr>
        <p:blipFill>
          <a:blip r:embed="rId1"/>
          <a:stretch/>
        </p:blipFill>
        <p:spPr>
          <a:xfrm>
            <a:off x="107640" y="3501000"/>
            <a:ext cx="4339080" cy="3256920"/>
          </a:xfrm>
          <a:prstGeom prst="rect">
            <a:avLst/>
          </a:prstGeom>
          <a:ln w="0">
            <a:noFill/>
          </a:ln>
        </p:spPr>
      </p:pic>
      <p:pic>
        <p:nvPicPr>
          <p:cNvPr id="167" name="Kép 5" descr=""/>
          <p:cNvPicPr/>
          <p:nvPr/>
        </p:nvPicPr>
        <p:blipFill>
          <a:blip r:embed="rId2"/>
          <a:stretch/>
        </p:blipFill>
        <p:spPr>
          <a:xfrm>
            <a:off x="105120" y="771120"/>
            <a:ext cx="4339080" cy="3256920"/>
          </a:xfrm>
          <a:prstGeom prst="rect">
            <a:avLst/>
          </a:prstGeom>
          <a:ln w="0">
            <a:noFill/>
          </a:ln>
        </p:spPr>
      </p:pic>
      <p:sp>
        <p:nvSpPr>
          <p:cNvPr id="168" name="PlaceHolder 2"/>
          <p:cNvSpPr>
            <a:spLocks noGrp="1"/>
          </p:cNvSpPr>
          <p:nvPr>
            <p:ph type="title"/>
          </p:nvPr>
        </p:nvSpPr>
        <p:spPr>
          <a:xfrm>
            <a:off x="447840" y="44640"/>
            <a:ext cx="6931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Még sok-sok szükséges dolog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69" name="Kép 6" descr=""/>
          <p:cNvPicPr/>
          <p:nvPr/>
        </p:nvPicPr>
        <p:blipFill>
          <a:blip r:embed="rId3"/>
          <a:stretch/>
        </p:blipFill>
        <p:spPr>
          <a:xfrm>
            <a:off x="6876360" y="596196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/>
          </p:nvPr>
        </p:nvSpPr>
        <p:spPr>
          <a:xfrm>
            <a:off x="3575160" y="1434960"/>
            <a:ext cx="51112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62493" lnSpcReduction="10000"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6 új TL ház létrehozása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40 fő fogyatékossággal élő vagy pszichiátriai beteg embernek lakhatás megoldása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1 új szolgáltatási központ létrehozása Békéscsabán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30 fő fogyatékkal élőnek nappali ellátás létrehozása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8 főnek pszichiátriai betegek közösségi ellátása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4 főnek pszichiátriai nappali ellátásba kerülés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40 főnek támogató szolgálat, házi segítségnyújtás biztosítása és foglalkoztatás 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8549" lnSpcReduction="10000"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hu-HU" sz="2400" spc="-1" strike="noStrike">
                <a:solidFill>
                  <a:srgbClr val="ff0000"/>
                </a:solidFill>
                <a:latin typeface="Arial"/>
              </a:rPr>
              <a:t>EFOP-2.2.25-22-2022-00034 Közösségi alapú szolgáltatásokra való áttérés fejlesztése-támogatott lakhatás kialakítása, szociális alapszolgáltatások fejlesztése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hu-HU" sz="1400" spc="-1" strike="noStrike">
                <a:solidFill>
                  <a:schemeClr val="dk1"/>
                </a:solidFill>
                <a:latin typeface="Arial"/>
              </a:rPr>
              <a:t> </a:t>
            </a:r>
            <a:endParaRPr b="0" lang="en-US" sz="14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chemeClr val="dk1"/>
                </a:solidFill>
                <a:latin typeface="Arial"/>
              </a:rPr>
              <a:t>2022.11.15-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chemeClr val="dk1"/>
                </a:solidFill>
                <a:latin typeface="Arial"/>
              </a:rPr>
              <a:t>2023.12.31 között</a:t>
            </a:r>
            <a:r>
              <a:rPr b="1" lang="hu-HU" sz="1400" spc="-1" strike="noStrike">
                <a:solidFill>
                  <a:schemeClr val="dk1"/>
                </a:solidFill>
                <a:latin typeface="Arial"/>
              </a:rPr>
              <a:t> </a:t>
            </a:r>
            <a:endParaRPr b="0" lang="en-US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4411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Projektzáró rendezvény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90" name="Kép 4" descr=""/>
          <p:cNvPicPr/>
          <p:nvPr/>
        </p:nvPicPr>
        <p:blipFill>
          <a:blip r:embed="rId1"/>
          <a:stretch/>
        </p:blipFill>
        <p:spPr>
          <a:xfrm>
            <a:off x="6804360" y="596304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/>
          </p:nvPr>
        </p:nvSpPr>
        <p:spPr>
          <a:xfrm>
            <a:off x="3575160" y="1434960"/>
            <a:ext cx="51112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40" lnSpcReduction="10000"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„ </a:t>
            </a: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a valódi szolgálat soha nem a szolgálóról szól. Az ilyen szolga jutalma nem a hangos elismerés, inkább az a természetfeletti békesség és különleges öröm, amit érzünk, hogy Isten munkatársai lehettünk egy számára fontos ügyben” 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39"/>
              </a:spcBef>
              <a:buNone/>
              <a:tabLst>
                <a:tab algn="l" pos="0"/>
              </a:tabLst>
            </a:pPr>
            <a:r>
              <a:rPr b="0" lang="hu-HU" sz="2200" spc="-1" strike="noStrike">
                <a:solidFill>
                  <a:schemeClr val="dk1"/>
                </a:solidFill>
                <a:latin typeface="Arial"/>
              </a:rPr>
              <a:t>                                    </a:t>
            </a:r>
            <a:r>
              <a:rPr b="0" lang="hu-HU" sz="2200" spc="-1" strike="noStrike">
                <a:solidFill>
                  <a:schemeClr val="dk1"/>
                </a:solidFill>
                <a:latin typeface="Arial"/>
              </a:rPr>
              <a:t>( Révész Szilvia ) </a:t>
            </a:r>
            <a:endParaRPr b="0" lang="en-US" sz="2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rgbClr val="ff0000"/>
                </a:solidFill>
                <a:latin typeface="Arial"/>
              </a:rPr>
              <a:t>KÖSZÖNET MINDENKINEK A SOK-SOK SEGÍTSÉGÉRT AZOK NEVÉBEN - AHOGY GÖNCZ ÁRPÁDNÉ ZSUZSA NÉNI MONDTA, - AZOK NEVÉBEN, AKIK MÉG KÉRNI SEM TUDNAK!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rgbClr val="ff0000"/>
                </a:solidFill>
                <a:latin typeface="Arial"/>
              </a:rPr>
              <a:t>KÖSZÖNÖM! 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72" name="Kép 4" descr=""/>
          <p:cNvPicPr/>
          <p:nvPr/>
        </p:nvPicPr>
        <p:blipFill>
          <a:blip r:embed="rId1"/>
          <a:stretch/>
        </p:blipFill>
        <p:spPr>
          <a:xfrm>
            <a:off x="6938640" y="5877360"/>
            <a:ext cx="2163960" cy="895680"/>
          </a:xfrm>
          <a:prstGeom prst="rect">
            <a:avLst/>
          </a:prstGeom>
          <a:ln w="0">
            <a:noFill/>
          </a:ln>
        </p:spPr>
      </p:pic>
      <p:sp>
        <p:nvSpPr>
          <p:cNvPr id="173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5707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Szolgálat egy fontos ügyben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043640" y="1412640"/>
            <a:ext cx="4419360" cy="1439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4400" spc="-1" strike="noStrike" cap="all">
                <a:solidFill>
                  <a:schemeClr val="lt1"/>
                </a:solidFill>
                <a:latin typeface="Arial"/>
              </a:rPr>
              <a:t>KÖSZÖNÖM </a:t>
            </a:r>
            <a:br>
              <a:rPr sz="4400"/>
            </a:br>
            <a:r>
              <a:rPr b="1" lang="hu-HU" sz="4400" spc="-1" strike="noStrike" cap="all">
                <a:solidFill>
                  <a:schemeClr val="lt1"/>
                </a:solidFill>
                <a:latin typeface="Arial"/>
              </a:rPr>
              <a:t>A FIGYELMET!</a:t>
            </a:r>
            <a:br>
              <a:rPr sz="4400"/>
            </a:br>
            <a:br>
              <a:rPr sz="4400"/>
            </a:br>
            <a:r>
              <a:rPr b="1" lang="hu-HU" sz="1600" spc="-1" strike="noStrike" cap="all">
                <a:solidFill>
                  <a:schemeClr val="lt1"/>
                </a:solidFill>
                <a:latin typeface="Arial"/>
              </a:rPr>
              <a:t>Nelhübel-Oláh henriette </a:t>
            </a:r>
            <a:br>
              <a:rPr sz="1600"/>
            </a:br>
            <a:r>
              <a:rPr b="1" lang="hu-HU" sz="1600" spc="-1" strike="noStrike" cap="all">
                <a:solidFill>
                  <a:schemeClr val="lt1"/>
                </a:solidFill>
                <a:latin typeface="Arial"/>
              </a:rPr>
              <a:t>tel: 70 3862961</a:t>
            </a:r>
            <a:br>
              <a:rPr sz="2400"/>
            </a:br>
            <a:endParaRPr b="0" lang="en-US" sz="1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/>
          </p:nvPr>
        </p:nvSpPr>
        <p:spPr>
          <a:xfrm>
            <a:off x="1835640" y="1434960"/>
            <a:ext cx="6850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Elsősorban fogyatékkal élők és pszichiátriai betegek és szenvedélybetegek gondozása terén indult el a szemléletváltás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Összekapcsolódott mára a szociális szolgáltatók egész rendszerével 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13060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rgbClr val="ff0000"/>
                </a:solidFill>
                <a:latin typeface="Arial"/>
              </a:rPr>
              <a:t>Kiket érint? 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4411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Szociális szektorban zajló szemléletváltás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94" name="Kép 4" descr=""/>
          <p:cNvPicPr/>
          <p:nvPr/>
        </p:nvPicPr>
        <p:blipFill>
          <a:blip r:embed="rId1"/>
          <a:stretch/>
        </p:blipFill>
        <p:spPr>
          <a:xfrm>
            <a:off x="6732360" y="567792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2627640" y="1434960"/>
            <a:ext cx="6058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7804"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A magyar szociális szakembereket, és a szociális szakmát a nagy intézmények kiváltásának elindulása döbbentette rá, hogy valami új dolog történik, de igazán  második pályázatához kapcsolódóan tudatosult. 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chemeClr val="dk1"/>
                </a:solidFill>
                <a:latin typeface="Arial"/>
              </a:rPr>
              <a:t>2. pályázat 2016-2017  években indult meg és a szemléletváltás módszertani motorja az akkor még FSZK volt, később NFSZK  néven ment tovább, és aztán átvette az NSZI lett. </a:t>
            </a: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21700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hu-HU" sz="2400" spc="-1" strike="noStrike">
                <a:solidFill>
                  <a:srgbClr val="ff0000"/>
                </a:solidFill>
                <a:latin typeface="Arial"/>
              </a:rPr>
              <a:t>A szakemberek nagy része nem volt felkészülve rá.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5707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A szakma készen állt rá?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98" name="Kép 4" descr=""/>
          <p:cNvPicPr/>
          <p:nvPr/>
        </p:nvPicPr>
        <p:blipFill>
          <a:blip r:embed="rId1"/>
          <a:stretch/>
        </p:blipFill>
        <p:spPr>
          <a:xfrm>
            <a:off x="6594480" y="587736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/>
          </p:nvPr>
        </p:nvSpPr>
        <p:spPr>
          <a:xfrm>
            <a:off x="6372360" y="2307600"/>
            <a:ext cx="1887120" cy="281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5842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858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OpenSymbol"/>
              <a:buChar char="-"/>
            </a:pPr>
            <a:r>
              <a:rPr b="1" lang="hu-HU" sz="2000" spc="-1" strike="noStrike">
                <a:solidFill>
                  <a:schemeClr val="dk1"/>
                </a:solidFill>
                <a:latin typeface="Arial"/>
              </a:rPr>
              <a:t>Nagy intézményekben való gondoskodás helyett emberléptékű kis otthonok létrehozása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OpenSymbol"/>
              <a:buChar char="-"/>
            </a:pPr>
            <a:r>
              <a:rPr b="1" lang="hu-HU" sz="2000" spc="-1" strike="noStrike">
                <a:solidFill>
                  <a:schemeClr val="dk1"/>
                </a:solidFill>
                <a:latin typeface="Arial"/>
              </a:rPr>
              <a:t>Intézményi gondozási, eljárásrendek szerinti működés helyett személyes igények megismerése, személyközpontú gondozás kialakítása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OpenSymbol"/>
              <a:buChar char="-"/>
            </a:pPr>
            <a:r>
              <a:rPr b="1" lang="hu-HU" sz="2000" spc="-1" strike="noStrike">
                <a:solidFill>
                  <a:schemeClr val="dk1"/>
                </a:solidFill>
                <a:latin typeface="Arial"/>
              </a:rPr>
              <a:t>Intézményi elkülönült szakellátási rendszer helyett az adott település alapszolgáltatásaira és szakembereire épülő gondoskodás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OpenSymbol"/>
              <a:buChar char="-"/>
            </a:pPr>
            <a:r>
              <a:rPr b="1" lang="hu-HU" sz="2000" spc="-1" strike="noStrike">
                <a:solidFill>
                  <a:schemeClr val="dk1"/>
                </a:solidFill>
                <a:latin typeface="Arial"/>
              </a:rPr>
              <a:t>A gondoskodás a többségi társadalom tagjai által használt szolgáltatások helyszínein és keretében történnek meg 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</a:pP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</a:pPr>
            <a:endParaRPr b="0" lang="en-US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5347800" cy="115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Szociális szektorban zajló szemléletváltás lényege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02" name="Kép 4" descr=""/>
          <p:cNvPicPr/>
          <p:nvPr/>
        </p:nvPicPr>
        <p:blipFill>
          <a:blip r:embed="rId1"/>
          <a:stretch/>
        </p:blipFill>
        <p:spPr>
          <a:xfrm>
            <a:off x="6732360" y="580536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/>
          </p:nvPr>
        </p:nvSpPr>
        <p:spPr>
          <a:xfrm>
            <a:off x="2195640" y="1434960"/>
            <a:ext cx="6490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000" spc="-1" strike="noStrike">
                <a:solidFill>
                  <a:srgbClr val="000000"/>
                </a:solidFill>
                <a:latin typeface="Arial"/>
              </a:rPr>
              <a:t>Kiszolgáltatottsági szint csökkenése</a:t>
            </a:r>
            <a:endParaRPr b="0" lang="en-US" sz="30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000" spc="-1" strike="noStrike">
                <a:solidFill>
                  <a:srgbClr val="000000"/>
                </a:solidFill>
                <a:latin typeface="Arial"/>
              </a:rPr>
              <a:t>Döntési területek növekedése, </a:t>
            </a:r>
            <a:endParaRPr b="0" lang="en-US" sz="30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000" spc="-1" strike="noStrike">
                <a:solidFill>
                  <a:srgbClr val="000000"/>
                </a:solidFill>
                <a:latin typeface="Arial"/>
              </a:rPr>
              <a:t>Önállóság növelése</a:t>
            </a:r>
            <a:endParaRPr b="0" lang="en-US" sz="3000" spc="-1" strike="noStrike">
              <a:solidFill>
                <a:schemeClr val="dk1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000" spc="-1" strike="noStrike">
                <a:solidFill>
                  <a:srgbClr val="000000"/>
                </a:solidFill>
                <a:latin typeface="Arial"/>
              </a:rPr>
              <a:t>Szükségletre épülő, különböző szintű gondozás az egyformán mindenkinek járó azonos gondozás helyett </a:t>
            </a:r>
            <a:endParaRPr b="0" lang="en-US" sz="3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457200" y="1474200"/>
            <a:ext cx="17380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rgbClr val="ff0000"/>
                </a:solidFill>
                <a:latin typeface="Arial"/>
              </a:rPr>
              <a:t>Miért 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rgbClr val="ff0000"/>
                </a:solidFill>
                <a:latin typeface="Arial"/>
              </a:rPr>
              <a:t>volt 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rgbClr val="ff0000"/>
                </a:solidFill>
                <a:latin typeface="Arial"/>
              </a:rPr>
              <a:t>és van 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rgbClr val="ff0000"/>
                </a:solidFill>
                <a:latin typeface="Arial"/>
              </a:rPr>
              <a:t>szükség a szemlélet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hu-HU" sz="2000" spc="-1" strike="noStrike">
                <a:solidFill>
                  <a:srgbClr val="ff0000"/>
                </a:solidFill>
                <a:latin typeface="Arial"/>
              </a:rPr>
              <a:t>megváltozá-sára?</a:t>
            </a:r>
            <a:endParaRPr b="0" lang="en-US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5563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Lakókat érintő változások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06" name="Kép 5" descr=""/>
          <p:cNvPicPr/>
          <p:nvPr/>
        </p:nvPicPr>
        <p:blipFill>
          <a:blip r:embed="rId1"/>
          <a:stretch/>
        </p:blipFill>
        <p:spPr>
          <a:xfrm>
            <a:off x="6876360" y="574956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/>
          </p:nvPr>
        </p:nvSpPr>
        <p:spPr>
          <a:xfrm>
            <a:off x="2627640" y="1434960"/>
            <a:ext cx="6058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4366"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600" spc="-1" strike="noStrike">
                <a:solidFill>
                  <a:srgbClr val="000000"/>
                </a:solidFill>
                <a:latin typeface="Calibri"/>
              </a:rPr>
              <a:t>Mások döntik el hol élek</a:t>
            </a:r>
            <a:endParaRPr b="0" lang="en-US" sz="26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600" spc="-1" strike="noStrike">
                <a:solidFill>
                  <a:srgbClr val="000000"/>
                </a:solidFill>
                <a:latin typeface="Calibri"/>
              </a:rPr>
              <a:t>Mások döntik el, hogy mit eszek minden nap</a:t>
            </a:r>
            <a:endParaRPr b="0" lang="en-US" sz="26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600" spc="-1" strike="noStrike">
                <a:solidFill>
                  <a:srgbClr val="000000"/>
                </a:solidFill>
                <a:latin typeface="Calibri"/>
              </a:rPr>
              <a:t>Mások döntik el mit csinálok napközben</a:t>
            </a:r>
            <a:endParaRPr b="0" lang="en-US" sz="26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600" spc="-1" strike="noStrike">
                <a:solidFill>
                  <a:srgbClr val="000000"/>
                </a:solidFill>
                <a:latin typeface="Calibri"/>
              </a:rPr>
              <a:t>Mások döntik el mikor pihenhetek, mikor alszom</a:t>
            </a:r>
            <a:endParaRPr b="0" lang="en-US" sz="26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600" spc="-1" strike="noStrike">
                <a:solidFill>
                  <a:srgbClr val="000000"/>
                </a:solidFill>
                <a:latin typeface="Calibri"/>
              </a:rPr>
              <a:t>Mások döntik el, hogy mikor cigarettázhatom, vagy kávézhatom, vagy sétálhatok</a:t>
            </a:r>
            <a:endParaRPr b="0" lang="en-US" sz="26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600" spc="-1" strike="noStrike">
                <a:solidFill>
                  <a:srgbClr val="000000"/>
                </a:solidFill>
                <a:latin typeface="Calibri"/>
              </a:rPr>
              <a:t>Mások döntik el, hogy mennyit eszek</a:t>
            </a:r>
            <a:endParaRPr b="0" lang="en-US" sz="26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600" spc="-1" strike="noStrike">
                <a:solidFill>
                  <a:srgbClr val="000000"/>
                </a:solidFill>
                <a:latin typeface="Calibri"/>
              </a:rPr>
              <a:t>Mások döntik el mit veszek fel</a:t>
            </a:r>
            <a:endParaRPr b="0" lang="en-US" sz="26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600" spc="-1" strike="noStrike">
                <a:solidFill>
                  <a:srgbClr val="000000"/>
                </a:solidFill>
                <a:latin typeface="Calibri"/>
              </a:rPr>
              <a:t>Erősebb lakók rám kényszeríthetik akaratuk és nem tudom magam megvédeni</a:t>
            </a:r>
            <a:endParaRPr b="0" lang="en-US" sz="26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600" spc="-1" strike="noStrike">
                <a:solidFill>
                  <a:srgbClr val="000000"/>
                </a:solidFill>
                <a:latin typeface="Calibri"/>
              </a:rPr>
              <a:t>Nem tudok kitől és hogyan segítséget kérni</a:t>
            </a:r>
            <a:endParaRPr b="0" lang="en-US" sz="26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21700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hu-HU" sz="1800" spc="-1" strike="noStrike">
                <a:solidFill>
                  <a:srgbClr val="ff0000"/>
                </a:solidFill>
                <a:latin typeface="Arial"/>
              </a:rPr>
              <a:t>Mi szeretnénk ezt magunknak? </a:t>
            </a: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4411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Kiszolgáltatottság szintjei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10" name="Kép 4" descr=""/>
          <p:cNvPicPr/>
          <p:nvPr/>
        </p:nvPicPr>
        <p:blipFill>
          <a:blip r:embed="rId1"/>
          <a:stretch/>
        </p:blipFill>
        <p:spPr>
          <a:xfrm>
            <a:off x="6979680" y="596196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/>
          </p:nvPr>
        </p:nvSpPr>
        <p:spPr>
          <a:xfrm>
            <a:off x="3575160" y="1434960"/>
            <a:ext cx="51112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7491" lnSpcReduction="10000"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Annyit ehetek amennyire szükségem van?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Éhezek, vagy jól tudok lakni?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Tudok nyugodtan aludni, vagy szobatársaim nem hagynak?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El tudok vonulni, ha csöndet akarok, vagy nincs rá semmi lehetőségem?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Megfürödhetek amikor szeretnék?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Felvehetem azt a ruhát, amit én szeretnék és én mehettem el azt kiválasztani, megvásárolni?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Lehetnek személyes csak saját dolgaim? 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hu-HU" sz="2400" spc="-1" strike="noStrike">
                <a:solidFill>
                  <a:srgbClr val="ff0000"/>
                </a:solidFill>
                <a:latin typeface="Arial"/>
              </a:rPr>
              <a:t>Kérdezzük miért frusztrált,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hu-HU" sz="2400" spc="-1" strike="noStrike">
                <a:solidFill>
                  <a:srgbClr val="ff0000"/>
                </a:solidFill>
                <a:latin typeface="Arial"/>
              </a:rPr>
              <a:t>miért ideges,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hu-HU" sz="2400" spc="-1" strike="noStrike">
                <a:solidFill>
                  <a:srgbClr val="ff0000"/>
                </a:solidFill>
                <a:latin typeface="Arial"/>
              </a:rPr>
              <a:t>miért kiabál?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4411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Életminőség szintje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14" name="Kép 4" descr=""/>
          <p:cNvPicPr/>
          <p:nvPr/>
        </p:nvPicPr>
        <p:blipFill>
          <a:blip r:embed="rId1"/>
          <a:stretch/>
        </p:blipFill>
        <p:spPr>
          <a:xfrm>
            <a:off x="6979680" y="596196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/>
          </p:nvPr>
        </p:nvSpPr>
        <p:spPr>
          <a:xfrm>
            <a:off x="3575160" y="1434960"/>
            <a:ext cx="511128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0616" lnSpcReduction="10000"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Döntési képességek fejlesztése – megtanítani dönteni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Önállóságot segítő képzések- csökkenti a kiszolgáltatottság szintjét – új feladatok megtanulásával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Saját adatai megismerése, felismerése és saját neve aláírásának megtanítása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Önálló közlekedési képesség fejlesztése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Kis közösségben együttélés szabályai megtanulása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hu-HU" sz="2800" spc="-1" strike="noStrike">
                <a:solidFill>
                  <a:srgbClr val="ff0000"/>
                </a:solidFill>
                <a:latin typeface="Calibri"/>
              </a:rPr>
              <a:t>Teljesebb és más minőségű lesz az életük, amikor képességeik szintjén döntést hozhatnak! </a:t>
            </a:r>
            <a:endParaRPr b="0" lang="en-US" sz="2800" spc="-1" strike="noStrike">
              <a:solidFill>
                <a:schemeClr val="dk1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en-US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title"/>
          </p:nvPr>
        </p:nvSpPr>
        <p:spPr>
          <a:xfrm>
            <a:off x="447840" y="44640"/>
            <a:ext cx="4411800" cy="8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hu-HU" sz="2400" spc="-1" strike="noStrike" cap="all">
                <a:solidFill>
                  <a:schemeClr val="lt1"/>
                </a:solidFill>
                <a:latin typeface="Arial"/>
              </a:rPr>
              <a:t>Döntés, önállóság- hogyan? </a:t>
            </a:r>
            <a:endParaRPr b="0" lang="en-US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18" name="Kép 4" descr=""/>
          <p:cNvPicPr/>
          <p:nvPr/>
        </p:nvPicPr>
        <p:blipFill>
          <a:blip r:embed="rId1"/>
          <a:stretch/>
        </p:blipFill>
        <p:spPr>
          <a:xfrm>
            <a:off x="6954480" y="5952600"/>
            <a:ext cx="216396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-té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é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</TotalTime>
  <Application>LibreOffice/7.6.2.1$Windows_X86_64 LibreOffice_project/56f7684011345957bbf33a7ee678afaf4d2ba333</Application>
  <AppVersion>15.0000</AppVersion>
  <Words>954</Words>
  <Paragraphs>132</Paragraphs>
  <Company>novak.adam@gmail.com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2014-03-03T11:13:53Z</dcterms:created>
  <dc:creator>Ádám Novák</dc:creator>
  <dc:description/>
  <dc:language>hu-HU</dc:language>
  <cp:lastModifiedBy/>
  <dcterms:modified xsi:type="dcterms:W3CDTF">2023-10-19T13:44:52Z</dcterms:modified>
  <cp:revision>66</cp:revision>
  <dc:subject/>
  <dc:title>Asdfsdafa dsfasd asdf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Diavetítés a képernyőre (4:3 oldalarány)</vt:lpwstr>
  </property>
  <property fmtid="{D5CDD505-2E9C-101B-9397-08002B2CF9AE}" pid="4" name="Slides">
    <vt:i4>21</vt:i4>
  </property>
</Properties>
</file>