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2"/>
  </p:sldMasterIdLst>
  <p:notesMasterIdLst>
    <p:notesMasterId r:id="rId21"/>
  </p:notesMasterIdLst>
  <p:sldIdLst>
    <p:sldId id="256" r:id="rId3"/>
    <p:sldId id="277" r:id="rId4"/>
    <p:sldId id="272" r:id="rId5"/>
    <p:sldId id="271" r:id="rId6"/>
    <p:sldId id="278" r:id="rId7"/>
    <p:sldId id="269" r:id="rId8"/>
    <p:sldId id="273" r:id="rId9"/>
    <p:sldId id="275" r:id="rId10"/>
    <p:sldId id="282" r:id="rId11"/>
    <p:sldId id="267" r:id="rId12"/>
    <p:sldId id="264" r:id="rId13"/>
    <p:sldId id="261" r:id="rId14"/>
    <p:sldId id="268" r:id="rId15"/>
    <p:sldId id="259" r:id="rId16"/>
    <p:sldId id="262" r:id="rId17"/>
    <p:sldId id="263" r:id="rId18"/>
    <p:sldId id="260" r:id="rId19"/>
    <p:sldId id="257" r:id="rId2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BC34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69091" autoAdjust="0"/>
  </p:normalViewPr>
  <p:slideViewPr>
    <p:cSldViewPr>
      <p:cViewPr varScale="1">
        <p:scale>
          <a:sx n="52" d="100"/>
          <a:sy n="52" d="100"/>
        </p:scale>
        <p:origin x="19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97056A-18C7-4918-83F8-CDE1C0728BE2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1E706697-64D3-4B5A-9169-0C5018404032}">
      <dgm:prSet phldrT="[Szöveg]"/>
      <dgm:spPr/>
      <dgm:t>
        <a:bodyPr/>
        <a:lstStyle/>
        <a:p>
          <a:r>
            <a:rPr lang="hu-HU" dirty="0" smtClean="0"/>
            <a:t>Együttműködés alapú</a:t>
          </a:r>
          <a:endParaRPr lang="hu-HU" dirty="0"/>
        </a:p>
      </dgm:t>
    </dgm:pt>
    <dgm:pt modelId="{40112CD5-D432-4654-8297-DDB0A778428A}" type="parTrans" cxnId="{21E2C027-6FB4-4880-BC61-2314B497B047}">
      <dgm:prSet/>
      <dgm:spPr/>
      <dgm:t>
        <a:bodyPr/>
        <a:lstStyle/>
        <a:p>
          <a:endParaRPr lang="hu-HU"/>
        </a:p>
      </dgm:t>
    </dgm:pt>
    <dgm:pt modelId="{7566CA10-DE90-46DB-A9B5-CE8EA79C6AF2}" type="sibTrans" cxnId="{21E2C027-6FB4-4880-BC61-2314B497B047}">
      <dgm:prSet/>
      <dgm:spPr/>
      <dgm:t>
        <a:bodyPr/>
        <a:lstStyle/>
        <a:p>
          <a:endParaRPr lang="hu-HU"/>
        </a:p>
      </dgm:t>
    </dgm:pt>
    <dgm:pt modelId="{77E3BC24-BF23-46D2-91E7-5C1C6948FBDC}">
      <dgm:prSet phldrT="[Szöveg]"/>
      <dgm:spPr>
        <a:solidFill>
          <a:srgbClr val="00B050"/>
        </a:solidFill>
      </dgm:spPr>
      <dgm:t>
        <a:bodyPr/>
        <a:lstStyle/>
        <a:p>
          <a:r>
            <a:rPr lang="hu-HU" dirty="0" smtClean="0"/>
            <a:t>Felhatalmazó</a:t>
          </a:r>
          <a:endParaRPr lang="hu-HU" dirty="0"/>
        </a:p>
      </dgm:t>
    </dgm:pt>
    <dgm:pt modelId="{17248247-ECB5-4016-A122-509283277FBD}" type="parTrans" cxnId="{50269899-294B-4C3C-85C8-243F3F82B981}">
      <dgm:prSet/>
      <dgm:spPr/>
      <dgm:t>
        <a:bodyPr/>
        <a:lstStyle/>
        <a:p>
          <a:endParaRPr lang="hu-HU"/>
        </a:p>
      </dgm:t>
    </dgm:pt>
    <dgm:pt modelId="{B159063E-2DFB-4E0D-9C0B-411A923DF872}" type="sibTrans" cxnId="{50269899-294B-4C3C-85C8-243F3F82B981}">
      <dgm:prSet/>
      <dgm:spPr/>
      <dgm:t>
        <a:bodyPr/>
        <a:lstStyle/>
        <a:p>
          <a:endParaRPr lang="hu-HU"/>
        </a:p>
      </dgm:t>
    </dgm:pt>
    <dgm:pt modelId="{48CFE908-BEBB-46D4-BFF7-1E910D4BA7E4}">
      <dgm:prSet phldrT="[Szöveg]"/>
      <dgm:spPr>
        <a:solidFill>
          <a:srgbClr val="0070C0"/>
        </a:solidFill>
      </dgm:spPr>
      <dgm:t>
        <a:bodyPr/>
        <a:lstStyle/>
        <a:p>
          <a:r>
            <a:rPr lang="hu-HU" dirty="0" err="1" smtClean="0"/>
            <a:t>Egyénreszabott</a:t>
          </a:r>
          <a:endParaRPr lang="hu-HU" dirty="0"/>
        </a:p>
      </dgm:t>
    </dgm:pt>
    <dgm:pt modelId="{F71F6E4C-551D-4644-88D5-A5FB29F6E8B4}" type="parTrans" cxnId="{B457248E-2554-4D53-B779-E603249066DF}">
      <dgm:prSet/>
      <dgm:spPr/>
      <dgm:t>
        <a:bodyPr/>
        <a:lstStyle/>
        <a:p>
          <a:endParaRPr lang="hu-HU"/>
        </a:p>
      </dgm:t>
    </dgm:pt>
    <dgm:pt modelId="{9CBCCBE8-225B-4FEC-8102-A92E58B1011C}" type="sibTrans" cxnId="{B457248E-2554-4D53-B779-E603249066DF}">
      <dgm:prSet/>
      <dgm:spPr/>
      <dgm:t>
        <a:bodyPr/>
        <a:lstStyle/>
        <a:p>
          <a:endParaRPr lang="hu-HU"/>
        </a:p>
      </dgm:t>
    </dgm:pt>
    <dgm:pt modelId="{9D2F06CB-D1F3-4821-8EC5-9AB0F9835B90}" type="pres">
      <dgm:prSet presAssocID="{AC97056A-18C7-4918-83F8-CDE1C0728BE2}" presName="compositeShape" presStyleCnt="0">
        <dgm:presLayoutVars>
          <dgm:chMax val="7"/>
          <dgm:dir/>
          <dgm:resizeHandles val="exact"/>
        </dgm:presLayoutVars>
      </dgm:prSet>
      <dgm:spPr/>
    </dgm:pt>
    <dgm:pt modelId="{3ED85B86-480E-4639-AB63-838219954F4D}" type="pres">
      <dgm:prSet presAssocID="{AC97056A-18C7-4918-83F8-CDE1C0728BE2}" presName="wedge1" presStyleLbl="node1" presStyleIdx="0" presStyleCnt="3" custLinFactNeighborX="-50" custLinFactNeighborY="-1538"/>
      <dgm:spPr/>
      <dgm:t>
        <a:bodyPr/>
        <a:lstStyle/>
        <a:p>
          <a:endParaRPr lang="hu-HU"/>
        </a:p>
      </dgm:t>
    </dgm:pt>
    <dgm:pt modelId="{43DE061D-824F-4FE1-99CB-49EBD73F8C7F}" type="pres">
      <dgm:prSet presAssocID="{AC97056A-18C7-4918-83F8-CDE1C0728BE2}" presName="dummy1a" presStyleCnt="0"/>
      <dgm:spPr/>
    </dgm:pt>
    <dgm:pt modelId="{92626FEC-920D-4899-BAFE-8A38AE4F42C0}" type="pres">
      <dgm:prSet presAssocID="{AC97056A-18C7-4918-83F8-CDE1C0728BE2}" presName="dummy1b" presStyleCnt="0"/>
      <dgm:spPr/>
    </dgm:pt>
    <dgm:pt modelId="{774B6120-D236-4E60-8A19-84BDEBBE2AC6}" type="pres">
      <dgm:prSet presAssocID="{AC97056A-18C7-4918-83F8-CDE1C0728BE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3009C83-CE5C-4838-A8ED-3C3717783E7B}" type="pres">
      <dgm:prSet presAssocID="{AC97056A-18C7-4918-83F8-CDE1C0728BE2}" presName="wedge2" presStyleLbl="node1" presStyleIdx="1" presStyleCnt="3"/>
      <dgm:spPr/>
      <dgm:t>
        <a:bodyPr/>
        <a:lstStyle/>
        <a:p>
          <a:endParaRPr lang="hu-HU"/>
        </a:p>
      </dgm:t>
    </dgm:pt>
    <dgm:pt modelId="{73B5BD1C-1166-4FFB-98B6-3336B5210165}" type="pres">
      <dgm:prSet presAssocID="{AC97056A-18C7-4918-83F8-CDE1C0728BE2}" presName="dummy2a" presStyleCnt="0"/>
      <dgm:spPr/>
    </dgm:pt>
    <dgm:pt modelId="{A5DE84C5-2B34-4BB0-9E72-60AF41AD6DA1}" type="pres">
      <dgm:prSet presAssocID="{AC97056A-18C7-4918-83F8-CDE1C0728BE2}" presName="dummy2b" presStyleCnt="0"/>
      <dgm:spPr/>
    </dgm:pt>
    <dgm:pt modelId="{9DB77557-41F4-43FF-B0CC-947584B30F6A}" type="pres">
      <dgm:prSet presAssocID="{AC97056A-18C7-4918-83F8-CDE1C0728BE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56B6F0A-83A6-4151-BB7C-4639DE48A9BB}" type="pres">
      <dgm:prSet presAssocID="{AC97056A-18C7-4918-83F8-CDE1C0728BE2}" presName="wedge3" presStyleLbl="node1" presStyleIdx="2" presStyleCnt="3"/>
      <dgm:spPr/>
      <dgm:t>
        <a:bodyPr/>
        <a:lstStyle/>
        <a:p>
          <a:endParaRPr lang="hu-HU"/>
        </a:p>
      </dgm:t>
    </dgm:pt>
    <dgm:pt modelId="{13DC33FB-DA15-42A2-A777-6A2FC696CC40}" type="pres">
      <dgm:prSet presAssocID="{AC97056A-18C7-4918-83F8-CDE1C0728BE2}" presName="dummy3a" presStyleCnt="0"/>
      <dgm:spPr/>
    </dgm:pt>
    <dgm:pt modelId="{FA28CA7E-8896-4BB5-B1D3-6117C01C3DC7}" type="pres">
      <dgm:prSet presAssocID="{AC97056A-18C7-4918-83F8-CDE1C0728BE2}" presName="dummy3b" presStyleCnt="0"/>
      <dgm:spPr/>
    </dgm:pt>
    <dgm:pt modelId="{AEAB98EA-0D6C-4D2D-9F1C-CC59B0E40B34}" type="pres">
      <dgm:prSet presAssocID="{AC97056A-18C7-4918-83F8-CDE1C0728BE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B5207E2-BAC4-4556-A076-512221B7FBE9}" type="pres">
      <dgm:prSet presAssocID="{7566CA10-DE90-46DB-A9B5-CE8EA79C6AF2}" presName="arrowWedge1" presStyleLbl="fgSibTrans2D1" presStyleIdx="0" presStyleCnt="3"/>
      <dgm:spPr/>
    </dgm:pt>
    <dgm:pt modelId="{076A0ABB-6E65-4D85-B955-C552488C8EAC}" type="pres">
      <dgm:prSet presAssocID="{B159063E-2DFB-4E0D-9C0B-411A923DF872}" presName="arrowWedge2" presStyleLbl="fgSibTrans2D1" presStyleIdx="1" presStyleCnt="3"/>
      <dgm:spPr/>
    </dgm:pt>
    <dgm:pt modelId="{A696CA9F-8812-4388-812D-8E501BAF4592}" type="pres">
      <dgm:prSet presAssocID="{9CBCCBE8-225B-4FEC-8102-A92E58B1011C}" presName="arrowWedge3" presStyleLbl="fgSibTrans2D1" presStyleIdx="2" presStyleCnt="3"/>
      <dgm:spPr/>
    </dgm:pt>
  </dgm:ptLst>
  <dgm:cxnLst>
    <dgm:cxn modelId="{50269899-294B-4C3C-85C8-243F3F82B981}" srcId="{AC97056A-18C7-4918-83F8-CDE1C0728BE2}" destId="{77E3BC24-BF23-46D2-91E7-5C1C6948FBDC}" srcOrd="1" destOrd="0" parTransId="{17248247-ECB5-4016-A122-509283277FBD}" sibTransId="{B159063E-2DFB-4E0D-9C0B-411A923DF872}"/>
    <dgm:cxn modelId="{BA23B4D2-36FA-4DF4-95E6-3C258331B24C}" type="presOf" srcId="{77E3BC24-BF23-46D2-91E7-5C1C6948FBDC}" destId="{73009C83-CE5C-4838-A8ED-3C3717783E7B}" srcOrd="0" destOrd="0" presId="urn:microsoft.com/office/officeart/2005/8/layout/cycle8"/>
    <dgm:cxn modelId="{B457248E-2554-4D53-B779-E603249066DF}" srcId="{AC97056A-18C7-4918-83F8-CDE1C0728BE2}" destId="{48CFE908-BEBB-46D4-BFF7-1E910D4BA7E4}" srcOrd="2" destOrd="0" parTransId="{F71F6E4C-551D-4644-88D5-A5FB29F6E8B4}" sibTransId="{9CBCCBE8-225B-4FEC-8102-A92E58B1011C}"/>
    <dgm:cxn modelId="{439B3C08-8E31-409F-ABAA-12DB31996644}" type="presOf" srcId="{1E706697-64D3-4B5A-9169-0C5018404032}" destId="{774B6120-D236-4E60-8A19-84BDEBBE2AC6}" srcOrd="1" destOrd="0" presId="urn:microsoft.com/office/officeart/2005/8/layout/cycle8"/>
    <dgm:cxn modelId="{4377A038-0B4C-45EF-911A-8CCD306D743A}" type="presOf" srcId="{1E706697-64D3-4B5A-9169-0C5018404032}" destId="{3ED85B86-480E-4639-AB63-838219954F4D}" srcOrd="0" destOrd="0" presId="urn:microsoft.com/office/officeart/2005/8/layout/cycle8"/>
    <dgm:cxn modelId="{6CE6E78D-38A8-48BE-B936-88F76AEE21DE}" type="presOf" srcId="{AC97056A-18C7-4918-83F8-CDE1C0728BE2}" destId="{9D2F06CB-D1F3-4821-8EC5-9AB0F9835B90}" srcOrd="0" destOrd="0" presId="urn:microsoft.com/office/officeart/2005/8/layout/cycle8"/>
    <dgm:cxn modelId="{21E2C027-6FB4-4880-BC61-2314B497B047}" srcId="{AC97056A-18C7-4918-83F8-CDE1C0728BE2}" destId="{1E706697-64D3-4B5A-9169-0C5018404032}" srcOrd="0" destOrd="0" parTransId="{40112CD5-D432-4654-8297-DDB0A778428A}" sibTransId="{7566CA10-DE90-46DB-A9B5-CE8EA79C6AF2}"/>
    <dgm:cxn modelId="{325538A7-2CD4-4E7A-BDA8-A28E91212FC0}" type="presOf" srcId="{48CFE908-BEBB-46D4-BFF7-1E910D4BA7E4}" destId="{B56B6F0A-83A6-4151-BB7C-4639DE48A9BB}" srcOrd="0" destOrd="0" presId="urn:microsoft.com/office/officeart/2005/8/layout/cycle8"/>
    <dgm:cxn modelId="{4CF03F46-F770-4F94-8530-59CD903F14AB}" type="presOf" srcId="{48CFE908-BEBB-46D4-BFF7-1E910D4BA7E4}" destId="{AEAB98EA-0D6C-4D2D-9F1C-CC59B0E40B34}" srcOrd="1" destOrd="0" presId="urn:microsoft.com/office/officeart/2005/8/layout/cycle8"/>
    <dgm:cxn modelId="{806120DF-4EE2-41DA-85F9-ACF2E73D4E98}" type="presOf" srcId="{77E3BC24-BF23-46D2-91E7-5C1C6948FBDC}" destId="{9DB77557-41F4-43FF-B0CC-947584B30F6A}" srcOrd="1" destOrd="0" presId="urn:microsoft.com/office/officeart/2005/8/layout/cycle8"/>
    <dgm:cxn modelId="{BDD0725D-27E7-48A1-810E-4AEB385CF0BF}" type="presParOf" srcId="{9D2F06CB-D1F3-4821-8EC5-9AB0F9835B90}" destId="{3ED85B86-480E-4639-AB63-838219954F4D}" srcOrd="0" destOrd="0" presId="urn:microsoft.com/office/officeart/2005/8/layout/cycle8"/>
    <dgm:cxn modelId="{0886D08F-0952-4AF3-A25E-08864CE7F4C7}" type="presParOf" srcId="{9D2F06CB-D1F3-4821-8EC5-9AB0F9835B90}" destId="{43DE061D-824F-4FE1-99CB-49EBD73F8C7F}" srcOrd="1" destOrd="0" presId="urn:microsoft.com/office/officeart/2005/8/layout/cycle8"/>
    <dgm:cxn modelId="{4E802345-2909-4137-B19D-845FC5703A8C}" type="presParOf" srcId="{9D2F06CB-D1F3-4821-8EC5-9AB0F9835B90}" destId="{92626FEC-920D-4899-BAFE-8A38AE4F42C0}" srcOrd="2" destOrd="0" presId="urn:microsoft.com/office/officeart/2005/8/layout/cycle8"/>
    <dgm:cxn modelId="{4CB93FFB-2197-4053-8EF2-BEDE67A38C7E}" type="presParOf" srcId="{9D2F06CB-D1F3-4821-8EC5-9AB0F9835B90}" destId="{774B6120-D236-4E60-8A19-84BDEBBE2AC6}" srcOrd="3" destOrd="0" presId="urn:microsoft.com/office/officeart/2005/8/layout/cycle8"/>
    <dgm:cxn modelId="{C2A51366-4C18-49AE-9258-AD46C9D78F0A}" type="presParOf" srcId="{9D2F06CB-D1F3-4821-8EC5-9AB0F9835B90}" destId="{73009C83-CE5C-4838-A8ED-3C3717783E7B}" srcOrd="4" destOrd="0" presId="urn:microsoft.com/office/officeart/2005/8/layout/cycle8"/>
    <dgm:cxn modelId="{4CEB7617-30C8-4BDC-AE91-E3C4C7657EDD}" type="presParOf" srcId="{9D2F06CB-D1F3-4821-8EC5-9AB0F9835B90}" destId="{73B5BD1C-1166-4FFB-98B6-3336B5210165}" srcOrd="5" destOrd="0" presId="urn:microsoft.com/office/officeart/2005/8/layout/cycle8"/>
    <dgm:cxn modelId="{857440E6-32F6-4862-AEA8-D992C7D5472B}" type="presParOf" srcId="{9D2F06CB-D1F3-4821-8EC5-9AB0F9835B90}" destId="{A5DE84C5-2B34-4BB0-9E72-60AF41AD6DA1}" srcOrd="6" destOrd="0" presId="urn:microsoft.com/office/officeart/2005/8/layout/cycle8"/>
    <dgm:cxn modelId="{BCB4235F-70E7-4797-BE85-C68ED891345B}" type="presParOf" srcId="{9D2F06CB-D1F3-4821-8EC5-9AB0F9835B90}" destId="{9DB77557-41F4-43FF-B0CC-947584B30F6A}" srcOrd="7" destOrd="0" presId="urn:microsoft.com/office/officeart/2005/8/layout/cycle8"/>
    <dgm:cxn modelId="{613358A2-0CB4-4831-A859-F6F07ACF3EE0}" type="presParOf" srcId="{9D2F06CB-D1F3-4821-8EC5-9AB0F9835B90}" destId="{B56B6F0A-83A6-4151-BB7C-4639DE48A9BB}" srcOrd="8" destOrd="0" presId="urn:microsoft.com/office/officeart/2005/8/layout/cycle8"/>
    <dgm:cxn modelId="{506D1DE1-0949-4008-A345-3524745C0868}" type="presParOf" srcId="{9D2F06CB-D1F3-4821-8EC5-9AB0F9835B90}" destId="{13DC33FB-DA15-42A2-A777-6A2FC696CC40}" srcOrd="9" destOrd="0" presId="urn:microsoft.com/office/officeart/2005/8/layout/cycle8"/>
    <dgm:cxn modelId="{7DA2841B-379E-4627-BAD3-694F2EE40639}" type="presParOf" srcId="{9D2F06CB-D1F3-4821-8EC5-9AB0F9835B90}" destId="{FA28CA7E-8896-4BB5-B1D3-6117C01C3DC7}" srcOrd="10" destOrd="0" presId="urn:microsoft.com/office/officeart/2005/8/layout/cycle8"/>
    <dgm:cxn modelId="{CB0C04A0-0A07-422B-BEA6-2076BB6C3427}" type="presParOf" srcId="{9D2F06CB-D1F3-4821-8EC5-9AB0F9835B90}" destId="{AEAB98EA-0D6C-4D2D-9F1C-CC59B0E40B34}" srcOrd="11" destOrd="0" presId="urn:microsoft.com/office/officeart/2005/8/layout/cycle8"/>
    <dgm:cxn modelId="{F9A1B2C0-700E-4780-B4AB-5452AA373CF9}" type="presParOf" srcId="{9D2F06CB-D1F3-4821-8EC5-9AB0F9835B90}" destId="{6B5207E2-BAC4-4556-A076-512221B7FBE9}" srcOrd="12" destOrd="0" presId="urn:microsoft.com/office/officeart/2005/8/layout/cycle8"/>
    <dgm:cxn modelId="{271ABE52-B01E-4853-B961-E8BBFAD0F874}" type="presParOf" srcId="{9D2F06CB-D1F3-4821-8EC5-9AB0F9835B90}" destId="{076A0ABB-6E65-4D85-B955-C552488C8EAC}" srcOrd="13" destOrd="0" presId="urn:microsoft.com/office/officeart/2005/8/layout/cycle8"/>
    <dgm:cxn modelId="{96B65FBD-7CEA-4F55-A440-7EBCFB65A8ED}" type="presParOf" srcId="{9D2F06CB-D1F3-4821-8EC5-9AB0F9835B90}" destId="{A696CA9F-8812-4388-812D-8E501BAF459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3EC18C-ED73-48B0-830F-A8FF99DD27E9}" type="doc">
      <dgm:prSet loTypeId="urn:microsoft.com/office/officeart/2005/8/layout/StepDown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C1FE138-BE01-47B0-8BC2-F29865132EE9}">
      <dgm:prSet phldrT="[Szöveg]" custT="1"/>
      <dgm:spPr>
        <a:solidFill>
          <a:schemeClr val="accent1"/>
        </a:solidFill>
      </dgm:spPr>
      <dgm:t>
        <a:bodyPr/>
        <a:lstStyle/>
        <a:p>
          <a:r>
            <a:rPr lang="hu-HU" sz="2800" dirty="0" smtClean="0"/>
            <a:t>Döntés szabadsága</a:t>
          </a:r>
          <a:endParaRPr lang="hu-HU" sz="2800" dirty="0"/>
        </a:p>
      </dgm:t>
    </dgm:pt>
    <dgm:pt modelId="{2C51A694-E250-4761-AF46-8BA72DFB6A78}" type="parTrans" cxnId="{066F172D-13C7-4F23-920F-5482387D1110}">
      <dgm:prSet/>
      <dgm:spPr/>
      <dgm:t>
        <a:bodyPr/>
        <a:lstStyle/>
        <a:p>
          <a:endParaRPr lang="hu-HU"/>
        </a:p>
      </dgm:t>
    </dgm:pt>
    <dgm:pt modelId="{98C124DB-C5BA-4941-8A9A-51461AEDAE1D}" type="sibTrans" cxnId="{066F172D-13C7-4F23-920F-5482387D1110}">
      <dgm:prSet/>
      <dgm:spPr/>
      <dgm:t>
        <a:bodyPr/>
        <a:lstStyle/>
        <a:p>
          <a:endParaRPr lang="hu-HU"/>
        </a:p>
      </dgm:t>
    </dgm:pt>
    <dgm:pt modelId="{B4D79526-C7B9-4889-A557-03779DDEE8B7}">
      <dgm:prSet phldrT="[Szöveg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hu-HU" sz="2800" dirty="0" smtClean="0"/>
            <a:t>Önállóbb, együttműködőbb kliens</a:t>
          </a:r>
          <a:endParaRPr lang="hu-HU" sz="2800" dirty="0"/>
        </a:p>
      </dgm:t>
    </dgm:pt>
    <dgm:pt modelId="{8C449915-2A67-4963-9990-946B64D72C3E}" type="parTrans" cxnId="{57DFAC66-BF28-42A0-8F5A-EA6EC7B343E7}">
      <dgm:prSet/>
      <dgm:spPr/>
      <dgm:t>
        <a:bodyPr/>
        <a:lstStyle/>
        <a:p>
          <a:endParaRPr lang="hu-HU"/>
        </a:p>
      </dgm:t>
    </dgm:pt>
    <dgm:pt modelId="{5976F40D-C337-43C5-851F-91DD974D079D}" type="sibTrans" cxnId="{57DFAC66-BF28-42A0-8F5A-EA6EC7B343E7}">
      <dgm:prSet/>
      <dgm:spPr/>
      <dgm:t>
        <a:bodyPr/>
        <a:lstStyle/>
        <a:p>
          <a:endParaRPr lang="hu-HU"/>
        </a:p>
      </dgm:t>
    </dgm:pt>
    <dgm:pt modelId="{270B298D-7014-4D6E-B59F-5D10680B6CE5}">
      <dgm:prSet phldrT="[Szöveg]" custT="1"/>
      <dgm:spPr>
        <a:solidFill>
          <a:srgbClr val="3ABC34"/>
        </a:solidFill>
      </dgm:spPr>
      <dgm:t>
        <a:bodyPr/>
        <a:lstStyle/>
        <a:p>
          <a:r>
            <a:rPr lang="hu-HU" sz="2800" dirty="0" smtClean="0"/>
            <a:t>Csökkenő viselkedésprobléma</a:t>
          </a:r>
          <a:endParaRPr lang="hu-HU" sz="2800" dirty="0"/>
        </a:p>
      </dgm:t>
    </dgm:pt>
    <dgm:pt modelId="{C52EFC4F-0A4F-43D0-96D1-4B5060546527}" type="parTrans" cxnId="{9A3640BC-FE39-45B3-A26F-50F611C117A0}">
      <dgm:prSet/>
      <dgm:spPr/>
      <dgm:t>
        <a:bodyPr/>
        <a:lstStyle/>
        <a:p>
          <a:endParaRPr lang="hu-HU"/>
        </a:p>
      </dgm:t>
    </dgm:pt>
    <dgm:pt modelId="{FEF6B11D-0DF5-4990-95A6-7FEA3D50BBD7}" type="sibTrans" cxnId="{9A3640BC-FE39-45B3-A26F-50F611C117A0}">
      <dgm:prSet/>
      <dgm:spPr/>
      <dgm:t>
        <a:bodyPr/>
        <a:lstStyle/>
        <a:p>
          <a:endParaRPr lang="hu-HU"/>
        </a:p>
      </dgm:t>
    </dgm:pt>
    <dgm:pt modelId="{A0CCE2F2-D318-4D45-ADA9-209C32ACE419}">
      <dgm:prSet phldrT="[Szöveg]" custT="1"/>
      <dgm:spPr>
        <a:solidFill>
          <a:srgbClr val="0070C0"/>
        </a:solidFill>
      </dgm:spPr>
      <dgm:t>
        <a:bodyPr/>
        <a:lstStyle/>
        <a:p>
          <a:r>
            <a:rPr lang="hu-HU" sz="2800" dirty="0" smtClean="0"/>
            <a:t>Javuló szervezeti kultúra</a:t>
          </a:r>
          <a:endParaRPr lang="hu-HU" sz="2800" dirty="0"/>
        </a:p>
      </dgm:t>
    </dgm:pt>
    <dgm:pt modelId="{5AF623E1-0693-4273-9EFE-D772A8E0CE0F}" type="parTrans" cxnId="{8F154F29-41AF-4755-801A-26E062DC6504}">
      <dgm:prSet/>
      <dgm:spPr/>
      <dgm:t>
        <a:bodyPr/>
        <a:lstStyle/>
        <a:p>
          <a:endParaRPr lang="hu-HU"/>
        </a:p>
      </dgm:t>
    </dgm:pt>
    <dgm:pt modelId="{D5C01BB7-28EA-4472-A3BF-37F063DE343B}" type="sibTrans" cxnId="{8F154F29-41AF-4755-801A-26E062DC6504}">
      <dgm:prSet/>
      <dgm:spPr/>
      <dgm:t>
        <a:bodyPr/>
        <a:lstStyle/>
        <a:p>
          <a:endParaRPr lang="hu-HU"/>
        </a:p>
      </dgm:t>
    </dgm:pt>
    <dgm:pt modelId="{74806296-10C3-4DC9-AA82-2B474A523F84}" type="pres">
      <dgm:prSet presAssocID="{DA3EC18C-ED73-48B0-830F-A8FF99DD27E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hu-HU"/>
        </a:p>
      </dgm:t>
    </dgm:pt>
    <dgm:pt modelId="{053C90DD-5476-4DB7-BA1D-5FF9506B2C4F}" type="pres">
      <dgm:prSet presAssocID="{1C1FE138-BE01-47B0-8BC2-F29865132EE9}" presName="composite" presStyleCnt="0"/>
      <dgm:spPr/>
    </dgm:pt>
    <dgm:pt modelId="{42FC5F10-121C-4EB4-8E51-CB86A16282F1}" type="pres">
      <dgm:prSet presAssocID="{1C1FE138-BE01-47B0-8BC2-F29865132EE9}" presName="bentUpArrow1" presStyleLbl="alignImgPlace1" presStyleIdx="0" presStyleCnt="3" custLinFactNeighborX="-46010" custLinFactNeighborY="20750"/>
      <dgm:spPr/>
    </dgm:pt>
    <dgm:pt modelId="{1B50DB54-DF45-42F0-A782-930170718D3E}" type="pres">
      <dgm:prSet presAssocID="{1C1FE138-BE01-47B0-8BC2-F29865132EE9}" presName="ParentText" presStyleLbl="node1" presStyleIdx="0" presStyleCnt="4" custScaleX="152230" custScaleY="138949" custLinFactNeighborX="-28701" custLinFactNeighborY="-25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5C34A74-347A-40C0-BD3D-C63F5206355F}" type="pres">
      <dgm:prSet presAssocID="{1C1FE138-BE01-47B0-8BC2-F29865132EE9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3B0F0BC-CE03-48CA-B80F-46FA0B787CDE}" type="pres">
      <dgm:prSet presAssocID="{98C124DB-C5BA-4941-8A9A-51461AEDAE1D}" presName="sibTrans" presStyleCnt="0"/>
      <dgm:spPr/>
    </dgm:pt>
    <dgm:pt modelId="{264B0752-D178-4E75-B52D-A70FE15DCB05}" type="pres">
      <dgm:prSet presAssocID="{B4D79526-C7B9-4889-A557-03779DDEE8B7}" presName="composite" presStyleCnt="0"/>
      <dgm:spPr/>
    </dgm:pt>
    <dgm:pt modelId="{FABAB6BE-1E7F-48F7-AF5C-1F672F64C13E}" type="pres">
      <dgm:prSet presAssocID="{B4D79526-C7B9-4889-A557-03779DDEE8B7}" presName="bentUpArrow1" presStyleLbl="alignImgPlace1" presStyleIdx="1" presStyleCnt="3" custLinFactNeighborX="-28467" custLinFactNeighborY="7479"/>
      <dgm:spPr/>
    </dgm:pt>
    <dgm:pt modelId="{7BB3F01A-F3BA-4D0D-9119-DECF52EF2D09}" type="pres">
      <dgm:prSet presAssocID="{B4D79526-C7B9-4889-A557-03779DDEE8B7}" presName="ParentText" presStyleLbl="node1" presStyleIdx="1" presStyleCnt="4" custScaleX="204170" custScaleY="139044" custLinFactNeighborX="-8853" custLinFactNeighborY="-138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1993E93-3F19-4726-8CC2-A2C110106A63}" type="pres">
      <dgm:prSet presAssocID="{B4D79526-C7B9-4889-A557-03779DDEE8B7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C46C39C-22A1-4C8E-9658-A2FE9E9A792B}" type="pres">
      <dgm:prSet presAssocID="{5976F40D-C337-43C5-851F-91DD974D079D}" presName="sibTrans" presStyleCnt="0"/>
      <dgm:spPr/>
    </dgm:pt>
    <dgm:pt modelId="{77FCDB0C-3606-406B-A312-15A3D2E6123C}" type="pres">
      <dgm:prSet presAssocID="{270B298D-7014-4D6E-B59F-5D10680B6CE5}" presName="composite" presStyleCnt="0"/>
      <dgm:spPr/>
    </dgm:pt>
    <dgm:pt modelId="{F7C37A33-AE72-4312-AC8C-DDBE713449E0}" type="pres">
      <dgm:prSet presAssocID="{270B298D-7014-4D6E-B59F-5D10680B6CE5}" presName="bentUpArrow1" presStyleLbl="alignImgPlace1" presStyleIdx="2" presStyleCnt="3" custLinFactNeighborX="-21821" custLinFactNeighborY="4909"/>
      <dgm:spPr/>
    </dgm:pt>
    <dgm:pt modelId="{D628AFD6-15A2-4DBC-9C0A-806406B71190}" type="pres">
      <dgm:prSet presAssocID="{270B298D-7014-4D6E-B59F-5D10680B6CE5}" presName="ParentText" presStyleLbl="node1" presStyleIdx="2" presStyleCnt="4" custScaleX="217537" custScaleY="120880" custLinFactNeighborX="28843" custLinFactNeighborY="-250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7CA68FE-055A-4B0A-9E40-217D3CDEA59E}" type="pres">
      <dgm:prSet presAssocID="{270B298D-7014-4D6E-B59F-5D10680B6CE5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6E1A408-AB35-452A-989A-C0D1E72A7FF9}" type="pres">
      <dgm:prSet presAssocID="{FEF6B11D-0DF5-4990-95A6-7FEA3D50BBD7}" presName="sibTrans" presStyleCnt="0"/>
      <dgm:spPr/>
    </dgm:pt>
    <dgm:pt modelId="{6E11CE9E-A881-45B0-AEFA-D9F0D403F91E}" type="pres">
      <dgm:prSet presAssocID="{A0CCE2F2-D318-4D45-ADA9-209C32ACE419}" presName="composite" presStyleCnt="0"/>
      <dgm:spPr/>
    </dgm:pt>
    <dgm:pt modelId="{0C87E2A6-AB3D-4049-B0B0-51A774314B59}" type="pres">
      <dgm:prSet presAssocID="{A0CCE2F2-D318-4D45-ADA9-209C32ACE419}" presName="ParentText" presStyleLbl="node1" presStyleIdx="3" presStyleCnt="4" custScaleX="190358" custScaleY="116125" custLinFactNeighborX="34140" custLinFactNeighborY="-3995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25B1D9C5-19B4-472C-8FF1-C883A6CFB2D6}" type="presOf" srcId="{A0CCE2F2-D318-4D45-ADA9-209C32ACE419}" destId="{0C87E2A6-AB3D-4049-B0B0-51A774314B59}" srcOrd="0" destOrd="0" presId="urn:microsoft.com/office/officeart/2005/8/layout/StepDownProcess"/>
    <dgm:cxn modelId="{7E30DA36-09ED-4A73-91DA-5777A494A2DE}" type="presOf" srcId="{DA3EC18C-ED73-48B0-830F-A8FF99DD27E9}" destId="{74806296-10C3-4DC9-AA82-2B474A523F84}" srcOrd="0" destOrd="0" presId="urn:microsoft.com/office/officeart/2005/8/layout/StepDownProcess"/>
    <dgm:cxn modelId="{066F172D-13C7-4F23-920F-5482387D1110}" srcId="{DA3EC18C-ED73-48B0-830F-A8FF99DD27E9}" destId="{1C1FE138-BE01-47B0-8BC2-F29865132EE9}" srcOrd="0" destOrd="0" parTransId="{2C51A694-E250-4761-AF46-8BA72DFB6A78}" sibTransId="{98C124DB-C5BA-4941-8A9A-51461AEDAE1D}"/>
    <dgm:cxn modelId="{8F154F29-41AF-4755-801A-26E062DC6504}" srcId="{DA3EC18C-ED73-48B0-830F-A8FF99DD27E9}" destId="{A0CCE2F2-D318-4D45-ADA9-209C32ACE419}" srcOrd="3" destOrd="0" parTransId="{5AF623E1-0693-4273-9EFE-D772A8E0CE0F}" sibTransId="{D5C01BB7-28EA-4472-A3BF-37F063DE343B}"/>
    <dgm:cxn modelId="{82EA8E75-F988-4776-92E5-9D716F9B04EF}" type="presOf" srcId="{B4D79526-C7B9-4889-A557-03779DDEE8B7}" destId="{7BB3F01A-F3BA-4D0D-9119-DECF52EF2D09}" srcOrd="0" destOrd="0" presId="urn:microsoft.com/office/officeart/2005/8/layout/StepDownProcess"/>
    <dgm:cxn modelId="{2111DF1E-6942-4658-89A3-9D1400B58E84}" type="presOf" srcId="{1C1FE138-BE01-47B0-8BC2-F29865132EE9}" destId="{1B50DB54-DF45-42F0-A782-930170718D3E}" srcOrd="0" destOrd="0" presId="urn:microsoft.com/office/officeart/2005/8/layout/StepDownProcess"/>
    <dgm:cxn modelId="{9A3640BC-FE39-45B3-A26F-50F611C117A0}" srcId="{DA3EC18C-ED73-48B0-830F-A8FF99DD27E9}" destId="{270B298D-7014-4D6E-B59F-5D10680B6CE5}" srcOrd="2" destOrd="0" parTransId="{C52EFC4F-0A4F-43D0-96D1-4B5060546527}" sibTransId="{FEF6B11D-0DF5-4990-95A6-7FEA3D50BBD7}"/>
    <dgm:cxn modelId="{57DFAC66-BF28-42A0-8F5A-EA6EC7B343E7}" srcId="{DA3EC18C-ED73-48B0-830F-A8FF99DD27E9}" destId="{B4D79526-C7B9-4889-A557-03779DDEE8B7}" srcOrd="1" destOrd="0" parTransId="{8C449915-2A67-4963-9990-946B64D72C3E}" sibTransId="{5976F40D-C337-43C5-851F-91DD974D079D}"/>
    <dgm:cxn modelId="{7B3CF877-4A91-4DFE-955A-03C4BD176956}" type="presOf" srcId="{270B298D-7014-4D6E-B59F-5D10680B6CE5}" destId="{D628AFD6-15A2-4DBC-9C0A-806406B71190}" srcOrd="0" destOrd="0" presId="urn:microsoft.com/office/officeart/2005/8/layout/StepDownProcess"/>
    <dgm:cxn modelId="{1E312402-A2DF-4750-BB7F-64F023D93AEA}" type="presParOf" srcId="{74806296-10C3-4DC9-AA82-2B474A523F84}" destId="{053C90DD-5476-4DB7-BA1D-5FF9506B2C4F}" srcOrd="0" destOrd="0" presId="urn:microsoft.com/office/officeart/2005/8/layout/StepDownProcess"/>
    <dgm:cxn modelId="{9C83E1FD-2A7F-4AD0-BE64-45D797E3324F}" type="presParOf" srcId="{053C90DD-5476-4DB7-BA1D-5FF9506B2C4F}" destId="{42FC5F10-121C-4EB4-8E51-CB86A16282F1}" srcOrd="0" destOrd="0" presId="urn:microsoft.com/office/officeart/2005/8/layout/StepDownProcess"/>
    <dgm:cxn modelId="{86F64B0E-D87E-4CA6-B503-EC5D7DE8629C}" type="presParOf" srcId="{053C90DD-5476-4DB7-BA1D-5FF9506B2C4F}" destId="{1B50DB54-DF45-42F0-A782-930170718D3E}" srcOrd="1" destOrd="0" presId="urn:microsoft.com/office/officeart/2005/8/layout/StepDownProcess"/>
    <dgm:cxn modelId="{891DB562-2B20-4758-8C78-C4A2753A2D85}" type="presParOf" srcId="{053C90DD-5476-4DB7-BA1D-5FF9506B2C4F}" destId="{85C34A74-347A-40C0-BD3D-C63F5206355F}" srcOrd="2" destOrd="0" presId="urn:microsoft.com/office/officeart/2005/8/layout/StepDownProcess"/>
    <dgm:cxn modelId="{8ABBB162-7A1D-442F-9C50-AB4A1C1D112E}" type="presParOf" srcId="{74806296-10C3-4DC9-AA82-2B474A523F84}" destId="{53B0F0BC-CE03-48CA-B80F-46FA0B787CDE}" srcOrd="1" destOrd="0" presId="urn:microsoft.com/office/officeart/2005/8/layout/StepDownProcess"/>
    <dgm:cxn modelId="{CA9DAC45-6C10-4997-9A79-24F635D85D99}" type="presParOf" srcId="{74806296-10C3-4DC9-AA82-2B474A523F84}" destId="{264B0752-D178-4E75-B52D-A70FE15DCB05}" srcOrd="2" destOrd="0" presId="urn:microsoft.com/office/officeart/2005/8/layout/StepDownProcess"/>
    <dgm:cxn modelId="{DE2CA0A4-E737-44A6-9DBD-FF2891E4758A}" type="presParOf" srcId="{264B0752-D178-4E75-B52D-A70FE15DCB05}" destId="{FABAB6BE-1E7F-48F7-AF5C-1F672F64C13E}" srcOrd="0" destOrd="0" presId="urn:microsoft.com/office/officeart/2005/8/layout/StepDownProcess"/>
    <dgm:cxn modelId="{23672569-C232-4402-8C96-36A141CF0450}" type="presParOf" srcId="{264B0752-D178-4E75-B52D-A70FE15DCB05}" destId="{7BB3F01A-F3BA-4D0D-9119-DECF52EF2D09}" srcOrd="1" destOrd="0" presId="urn:microsoft.com/office/officeart/2005/8/layout/StepDownProcess"/>
    <dgm:cxn modelId="{368CF8D3-3B64-4F7A-8C86-C6689E0AE1C2}" type="presParOf" srcId="{264B0752-D178-4E75-B52D-A70FE15DCB05}" destId="{51993E93-3F19-4726-8CC2-A2C110106A63}" srcOrd="2" destOrd="0" presId="urn:microsoft.com/office/officeart/2005/8/layout/StepDownProcess"/>
    <dgm:cxn modelId="{9EF53062-0DCF-42C7-9FA5-8AB0806CAE26}" type="presParOf" srcId="{74806296-10C3-4DC9-AA82-2B474A523F84}" destId="{DC46C39C-22A1-4C8E-9658-A2FE9E9A792B}" srcOrd="3" destOrd="0" presId="urn:microsoft.com/office/officeart/2005/8/layout/StepDownProcess"/>
    <dgm:cxn modelId="{CCFB7ABE-6533-489B-A9FC-643DA4DDE2EC}" type="presParOf" srcId="{74806296-10C3-4DC9-AA82-2B474A523F84}" destId="{77FCDB0C-3606-406B-A312-15A3D2E6123C}" srcOrd="4" destOrd="0" presId="urn:microsoft.com/office/officeart/2005/8/layout/StepDownProcess"/>
    <dgm:cxn modelId="{482CA758-7563-4C19-96ED-2F91A4820B91}" type="presParOf" srcId="{77FCDB0C-3606-406B-A312-15A3D2E6123C}" destId="{F7C37A33-AE72-4312-AC8C-DDBE713449E0}" srcOrd="0" destOrd="0" presId="urn:microsoft.com/office/officeart/2005/8/layout/StepDownProcess"/>
    <dgm:cxn modelId="{FE97EDD1-6DF5-4D85-AD85-021CF380F2C9}" type="presParOf" srcId="{77FCDB0C-3606-406B-A312-15A3D2E6123C}" destId="{D628AFD6-15A2-4DBC-9C0A-806406B71190}" srcOrd="1" destOrd="0" presId="urn:microsoft.com/office/officeart/2005/8/layout/StepDownProcess"/>
    <dgm:cxn modelId="{44A28A89-221A-443D-BED6-A4AD91CDF8EA}" type="presParOf" srcId="{77FCDB0C-3606-406B-A312-15A3D2E6123C}" destId="{77CA68FE-055A-4B0A-9E40-217D3CDEA59E}" srcOrd="2" destOrd="0" presId="urn:microsoft.com/office/officeart/2005/8/layout/StepDownProcess"/>
    <dgm:cxn modelId="{37093589-6DB6-44A3-8C3E-1D1A0095AC64}" type="presParOf" srcId="{74806296-10C3-4DC9-AA82-2B474A523F84}" destId="{E6E1A408-AB35-452A-989A-C0D1E72A7FF9}" srcOrd="5" destOrd="0" presId="urn:microsoft.com/office/officeart/2005/8/layout/StepDownProcess"/>
    <dgm:cxn modelId="{3B6477A4-6932-4666-9943-D919381C9B25}" type="presParOf" srcId="{74806296-10C3-4DC9-AA82-2B474A523F84}" destId="{6E11CE9E-A881-45B0-AEFA-D9F0D403F91E}" srcOrd="6" destOrd="0" presId="urn:microsoft.com/office/officeart/2005/8/layout/StepDownProcess"/>
    <dgm:cxn modelId="{3D9D57CB-0CEC-4A7A-95A3-9EDC33A6A247}" type="presParOf" srcId="{6E11CE9E-A881-45B0-AEFA-D9F0D403F91E}" destId="{0C87E2A6-AB3D-4049-B0B0-51A774314B5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85B86-480E-4639-AB63-838219954F4D}">
      <dsp:nvSpPr>
        <dsp:cNvPr id="0" name=""/>
        <dsp:cNvSpPr/>
      </dsp:nvSpPr>
      <dsp:spPr>
        <a:xfrm>
          <a:off x="1368145" y="360022"/>
          <a:ext cx="5806725" cy="5806725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Együttműködés alapú</a:t>
          </a:r>
          <a:endParaRPr lang="hu-HU" sz="2200" kern="1200" dirty="0"/>
        </a:p>
      </dsp:txBody>
      <dsp:txXfrm>
        <a:off x="4428428" y="1590495"/>
        <a:ext cx="2073830" cy="1728192"/>
      </dsp:txXfrm>
    </dsp:sp>
    <dsp:sp modelId="{73009C83-CE5C-4838-A8ED-3C3717783E7B}">
      <dsp:nvSpPr>
        <dsp:cNvPr id="0" name=""/>
        <dsp:cNvSpPr/>
      </dsp:nvSpPr>
      <dsp:spPr>
        <a:xfrm>
          <a:off x="1251458" y="656712"/>
          <a:ext cx="5806725" cy="5806725"/>
        </a:xfrm>
        <a:prstGeom prst="pie">
          <a:avLst>
            <a:gd name="adj1" fmla="val 1800000"/>
            <a:gd name="adj2" fmla="val 900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Felhatalmazó</a:t>
          </a:r>
          <a:endParaRPr lang="hu-HU" sz="2200" kern="1200" dirty="0"/>
        </a:p>
      </dsp:txBody>
      <dsp:txXfrm>
        <a:off x="2634012" y="4424171"/>
        <a:ext cx="3110745" cy="1520808"/>
      </dsp:txXfrm>
    </dsp:sp>
    <dsp:sp modelId="{B56B6F0A-83A6-4151-BB7C-4639DE48A9BB}">
      <dsp:nvSpPr>
        <dsp:cNvPr id="0" name=""/>
        <dsp:cNvSpPr/>
      </dsp:nvSpPr>
      <dsp:spPr>
        <a:xfrm>
          <a:off x="1131867" y="449329"/>
          <a:ext cx="5806725" cy="5806725"/>
        </a:xfrm>
        <a:prstGeom prst="pie">
          <a:avLst>
            <a:gd name="adj1" fmla="val 900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err="1" smtClean="0"/>
            <a:t>Egyénreszabott</a:t>
          </a:r>
          <a:endParaRPr lang="hu-HU" sz="2200" kern="1200" dirty="0"/>
        </a:p>
      </dsp:txBody>
      <dsp:txXfrm>
        <a:off x="1804479" y="1679802"/>
        <a:ext cx="2073830" cy="1728192"/>
      </dsp:txXfrm>
    </dsp:sp>
    <dsp:sp modelId="{6B5207E2-BAC4-4556-A076-512221B7FBE9}">
      <dsp:nvSpPr>
        <dsp:cNvPr id="0" name=""/>
        <dsp:cNvSpPr/>
      </dsp:nvSpPr>
      <dsp:spPr>
        <a:xfrm>
          <a:off x="1009161" y="558"/>
          <a:ext cx="6525652" cy="652565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6A0ABB-6E65-4D85-B955-C552488C8EAC}">
      <dsp:nvSpPr>
        <dsp:cNvPr id="0" name=""/>
        <dsp:cNvSpPr/>
      </dsp:nvSpPr>
      <dsp:spPr>
        <a:xfrm>
          <a:off x="891994" y="296881"/>
          <a:ext cx="6525652" cy="652565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96CA9F-8812-4388-812D-8E501BAF4592}">
      <dsp:nvSpPr>
        <dsp:cNvPr id="0" name=""/>
        <dsp:cNvSpPr/>
      </dsp:nvSpPr>
      <dsp:spPr>
        <a:xfrm>
          <a:off x="771924" y="89865"/>
          <a:ext cx="6525652" cy="652565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C5F10-121C-4EB4-8E51-CB86A16282F1}">
      <dsp:nvSpPr>
        <dsp:cNvPr id="0" name=""/>
        <dsp:cNvSpPr/>
      </dsp:nvSpPr>
      <dsp:spPr>
        <a:xfrm rot="5400000">
          <a:off x="1063347" y="1517513"/>
          <a:ext cx="962825" cy="109614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0DB54-DF45-42F0-A782-930170718D3E}">
      <dsp:nvSpPr>
        <dsp:cNvPr id="0" name=""/>
        <dsp:cNvSpPr/>
      </dsp:nvSpPr>
      <dsp:spPr>
        <a:xfrm>
          <a:off x="424117" y="0"/>
          <a:ext cx="2467392" cy="1576417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dirty="0" smtClean="0"/>
            <a:t>Döntés szabadsága</a:t>
          </a:r>
          <a:endParaRPr lang="hu-HU" sz="2800" kern="1200" dirty="0"/>
        </a:p>
      </dsp:txBody>
      <dsp:txXfrm>
        <a:off x="501085" y="76968"/>
        <a:ext cx="2313456" cy="1422481"/>
      </dsp:txXfrm>
    </dsp:sp>
    <dsp:sp modelId="{85C34A74-347A-40C0-BD3D-C63F5206355F}">
      <dsp:nvSpPr>
        <dsp:cNvPr id="0" name=""/>
        <dsp:cNvSpPr/>
      </dsp:nvSpPr>
      <dsp:spPr>
        <a:xfrm>
          <a:off x="2933424" y="358618"/>
          <a:ext cx="1178838" cy="916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BAB6BE-1E7F-48F7-AF5C-1F672F64C13E}">
      <dsp:nvSpPr>
        <dsp:cNvPr id="0" name=""/>
        <dsp:cNvSpPr/>
      </dsp:nvSpPr>
      <dsp:spPr>
        <a:xfrm rot="5400000">
          <a:off x="3223589" y="2885670"/>
          <a:ext cx="962825" cy="109614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B3F01A-F3BA-4D0D-9119-DECF52EF2D09}">
      <dsp:nvSpPr>
        <dsp:cNvPr id="0" name=""/>
        <dsp:cNvSpPr/>
      </dsp:nvSpPr>
      <dsp:spPr>
        <a:xfrm>
          <a:off x="2292836" y="1368153"/>
          <a:ext cx="3309252" cy="1577495"/>
        </a:xfrm>
        <a:prstGeom prst="roundRect">
          <a:avLst>
            <a:gd name="adj" fmla="val 16670"/>
          </a:avLst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dirty="0" smtClean="0"/>
            <a:t>Önállóbb, együttműködőbb kliens</a:t>
          </a:r>
          <a:endParaRPr lang="hu-HU" sz="2800" kern="1200" dirty="0"/>
        </a:p>
      </dsp:txBody>
      <dsp:txXfrm>
        <a:off x="2369857" y="1445174"/>
        <a:ext cx="3155210" cy="1423453"/>
      </dsp:txXfrm>
    </dsp:sp>
    <dsp:sp modelId="{51993E93-3F19-4726-8CC2-A2C110106A63}">
      <dsp:nvSpPr>
        <dsp:cNvPr id="0" name=""/>
        <dsp:cNvSpPr/>
      </dsp:nvSpPr>
      <dsp:spPr>
        <a:xfrm>
          <a:off x="4901370" y="1854552"/>
          <a:ext cx="1178838" cy="916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37A33-AE72-4312-AC8C-DDBE713449E0}">
      <dsp:nvSpPr>
        <dsp:cNvPr id="0" name=""/>
        <dsp:cNvSpPr/>
      </dsp:nvSpPr>
      <dsp:spPr>
        <a:xfrm rot="5400000">
          <a:off x="4951784" y="4253821"/>
          <a:ext cx="962825" cy="109614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28AFD6-15A2-4DBC-9C0A-806406B71190}">
      <dsp:nvSpPr>
        <dsp:cNvPr id="0" name=""/>
        <dsp:cNvSpPr/>
      </dsp:nvSpPr>
      <dsp:spPr>
        <a:xfrm>
          <a:off x="4450841" y="2736305"/>
          <a:ext cx="3525908" cy="1371419"/>
        </a:xfrm>
        <a:prstGeom prst="roundRect">
          <a:avLst>
            <a:gd name="adj" fmla="val 16670"/>
          </a:avLst>
        </a:prstGeom>
        <a:solidFill>
          <a:srgbClr val="3ABC3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dirty="0" smtClean="0"/>
            <a:t>Csökkenő viselkedésprobléma</a:t>
          </a:r>
          <a:endParaRPr lang="hu-HU" sz="2800" kern="1200" dirty="0"/>
        </a:p>
      </dsp:txBody>
      <dsp:txXfrm>
        <a:off x="4517800" y="2803264"/>
        <a:ext cx="3391990" cy="1237501"/>
      </dsp:txXfrm>
    </dsp:sp>
    <dsp:sp modelId="{77CA68FE-055A-4B0A-9E40-217D3CDEA59E}">
      <dsp:nvSpPr>
        <dsp:cNvPr id="0" name=""/>
        <dsp:cNvSpPr/>
      </dsp:nvSpPr>
      <dsp:spPr>
        <a:xfrm>
          <a:off x="6556714" y="3247448"/>
          <a:ext cx="1178838" cy="916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7E2A6-AB3D-4049-B0B0-51A774314B59}">
      <dsp:nvSpPr>
        <dsp:cNvPr id="0" name=""/>
        <dsp:cNvSpPr/>
      </dsp:nvSpPr>
      <dsp:spPr>
        <a:xfrm>
          <a:off x="6083712" y="3960440"/>
          <a:ext cx="3085382" cy="1317472"/>
        </a:xfrm>
        <a:prstGeom prst="roundRect">
          <a:avLst>
            <a:gd name="adj" fmla="val 1667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dirty="0" smtClean="0"/>
            <a:t>Javuló szervezeti kultúra</a:t>
          </a:r>
          <a:endParaRPr lang="hu-HU" sz="2800" kern="1200" dirty="0"/>
        </a:p>
      </dsp:txBody>
      <dsp:txXfrm>
        <a:off x="6148037" y="4024765"/>
        <a:ext cx="2956732" cy="1188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hu-H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hu-H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hu-H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FEEDE01-94BB-434E-AC38-959472F8483A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6488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2F395-692F-40FE-AED5-B79EF4F354C1}" type="slidenum">
              <a:rPr lang="hu-HU"/>
              <a:pPr/>
              <a:t>1</a:t>
            </a:fld>
            <a:endParaRPr lang="hu-HU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Gyakori probléma</a:t>
            </a:r>
          </a:p>
          <a:p>
            <a:pPr marL="171450" indent="-171450">
              <a:buFontTx/>
              <a:buChar char="-"/>
            </a:pPr>
            <a:r>
              <a:rPr lang="hu-HU" dirty="0" smtClean="0"/>
              <a:t>„30 éve</a:t>
            </a:r>
            <a:r>
              <a:rPr lang="hu-HU" baseline="0" dirty="0" smtClean="0"/>
              <a:t> </a:t>
            </a:r>
            <a:r>
              <a:rPr lang="hu-HU" dirty="0" smtClean="0"/>
              <a:t> így csináltuk,</a:t>
            </a:r>
            <a:r>
              <a:rPr lang="hu-HU" baseline="0" dirty="0" smtClean="0"/>
              <a:t> tehát működik”, változástól való félelem</a:t>
            </a:r>
          </a:p>
          <a:p>
            <a:pPr marL="171450" indent="-171450">
              <a:buFontTx/>
              <a:buChar char="-"/>
            </a:pPr>
            <a:r>
              <a:rPr lang="hu-HU" baseline="0" dirty="0" smtClean="0"/>
              <a:t>Szakember hiány, tudáshiány  - „</a:t>
            </a:r>
            <a:r>
              <a:rPr lang="hu-HU" baseline="0" dirty="0" err="1" smtClean="0"/>
              <a:t>senior</a:t>
            </a:r>
            <a:r>
              <a:rPr lang="hu-HU" baseline="0" dirty="0" smtClean="0"/>
              <a:t>” intézmények felkeresése, tapasztalat csere, lehetőségek az együttműködésre</a:t>
            </a:r>
          </a:p>
          <a:p>
            <a:pPr marL="171450" indent="-171450">
              <a:buFontTx/>
              <a:buChar char="-"/>
            </a:pPr>
            <a:r>
              <a:rPr lang="hu-HU" baseline="0" dirty="0" smtClean="0"/>
              <a:t>Zavaros kompetencia határok (gondnok, szülő-</a:t>
            </a:r>
            <a:r>
              <a:rPr lang="hu-HU" baseline="0" dirty="0" err="1" smtClean="0"/>
              <a:t>intézményvezető</a:t>
            </a:r>
            <a:r>
              <a:rPr lang="hu-HU" baseline="0" dirty="0" smtClean="0"/>
              <a:t>, gondozó személyzet irányít)</a:t>
            </a:r>
          </a:p>
          <a:p>
            <a:pPr marL="171450" indent="-171450">
              <a:buFontTx/>
              <a:buChar char="-"/>
            </a:pPr>
            <a:r>
              <a:rPr lang="hu-HU" baseline="0" dirty="0" smtClean="0"/>
              <a:t>Szakmailag megalapozatlan szabályok, idejétmúlt szemléletek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510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Gyász folyamat (Dr. Kálmán Zsófia – Bánatkő)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Tagadás és izoláció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Harag. Alkudozás. 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Depresszió 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Elfogadás</a:t>
            </a:r>
          </a:p>
          <a:p>
            <a:endParaRPr lang="cs-CZ" dirty="0" smtClean="0"/>
          </a:p>
          <a:p>
            <a:r>
              <a:rPr lang="cs-CZ" dirty="0" smtClean="0"/>
              <a:t>Együttműködés, kommunikáció – „nézőpont váltás“</a:t>
            </a:r>
          </a:p>
          <a:p>
            <a:endParaRPr lang="cs-CZ" dirty="0" smtClean="0"/>
          </a:p>
          <a:p>
            <a:r>
              <a:rPr lang="cs-CZ" dirty="0" smtClean="0"/>
              <a:t>Lassú folyamat, </a:t>
            </a:r>
            <a:r>
              <a:rPr lang="cs-CZ" b="1" dirty="0" smtClean="0"/>
              <a:t>több évtizedes</a:t>
            </a:r>
            <a:r>
              <a:rPr lang="cs-CZ" b="1" baseline="0" dirty="0" smtClean="0"/>
              <a:t> hozzot sérelmek és kudarcok </a:t>
            </a:r>
            <a:r>
              <a:rPr lang="cs-CZ" baseline="0" dirty="0" smtClean="0"/>
              <a:t>nem gyógyulnak meg néhány hét alatt</a:t>
            </a:r>
            <a:endParaRPr lang="cs-CZ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6165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Mit</a:t>
            </a:r>
            <a:r>
              <a:rPr lang="hu-HU" baseline="0" dirty="0" smtClean="0"/>
              <a:t> is értünk Személyközpontú gondozás, segítés alatt?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A hagyományos gondozási modelltől eltérő megközelítés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Pszichiólógiában</a:t>
            </a:r>
            <a:r>
              <a:rPr lang="cs-CZ" baseline="0" dirty="0" smtClean="0"/>
              <a:t> használt fogalom, mára a szociciális ellátásban elterjedt fogalom, angol-szász országokban bevált elméleti és gyakorlati megközeltés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Hazánkban viszonylag új fogalomnak számít, melyet jogszabályi szinten egyedül a Támogatott lakhatás szabályozásában olvashatunk, de a fogyatékos személyek ellátásának módszertanában egyre gyakrabban kerül említésre.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Előadásomban a fogyatékos, azon belül az értelmi fogyatékos és/vagy autista személyekre vonatkozóan használom a KLIENS kifejezést; de a személyközpontú megközelítés elvei a szociális ellátórendszer minden célcsoportjára alkalmazhatóak.</a:t>
            </a:r>
            <a:endParaRPr lang="cs-CZ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4927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b="1" dirty="0" smtClean="0"/>
              <a:t>korszerű megközelítés</a:t>
            </a:r>
            <a:r>
              <a:rPr lang="hu-HU" b="1" baseline="0" dirty="0" smtClean="0"/>
              <a:t> </a:t>
            </a:r>
            <a:r>
              <a:rPr lang="hu-HU" baseline="0" dirty="0" smtClean="0"/>
              <a:t>szerint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cs-CZ" dirty="0" smtClean="0"/>
              <a:t>Minden kliens </a:t>
            </a:r>
            <a:r>
              <a:rPr lang="cs-CZ" b="1" dirty="0" smtClean="0"/>
              <a:t>egyedi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cs-CZ" dirty="0" smtClean="0"/>
              <a:t>Középpontban állnak a Kliens számára jelentéssel bíró </a:t>
            </a:r>
            <a:r>
              <a:rPr lang="cs-CZ" b="1" dirty="0" smtClean="0"/>
              <a:t>célok elérése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cs-CZ" dirty="0" smtClean="0"/>
              <a:t>A megfelelő szolgáltatás kulcsa az </a:t>
            </a:r>
            <a:r>
              <a:rPr lang="cs-CZ" b="1" dirty="0" smtClean="0"/>
              <a:t>együttműködés</a:t>
            </a:r>
            <a:r>
              <a:rPr lang="cs-CZ" dirty="0" smtClean="0"/>
              <a:t> a családdal,</a:t>
            </a:r>
            <a:r>
              <a:rPr lang="cs-CZ" baseline="0" dirty="0" smtClean="0"/>
              <a:t> </a:t>
            </a:r>
            <a:r>
              <a:rPr lang="cs-CZ" dirty="0" smtClean="0"/>
              <a:t>helyi közösséggel és szolgáltatóhálozattal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cs-CZ" dirty="0" smtClean="0"/>
              <a:t>Fő vezérelve az</a:t>
            </a:r>
            <a:r>
              <a:rPr lang="cs-CZ" baseline="0" dirty="0" smtClean="0"/>
              <a:t> </a:t>
            </a:r>
            <a:r>
              <a:rPr lang="cs-CZ" b="1" baseline="0" dirty="0" smtClean="0"/>
              <a:t>empowerment, azaz a kliensek hatalommal való felruházása</a:t>
            </a:r>
            <a:endParaRPr lang="cs-CZ" b="1" dirty="0" smtClean="0"/>
          </a:p>
          <a:p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4457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4205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A személyközpontú</a:t>
            </a:r>
            <a:r>
              <a:rPr lang="cs-CZ" baseline="0" dirty="0" smtClean="0"/>
              <a:t> megközelítés </a:t>
            </a:r>
            <a:r>
              <a:rPr lang="cs-CZ" b="1" baseline="0" dirty="0" smtClean="0"/>
              <a:t>v</a:t>
            </a:r>
            <a:r>
              <a:rPr lang="cs-CZ" b="1" dirty="0" smtClean="0"/>
              <a:t>isszaadja a döntést szabadságát a kliensnek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/>
              <a:t>Nagyobb önállóság, motiváltabb/együttműködőbb kliens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/>
              <a:t>Csökken a viselkedésprobléma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Pozitív hatása van a szervezeti kultúrára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Pozitívabb munkahelyi légkör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Csökken a visszaélések és abúzusok száma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Nyitottabb kommunikáció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6024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 személyközpontú megközelítés</a:t>
            </a:r>
            <a:r>
              <a:rPr lang="hu-HU" sz="1200" b="1" i="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 rövid, közép és hosszútávú tervezés segítségével segíti a klienseket a személyes célok elérésében.</a:t>
            </a:r>
          </a:p>
          <a:p>
            <a:endParaRPr lang="hu-HU" sz="1200" b="1" i="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hu-HU" sz="1200" b="1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PDAC</a:t>
            </a:r>
            <a:r>
              <a:rPr lang="hu-HU" sz="1200" b="1" i="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hu-HU" sz="1200" b="1" i="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cikus</a:t>
            </a:r>
            <a:r>
              <a:rPr lang="hu-HU" sz="1200" b="1" i="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folyamata egy </a:t>
            </a:r>
            <a:r>
              <a:rPr lang="hu-HU" sz="1200" b="1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négylépéses menedzsment módszer, 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melynek</a:t>
            </a:r>
            <a:r>
              <a:rPr lang="hu-HU" sz="1200" b="0" i="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lényege, hogy a</a:t>
            </a:r>
          </a:p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rendszer mindig tovább javítható, az ismétlések során pedig mindig magasabb minőségi szinten végezzük el a lépéseket</a:t>
            </a: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hu-HU" i="1" dirty="0" smtClean="0"/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i="1" dirty="0" smtClean="0"/>
              <a:t>A Személyközpontú munka nem egy ülésen történik, hanem egy </a:t>
            </a:r>
            <a:r>
              <a:rPr lang="hu-HU" b="1" i="1" dirty="0" smtClean="0"/>
              <a:t>hosszantartó, folyamatos aktív közös gondolkodás a klienssel</a:t>
            </a:r>
            <a:r>
              <a:rPr lang="hu-HU" i="1" dirty="0" smtClean="0"/>
              <a:t>, a kliensért.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529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Ha boldogabb, kevésbé autista -</a:t>
            </a:r>
            <a:r>
              <a:rPr lang="hu-HU" baseline="0" dirty="0" smtClean="0"/>
              <a:t> </a:t>
            </a:r>
            <a:r>
              <a:rPr lang="hu-HU" dirty="0" smtClean="0"/>
              <a:t>Peter </a:t>
            </a:r>
            <a:r>
              <a:rPr lang="hu-HU" dirty="0" err="1" smtClean="0"/>
              <a:t>Vermeulen</a:t>
            </a:r>
            <a:r>
              <a:rPr lang="hu-HU" dirty="0" smtClean="0"/>
              <a:t>, belga autizmus szakértő, </a:t>
            </a:r>
            <a:r>
              <a:rPr lang="hu-HU" dirty="0" err="1" smtClean="0"/>
              <a:t>Autism</a:t>
            </a:r>
            <a:r>
              <a:rPr lang="hu-HU" dirty="0" smtClean="0"/>
              <a:t> </a:t>
            </a:r>
            <a:r>
              <a:rPr lang="hu-HU" dirty="0" err="1" smtClean="0"/>
              <a:t>Centraal</a:t>
            </a:r>
            <a:r>
              <a:rPr lang="hu-HU" dirty="0" smtClean="0"/>
              <a:t>, 10 éve publikál autizmus</a:t>
            </a:r>
            <a:r>
              <a:rPr lang="hu-HU" baseline="0" dirty="0" smtClean="0"/>
              <a:t> és boldogság témában, a „jól-lét” téma egyik </a:t>
            </a:r>
            <a:r>
              <a:rPr lang="hu-HU" baseline="0" dirty="0" err="1" smtClean="0"/>
              <a:t>úttöröje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smtClean="0"/>
              <a:t>ENSZ egyezmény a fogyatékos emberek jogairól – nincs különbség fogyatékos és nem fogyatékos emberek jogai között párkapcsolatok és szexualitás területén (sem)</a:t>
            </a:r>
          </a:p>
          <a:p>
            <a:endParaRPr lang="hu-HU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Zárógondolat: AKTÍV RÉSZVÉTEL A SZOLGÁLTATÁS VEZETÉSE ÉS SZAKEMBEREI RÉSZÉRŐL</a:t>
            </a:r>
            <a:endParaRPr kumimoji="0" lang="hu-HU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9778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Barát szerep: „Barátságos</a:t>
            </a:r>
            <a:r>
              <a:rPr lang="hu-HU" baseline="0" dirty="0" smtClean="0"/>
              <a:t> vagyok veled, de nem vagyok a barátod. A segítőd vagyok.”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0790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Eper szimbolika</a:t>
            </a:r>
          </a:p>
          <a:p>
            <a:pPr marL="171450" indent="-171450">
              <a:buFontTx/>
              <a:buChar char="-"/>
            </a:pPr>
            <a:r>
              <a:rPr lang="hu-HU" dirty="0" smtClean="0"/>
              <a:t>Amikor megkérdezek egy nagy</a:t>
            </a:r>
            <a:r>
              <a:rPr lang="hu-HU" baseline="0" dirty="0" smtClean="0"/>
              <a:t> tapasztalattal és tudással </a:t>
            </a:r>
            <a:r>
              <a:rPr lang="hu-HU" baseline="0" dirty="0" err="1" smtClean="0"/>
              <a:t>rendelkezező</a:t>
            </a:r>
            <a:r>
              <a:rPr lang="hu-HU" baseline="0" dirty="0" smtClean="0"/>
              <a:t> szakembert, hogy mit gondolnak, rendelkeznek-e már elegendő tudással, - a válasz általában az, hogy „még nem”.</a:t>
            </a:r>
          </a:p>
          <a:p>
            <a:pPr marL="0" indent="0">
              <a:buFontTx/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EDE01-94BB-434E-AC38-959472F8483A}" type="slidenum">
              <a:rPr lang="hu-HU" smtClean="0"/>
              <a:pPr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8810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hu-HU" noProof="0" smtClean="0"/>
              <a:t>Mintacím szerkesztése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hu-HU" noProof="0" smtClean="0"/>
              <a:t>Kattintson ide az alcím mintájának szerkesztéséhez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90DEFD2-1914-4397-A56A-8CC462053243}" type="slidenum">
              <a:rPr lang="hu-HU"/>
              <a:pPr/>
              <a:t>‹#›</a:t>
            </a:fld>
            <a:endParaRPr lang="hu-HU"/>
          </a:p>
        </p:txBody>
      </p:sp>
      <p:sp>
        <p:nvSpPr>
          <p:cNvPr id="16392" name="Rectangle 8" descr="Gold bar"/>
          <p:cNvSpPr>
            <a:spLocks noChangeArrowheads="1"/>
          </p:cNvSpPr>
          <p:nvPr/>
        </p:nvSpPr>
        <p:spPr bwMode="auto">
          <a:xfrm>
            <a:off x="228600" y="2889250"/>
            <a:ext cx="2870200" cy="2016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Rectangle 9" descr="Orange bar"/>
          <p:cNvSpPr>
            <a:spLocks noChangeArrowheads="1"/>
          </p:cNvSpPr>
          <p:nvPr/>
        </p:nvSpPr>
        <p:spPr bwMode="auto">
          <a:xfrm>
            <a:off x="3098800" y="2889250"/>
            <a:ext cx="2870200" cy="2016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Rectangle 10" descr="Slate bar"/>
          <p:cNvSpPr>
            <a:spLocks noChangeArrowheads="1"/>
          </p:cNvSpPr>
          <p:nvPr/>
        </p:nvSpPr>
        <p:spPr bwMode="auto">
          <a:xfrm>
            <a:off x="5969000" y="2889250"/>
            <a:ext cx="2870200" cy="2016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4B9AD-67E1-4051-9C5A-9CD4E6918EEB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8111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F0B44-DB79-4B12-B9DC-7D525117B97B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5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0EE9BFC-5837-4575-A91F-B80A7A621300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5082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Cím, szöveg és áb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r>
              <a:rPr lang="hu-HU" smtClean="0"/>
              <a:t>Kattintson az ikonra online kép beszúrásához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D9C41BA-086E-4F00-9A5B-48C93798540E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144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774F9-D123-469F-A701-476E021F33E4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398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4FDD9-34CA-42FB-83F8-C0E6A164E86D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50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C96E1D-5359-4E2D-B896-F58A3E6D2994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792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7F0DF-C66D-4F71-92C5-8AAF01823F96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112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E2069-448D-4C71-8CBC-FF0AB0FA893D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2185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87D88-F699-45C8-AF3C-38FF624C1A82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317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8D3C4-141B-49B8-BEED-0BE771545821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728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AFA41-C9CB-426D-8C0F-990F7D1042BE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7733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hu-H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hu-HU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FE4D154D-AC1F-4B67-A5F4-ADB36A28AACA}" type="slidenum">
              <a:rPr lang="hu-HU"/>
              <a:pPr/>
              <a:t>‹#›</a:t>
            </a:fld>
            <a:endParaRPr lang="hu-HU"/>
          </a:p>
        </p:txBody>
      </p:sp>
      <p:sp>
        <p:nvSpPr>
          <p:cNvPr id="15367" name="Rectangle 7" descr="Gold bar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hu-HU" sz="2400">
              <a:latin typeface="Times New Roman" pitchFamily="18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" name="Rectangle 9" descr="Orange bar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hu-HU" sz="2400">
              <a:latin typeface="Times New Roman" pitchFamily="18" charset="0"/>
            </a:endParaRPr>
          </a:p>
        </p:txBody>
      </p:sp>
      <p:sp>
        <p:nvSpPr>
          <p:cNvPr id="15370" name="Rectangle 10" descr="Slate bar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hu-H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nemet-mikes.andrea@nszi.gov.hu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8640"/>
            <a:ext cx="7772400" cy="2127250"/>
          </a:xfrm>
        </p:spPr>
        <p:txBody>
          <a:bodyPr/>
          <a:lstStyle/>
          <a:p>
            <a:r>
              <a:rPr lang="cs-CZ" sz="4800" dirty="0" smtClean="0"/>
              <a:t>A személyközpontú gondozás fontossága</a:t>
            </a:r>
            <a:endParaRPr lang="cs-CZ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5753100"/>
            <a:ext cx="8640960" cy="2209800"/>
          </a:xfrm>
        </p:spPr>
        <p:txBody>
          <a:bodyPr/>
          <a:lstStyle/>
          <a:p>
            <a:r>
              <a:rPr lang="cs-CZ" sz="1800" dirty="0" smtClean="0"/>
              <a:t>Német-Mikes Andrea</a:t>
            </a:r>
          </a:p>
          <a:p>
            <a:r>
              <a:rPr lang="cs-CZ" sz="1800" dirty="0" smtClean="0"/>
              <a:t>Slactha Margit Nemzeti Szociálipolitikai Intézet</a:t>
            </a:r>
          </a:p>
          <a:p>
            <a:r>
              <a:rPr lang="cs-CZ" sz="1800" dirty="0" smtClean="0"/>
              <a:t>Módszertani Igazgatóság</a:t>
            </a:r>
            <a:endParaRPr lang="cs-CZ" sz="18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3356992"/>
            <a:ext cx="5171700" cy="215487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 smtClean="0">
                <a:latin typeface="+mn-lt"/>
              </a:rPr>
              <a:t>Honnan tudjuk, hogy mi a jó a kliensnek?</a:t>
            </a:r>
            <a:endParaRPr lang="hu-HU" sz="3600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/>
          <a:lstStyle/>
          <a:p>
            <a:r>
              <a:rPr lang="hu-HU" dirty="0" smtClean="0"/>
              <a:t>Kérdezzük meg őt!</a:t>
            </a:r>
          </a:p>
          <a:p>
            <a:pPr lvl="1"/>
            <a:r>
              <a:rPr lang="hu-HU" dirty="0" smtClean="0"/>
              <a:t>Non-verbális kliens esetén</a:t>
            </a:r>
          </a:p>
          <a:p>
            <a:pPr lvl="1"/>
            <a:r>
              <a:rPr lang="hu-HU" dirty="0" err="1" smtClean="0"/>
              <a:t>Echolália</a:t>
            </a:r>
            <a:r>
              <a:rPr lang="hu-HU" dirty="0" smtClean="0"/>
              <a:t> esetén</a:t>
            </a:r>
          </a:p>
          <a:p>
            <a:pPr lvl="1"/>
            <a:r>
              <a:rPr lang="hu-HU" dirty="0" smtClean="0"/>
              <a:t>„Panaszkodó” kliens esetén</a:t>
            </a:r>
          </a:p>
          <a:p>
            <a:pPr marL="457200" lvl="1" indent="0">
              <a:buNone/>
            </a:pPr>
            <a:endParaRPr lang="hu-HU" dirty="0" smtClean="0"/>
          </a:p>
          <a:p>
            <a:r>
              <a:rPr lang="hu-HU" dirty="0" smtClean="0"/>
              <a:t>Kérdezzük meg a családját!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Kérdezzük ki az őt támogató stáb véleményét!</a:t>
            </a:r>
          </a:p>
          <a:p>
            <a:pPr lvl="1"/>
            <a:r>
              <a:rPr lang="hu-HU" dirty="0" smtClean="0"/>
              <a:t>Esetmegbeszélés</a:t>
            </a:r>
          </a:p>
          <a:p>
            <a:pPr lvl="1"/>
            <a:r>
              <a:rPr lang="hu-HU" dirty="0" smtClean="0"/>
              <a:t>Korábbi dokumentumok / Életút dokumentáció</a:t>
            </a:r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4734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7856"/>
            <a:ext cx="8974832" cy="1139825"/>
          </a:xfrm>
        </p:spPr>
        <p:txBody>
          <a:bodyPr/>
          <a:lstStyle/>
          <a:p>
            <a:pPr algn="ctr"/>
            <a:r>
              <a:rPr lang="cs-CZ" sz="3600" dirty="0" smtClean="0">
                <a:latin typeface="+mn-lt"/>
              </a:rPr>
              <a:t>Nehézségek a személyközpontú megközelítés alkalmazása során</a:t>
            </a:r>
            <a:endParaRPr lang="cs-CZ" sz="3600" dirty="0">
              <a:latin typeface="+mn-lt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140768"/>
            <a:ext cx="8820472" cy="5717232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cs-CZ" dirty="0" smtClean="0">
                <a:solidFill>
                  <a:schemeClr val="accent1"/>
                </a:solidFill>
              </a:rPr>
              <a:t>A kliens viselkedése</a:t>
            </a:r>
          </a:p>
          <a:p>
            <a:pPr marL="0" indent="0" algn="ctr">
              <a:buNone/>
            </a:pPr>
            <a:endParaRPr lang="cs-CZ" dirty="0"/>
          </a:p>
          <a:p>
            <a:r>
              <a:rPr lang="cs-CZ" dirty="0" smtClean="0"/>
              <a:t>Passzív részvétel vagy kommunikáció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Agresszív viselkedés vagy kommunikáció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Korlátozás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Bűntetés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Trauma (életesemény, változás, abúzus)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35194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+mn-lt"/>
              </a:rPr>
              <a:t>Nehézségek a személyközpontú megközelítés alkalmazása során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534" y="1446238"/>
            <a:ext cx="8550002" cy="4680520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/>
              <a:t>	</a:t>
            </a:r>
            <a:r>
              <a:rPr lang="cs-CZ" dirty="0" smtClean="0">
                <a:solidFill>
                  <a:schemeClr val="accent1"/>
                </a:solidFill>
              </a:rPr>
              <a:t>A szakemberek szemlélete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Segítői alapértékek, attitűd</a:t>
            </a:r>
          </a:p>
          <a:p>
            <a:pPr lvl="1"/>
            <a:r>
              <a:rPr lang="cs-CZ" dirty="0" smtClean="0"/>
              <a:t>túl gondozás</a:t>
            </a:r>
          </a:p>
          <a:p>
            <a:pPr lvl="1"/>
            <a:r>
              <a:rPr lang="cs-CZ" dirty="0" smtClean="0"/>
              <a:t>Szülői szerep, Barát szerep</a:t>
            </a:r>
          </a:p>
          <a:p>
            <a:pPr lvl="1"/>
            <a:r>
              <a:rPr lang="cs-CZ" dirty="0" smtClean="0"/>
              <a:t>Hatalommal felruházás, partneri viszony</a:t>
            </a:r>
          </a:p>
          <a:p>
            <a:pPr lvl="1"/>
            <a:r>
              <a:rPr lang="cs-CZ" dirty="0" smtClean="0"/>
              <a:t>Érzékenyítés</a:t>
            </a:r>
          </a:p>
          <a:p>
            <a:pPr marL="457200" lvl="1" indent="0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Attribúciós elmélet – „tehet róla</a:t>
            </a:r>
            <a:r>
              <a:rPr lang="cs-CZ" dirty="0" smtClean="0"/>
              <a:t>?“</a:t>
            </a:r>
          </a:p>
          <a:p>
            <a:r>
              <a:rPr lang="cs-CZ" dirty="0" smtClean="0"/>
              <a:t>Hatalmi viszony eltolódás </a:t>
            </a:r>
            <a:r>
              <a:rPr lang="cs-CZ" dirty="0" smtClean="0">
                <a:sym typeface="Wingdings" panose="05000000000000000000" pitchFamily="2" charset="2"/>
              </a:rPr>
              <a:t> abúzus</a:t>
            </a:r>
            <a:endParaRPr lang="cs-CZ" dirty="0" smtClean="0"/>
          </a:p>
          <a:p>
            <a:r>
              <a:rPr lang="cs-CZ" dirty="0"/>
              <a:t>Döntés </a:t>
            </a:r>
            <a:r>
              <a:rPr lang="cs-CZ" dirty="0" smtClean="0"/>
              <a:t>támogatás / Támogatott döntéshozatal</a:t>
            </a:r>
          </a:p>
        </p:txBody>
      </p:sp>
    </p:spTree>
    <p:extLst>
      <p:ext uri="{BB962C8B-B14F-4D97-AF65-F5344CB8AC3E}">
        <p14:creationId xmlns:p14="http://schemas.microsoft.com/office/powerpoint/2010/main" val="15847885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/>
          <a:srcRect l="1" t="24127" r="-3553" b="22697"/>
          <a:stretch/>
        </p:blipFill>
        <p:spPr>
          <a:xfrm>
            <a:off x="3131840" y="10244"/>
            <a:ext cx="2664296" cy="1368152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24544" y="1484784"/>
            <a:ext cx="9217024" cy="4881273"/>
          </a:xfrm>
        </p:spPr>
        <p:txBody>
          <a:bodyPr/>
          <a:lstStyle/>
          <a:p>
            <a:pPr marL="457200" lvl="1" indent="0" algn="ctr">
              <a:buNone/>
            </a:pPr>
            <a:r>
              <a:rPr lang="hu-HU" dirty="0" smtClean="0"/>
              <a:t>„Minden </a:t>
            </a:r>
            <a:r>
              <a:rPr lang="hu-HU" dirty="0"/>
              <a:t>felnőttnek </a:t>
            </a:r>
            <a:r>
              <a:rPr lang="hu-HU" dirty="0">
                <a:solidFill>
                  <a:schemeClr val="accent1"/>
                </a:solidFill>
              </a:rPr>
              <a:t>joga van saját </a:t>
            </a:r>
            <a:r>
              <a:rPr lang="hu-HU" dirty="0" smtClean="0">
                <a:solidFill>
                  <a:schemeClr val="accent1"/>
                </a:solidFill>
              </a:rPr>
              <a:t>életére vonatkozóan döntéseket meghozni</a:t>
            </a:r>
            <a:r>
              <a:rPr lang="hu-HU" dirty="0">
                <a:solidFill>
                  <a:schemeClr val="accent1"/>
                </a:solidFill>
              </a:rPr>
              <a:t>, és fel kell </a:t>
            </a:r>
            <a:r>
              <a:rPr lang="hu-HU" dirty="0" smtClean="0">
                <a:solidFill>
                  <a:schemeClr val="accent1"/>
                </a:solidFill>
              </a:rPr>
              <a:t>tételeznünk, </a:t>
            </a:r>
            <a:r>
              <a:rPr lang="hu-HU" dirty="0">
                <a:solidFill>
                  <a:schemeClr val="accent1"/>
                </a:solidFill>
              </a:rPr>
              <a:t>hogy képes erre, hacsak az ellenkezőjét nem bizonyítják.</a:t>
            </a:r>
            <a:r>
              <a:rPr lang="hu-HU" dirty="0"/>
              <a:t> Ez azt jelenti, hogy nem </a:t>
            </a:r>
            <a:r>
              <a:rPr lang="hu-HU" dirty="0" smtClean="0"/>
              <a:t>feltételezhető, </a:t>
            </a:r>
            <a:r>
              <a:rPr lang="hu-HU" dirty="0"/>
              <a:t>hogy valaki nem tud saját maga dönteni csak azért, mert bizonyos egészségügyi állapota vagy fogyatékossága van</a:t>
            </a:r>
            <a:r>
              <a:rPr lang="hu-HU" dirty="0" smtClean="0"/>
              <a:t>.”</a:t>
            </a:r>
          </a:p>
          <a:p>
            <a:pPr marL="457200" lvl="1" indent="0" algn="ctr">
              <a:buNone/>
            </a:pPr>
            <a:r>
              <a:rPr lang="hu-HU" i="1" dirty="0" err="1"/>
              <a:t>Mental</a:t>
            </a:r>
            <a:r>
              <a:rPr lang="hu-HU" i="1" dirty="0"/>
              <a:t> </a:t>
            </a:r>
            <a:r>
              <a:rPr lang="hu-HU" i="1" dirty="0" err="1"/>
              <a:t>Capacity</a:t>
            </a:r>
            <a:r>
              <a:rPr lang="hu-HU" i="1" dirty="0"/>
              <a:t> </a:t>
            </a:r>
            <a:r>
              <a:rPr lang="hu-HU" i="1" dirty="0" err="1"/>
              <a:t>Act</a:t>
            </a:r>
            <a:r>
              <a:rPr lang="hu-HU" i="1" dirty="0"/>
              <a:t> 2005, Egyesült Királyság -</a:t>
            </a:r>
          </a:p>
          <a:p>
            <a:pPr marL="457200" lvl="1" indent="0" algn="ctr">
              <a:buNone/>
            </a:pPr>
            <a:endParaRPr lang="hu-HU" dirty="0" smtClean="0"/>
          </a:p>
          <a:p>
            <a:pPr marL="457200" lvl="1" indent="0" algn="ctr">
              <a:buNone/>
            </a:pPr>
            <a:r>
              <a:rPr lang="hu-HU" dirty="0" smtClean="0">
                <a:solidFill>
                  <a:schemeClr val="accent1"/>
                </a:solidFill>
              </a:rPr>
              <a:t>Nem hagyjuk magára a klienst</a:t>
            </a:r>
            <a:r>
              <a:rPr lang="hu-HU" dirty="0" smtClean="0"/>
              <a:t>, segítünk a választási lehetőségeket felmérni, döntést hozni. </a:t>
            </a:r>
          </a:p>
          <a:p>
            <a:pPr marL="457200" lvl="1" indent="0" algn="ctr">
              <a:buNone/>
            </a:pPr>
            <a:endParaRPr lang="hu-HU" dirty="0"/>
          </a:p>
          <a:p>
            <a:pPr marL="457200" lvl="1" indent="0" algn="ctr">
              <a:buNone/>
            </a:pPr>
            <a:r>
              <a:rPr lang="hu-HU" dirty="0" smtClean="0"/>
              <a:t>Ugyanakkor a kliensnek is </a:t>
            </a:r>
            <a:r>
              <a:rPr lang="hu-HU" dirty="0" smtClean="0">
                <a:solidFill>
                  <a:schemeClr val="accent1"/>
                </a:solidFill>
              </a:rPr>
              <a:t>joga van „nem jó” döntéseket hozni</a:t>
            </a:r>
            <a:r>
              <a:rPr lang="hu-HU" dirty="0" smtClean="0"/>
              <a:t>.</a:t>
            </a:r>
          </a:p>
          <a:p>
            <a:pPr marL="457200" lvl="1" indent="0" algn="ctr">
              <a:buNone/>
            </a:pPr>
            <a:endParaRPr lang="hu-HU" dirty="0"/>
          </a:p>
          <a:p>
            <a:pPr marL="457200" lvl="1" indent="0" algn="ctr">
              <a:buNone/>
            </a:pPr>
            <a:r>
              <a:rPr lang="hu-HU" i="1" dirty="0" smtClean="0"/>
              <a:t>-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15931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+mn-lt"/>
              </a:rPr>
              <a:t>Nehézségek a személyközpontú megközelítés alkalmazása során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 smtClean="0">
                <a:solidFill>
                  <a:schemeClr val="accent1"/>
                </a:solidFill>
              </a:rPr>
              <a:t>A szakemberek tudása</a:t>
            </a:r>
          </a:p>
          <a:p>
            <a:pPr marL="0" indent="0" algn="ctr">
              <a:buNone/>
            </a:pPr>
            <a:endParaRPr lang="cs-CZ" dirty="0"/>
          </a:p>
          <a:p>
            <a:r>
              <a:rPr lang="cs-CZ" dirty="0" smtClean="0"/>
              <a:t>Klienskör szükségleteinek ismerete</a:t>
            </a:r>
          </a:p>
          <a:p>
            <a:pPr lvl="1"/>
            <a:r>
              <a:rPr lang="cs-CZ" dirty="0" smtClean="0"/>
              <a:t> – pl. Autizmus szemüveg </a:t>
            </a:r>
          </a:p>
          <a:p>
            <a:endParaRPr lang="cs-CZ" dirty="0" smtClean="0"/>
          </a:p>
          <a:p>
            <a:r>
              <a:rPr lang="cs-CZ" dirty="0" smtClean="0"/>
              <a:t>Élethosszigtartó tanulás</a:t>
            </a:r>
            <a:endParaRPr lang="cs-CZ" dirty="0"/>
          </a:p>
        </p:txBody>
      </p:sp>
      <p:pic>
        <p:nvPicPr>
          <p:cNvPr id="4" name="Picture 2" descr="Strawberry Plant Stag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48"/>
          <a:stretch/>
        </p:blipFill>
        <p:spPr bwMode="auto">
          <a:xfrm>
            <a:off x="1115616" y="5013176"/>
            <a:ext cx="6336704" cy="165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+mn-lt"/>
              </a:rPr>
              <a:t>Nehézségek a személyközpontú megközelítés alkalmazása során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smtClean="0">
                <a:solidFill>
                  <a:schemeClr val="accent2"/>
                </a:solidFill>
              </a:rPr>
              <a:t>Az intézményvezetés szemlélete</a:t>
            </a:r>
            <a:r>
              <a:rPr lang="cs-CZ" dirty="0">
                <a:solidFill>
                  <a:schemeClr val="accent2"/>
                </a:solidFill>
              </a:rPr>
              <a:t> </a:t>
            </a:r>
            <a:r>
              <a:rPr lang="cs-CZ" dirty="0" smtClean="0">
                <a:solidFill>
                  <a:schemeClr val="accent2"/>
                </a:solidFill>
              </a:rPr>
              <a:t>	</a:t>
            </a:r>
          </a:p>
          <a:p>
            <a:pPr marL="0" indent="0">
              <a:buNone/>
            </a:pPr>
            <a:endParaRPr lang="cs-CZ" dirty="0">
              <a:solidFill>
                <a:schemeClr val="accent2"/>
              </a:solidFill>
            </a:endParaRPr>
          </a:p>
          <a:p>
            <a:r>
              <a:rPr lang="cs-CZ" dirty="0" smtClean="0"/>
              <a:t>Honnan-hová?</a:t>
            </a:r>
          </a:p>
          <a:p>
            <a:endParaRPr lang="cs-CZ" dirty="0" smtClean="0"/>
          </a:p>
          <a:p>
            <a:r>
              <a:rPr lang="cs-CZ" dirty="0" smtClean="0"/>
              <a:t>Vezetői kompetencia</a:t>
            </a:r>
          </a:p>
          <a:p>
            <a:endParaRPr lang="cs-CZ" dirty="0" smtClean="0"/>
          </a:p>
          <a:p>
            <a:r>
              <a:rPr lang="cs-CZ" dirty="0" smtClean="0"/>
              <a:t>Párkapcsolatok „engedélyezése“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94376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+mn-lt"/>
              </a:rPr>
              <a:t>Nehézségek a személyközpontú megközelítés alkalmazása során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dirty="0" smtClean="0">
                <a:solidFill>
                  <a:schemeClr val="accent1"/>
                </a:solidFill>
              </a:rPr>
              <a:t>Együttműködés a kliens családjával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Gyász </a:t>
            </a:r>
            <a:r>
              <a:rPr lang="cs-CZ" dirty="0"/>
              <a:t>folyamat (Dr. Kálmán Zsófia </a:t>
            </a:r>
            <a:r>
              <a:rPr lang="cs-CZ" dirty="0" smtClean="0"/>
              <a:t>– Bánatkő)</a:t>
            </a:r>
          </a:p>
          <a:p>
            <a:endParaRPr lang="cs-CZ" dirty="0" smtClean="0"/>
          </a:p>
          <a:p>
            <a:r>
              <a:rPr lang="cs-CZ" dirty="0" smtClean="0"/>
              <a:t>Együttműködés, kommunikáció – „nézőpont váltás“</a:t>
            </a:r>
          </a:p>
          <a:p>
            <a:endParaRPr lang="cs-CZ" dirty="0" smtClean="0"/>
          </a:p>
          <a:p>
            <a:r>
              <a:rPr lang="cs-CZ" dirty="0" smtClean="0"/>
              <a:t>Lassú folyamat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83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35280" cy="4925144"/>
          </a:xfrm>
        </p:spPr>
        <p:txBody>
          <a:bodyPr/>
          <a:lstStyle/>
          <a:p>
            <a:pPr marL="0" indent="0" algn="ctr">
              <a:buNone/>
            </a:pPr>
            <a:endParaRPr lang="cs-CZ" sz="3600" dirty="0" smtClean="0"/>
          </a:p>
          <a:p>
            <a:pPr marL="0" indent="0" algn="ctr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3600" dirty="0" smtClean="0"/>
              <a:t>KÖSZÖNÖM A FIGYELMET</a:t>
            </a:r>
          </a:p>
          <a:p>
            <a:endParaRPr lang="cs-CZ" sz="3600" dirty="0" smtClean="0"/>
          </a:p>
          <a:p>
            <a:endParaRPr lang="cs-CZ" sz="2400" dirty="0"/>
          </a:p>
          <a:p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 algn="ctr">
              <a:buNone/>
            </a:pPr>
            <a:r>
              <a:rPr lang="cs-CZ" sz="2400" dirty="0" smtClean="0"/>
              <a:t>Német-Mikes Andrea</a:t>
            </a:r>
          </a:p>
          <a:p>
            <a:pPr marL="0" indent="0" algn="ctr">
              <a:buNone/>
            </a:pPr>
            <a:r>
              <a:rPr lang="cs-CZ" sz="2400" dirty="0" smtClean="0">
                <a:hlinkClick r:id="rId2"/>
              </a:rPr>
              <a:t>nemet-mikes.andrea@nszi.gov.hu</a:t>
            </a:r>
            <a:r>
              <a:rPr lang="cs-CZ" sz="2400" dirty="0" smtClean="0"/>
              <a:t> </a:t>
            </a:r>
            <a:endParaRPr lang="cs-CZ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cs-CZ" sz="2400"/>
          </a:p>
        </p:txBody>
      </p:sp>
      <p:sp>
        <p:nvSpPr>
          <p:cNvPr id="10248" name="Rectangle 8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4652963" y="1600200"/>
            <a:ext cx="4033837" cy="4530725"/>
          </a:xfrm>
        </p:spPr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/>
          <p:nvPr/>
        </p:nvPicPr>
        <p:blipFill rotWithShape="1">
          <a:blip r:embed="rId3"/>
          <a:srcRect l="45406" t="28030" r="1764" b="10444"/>
          <a:stretch/>
        </p:blipFill>
        <p:spPr bwMode="auto">
          <a:xfrm>
            <a:off x="429847" y="260648"/>
            <a:ext cx="8750666" cy="6192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6882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 bwMode="auto">
          <a:xfrm>
            <a:off x="395536" y="332656"/>
            <a:ext cx="8568952" cy="136815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15260767"/>
              </p:ext>
            </p:extLst>
          </p:nvPr>
        </p:nvGraphicFramePr>
        <p:xfrm>
          <a:off x="395536" y="116632"/>
          <a:ext cx="8309642" cy="6912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zövegdoboz 1"/>
          <p:cNvSpPr txBox="1"/>
          <p:nvPr/>
        </p:nvSpPr>
        <p:spPr>
          <a:xfrm>
            <a:off x="2143799" y="3049309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>
                    <a:lumMod val="95000"/>
                  </a:schemeClr>
                </a:solidFill>
              </a:rPr>
              <a:t>KLIENS</a:t>
            </a:r>
            <a:endParaRPr lang="hu-HU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403542" y="2864643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>
                    <a:lumMod val="95000"/>
                  </a:schemeClr>
                </a:solidFill>
              </a:rPr>
              <a:t>CSALÁD, KÖZÖSSÉG, SZOLGÁLTATÁSOK</a:t>
            </a:r>
            <a:endParaRPr lang="hu-HU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3203848" y="5517232"/>
            <a:ext cx="2916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>
                    <a:lumMod val="95000"/>
                  </a:schemeClr>
                </a:solidFill>
              </a:rPr>
              <a:t>SZAKEMBEREK, VEZETÉS</a:t>
            </a:r>
            <a:endParaRPr lang="hu-HU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57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72803"/>
            <a:ext cx="9144000" cy="1567011"/>
          </a:xfrm>
        </p:spPr>
        <p:txBody>
          <a:bodyPr/>
          <a:lstStyle/>
          <a:p>
            <a:pPr lvl="0"/>
            <a:r>
              <a:rPr lang="hu-HU" sz="5400" dirty="0" err="1" smtClean="0">
                <a:latin typeface="+mn-lt"/>
              </a:rPr>
              <a:t>Egyénreszabott</a:t>
            </a:r>
            <a:r>
              <a:rPr lang="hu-HU" sz="5400" dirty="0" smtClean="0">
                <a:latin typeface="+mn-lt"/>
              </a:rPr>
              <a:t> szolgáltatás</a:t>
            </a:r>
            <a:r>
              <a:rPr lang="hu-HU" dirty="0"/>
              <a:t/>
            </a:r>
            <a:br>
              <a:rPr lang="hu-HU" dirty="0"/>
            </a:br>
            <a:endParaRPr lang="cs-CZ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6290" y="1417638"/>
            <a:ext cx="8778197" cy="4530725"/>
          </a:xfrm>
        </p:spPr>
        <p:txBody>
          <a:bodyPr/>
          <a:lstStyle/>
          <a:p>
            <a:r>
              <a:rPr lang="cs-CZ" sz="3200" dirty="0" smtClean="0"/>
              <a:t>Jól-lét, életminőség, értelmes mindennapok</a:t>
            </a:r>
          </a:p>
          <a:p>
            <a:endParaRPr lang="cs-CZ" sz="3200" dirty="0" smtClean="0"/>
          </a:p>
          <a:p>
            <a:pPr lvl="1"/>
            <a:r>
              <a:rPr lang="cs-CZ" dirty="0" smtClean="0"/>
              <a:t>Minden kliens esetében mást jelent – egyéni szükségletek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dirty="0" smtClean="0"/>
              <a:t>Az adott kliens esetében is mást-mást jelent – változó szükségletek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pic>
        <p:nvPicPr>
          <p:cNvPr id="1026" name="Picture 2" descr="Nicecream: 10 Fun Recipes &amp; How to Make Banana Ice Cream | Fresh N Lea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" t="25499" b="21733"/>
          <a:stretch/>
        </p:blipFill>
        <p:spPr bwMode="auto">
          <a:xfrm>
            <a:off x="1956955" y="3356992"/>
            <a:ext cx="5236865" cy="1731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6918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77813"/>
            <a:ext cx="8363272" cy="1567011"/>
          </a:xfrm>
        </p:spPr>
        <p:txBody>
          <a:bodyPr/>
          <a:lstStyle/>
          <a:p>
            <a:pPr lvl="0" algn="ctr"/>
            <a:r>
              <a:rPr lang="hu-HU" sz="6000" dirty="0" err="1">
                <a:latin typeface="+mn-lt"/>
              </a:rPr>
              <a:t>Egyénreszabott</a:t>
            </a:r>
            <a:r>
              <a:rPr lang="hu-HU" dirty="0"/>
              <a:t/>
            </a:r>
            <a:br>
              <a:rPr lang="hu-HU" dirty="0"/>
            </a:br>
            <a:endParaRPr lang="cs-CZ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6291" y="1417638"/>
            <a:ext cx="8686470" cy="4530725"/>
          </a:xfrm>
        </p:spPr>
        <p:txBody>
          <a:bodyPr/>
          <a:lstStyle/>
          <a:p>
            <a:pPr marL="457200" lvl="1" indent="0">
              <a:buNone/>
            </a:pPr>
            <a:endParaRPr lang="cs-CZ" dirty="0" smtClean="0"/>
          </a:p>
          <a:p>
            <a:pPr lvl="1"/>
            <a:r>
              <a:rPr lang="cs-CZ" sz="3200" dirty="0" smtClean="0"/>
              <a:t>Nincs mindenki számára univerzálisan jó megoldás</a:t>
            </a:r>
          </a:p>
          <a:p>
            <a:pPr lvl="1"/>
            <a:endParaRPr lang="cs-CZ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56992"/>
            <a:ext cx="3744416" cy="280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6963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l="26412" t="9570" r="25844" b="43006"/>
          <a:stretch/>
        </p:blipFill>
        <p:spPr>
          <a:xfrm>
            <a:off x="4229100" y="1556792"/>
            <a:ext cx="2808312" cy="3008906"/>
          </a:xfrm>
          <a:prstGeom prst="rect">
            <a:avLst/>
          </a:prstGeom>
        </p:spPr>
      </p:pic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656" y="1772816"/>
            <a:ext cx="9011344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Család, barátok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Önkéntesek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Szakmai együttműködések, egymástól tanulás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smtClean="0"/>
              <a:t>Társ szervezetekkel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smtClean="0"/>
              <a:t>Közszolgáltatásokkal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smtClean="0"/>
              <a:t>Munkáltatókkal</a:t>
            </a: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u-HU" dirty="0"/>
              <a:t/>
            </a:r>
            <a:br>
              <a:rPr lang="hu-HU" dirty="0"/>
            </a:br>
            <a:r>
              <a:rPr lang="hu-HU" sz="6000" dirty="0">
                <a:latin typeface="+mn-lt"/>
              </a:rPr>
              <a:t>Együttműködés alapú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34118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36" y="620688"/>
            <a:ext cx="8229600" cy="1139825"/>
          </a:xfrm>
        </p:spPr>
        <p:txBody>
          <a:bodyPr/>
          <a:lstStyle/>
          <a:p>
            <a:pPr lvl="0" algn="ctr"/>
            <a:r>
              <a:rPr lang="hu-HU" sz="6000" dirty="0">
                <a:latin typeface="+mn-lt"/>
              </a:rPr>
              <a:t>Felhatalmazó</a:t>
            </a:r>
            <a:r>
              <a:rPr lang="hu-HU" sz="6000" dirty="0"/>
              <a:t/>
            </a:r>
            <a:br>
              <a:rPr lang="hu-HU" sz="6000" dirty="0"/>
            </a:br>
            <a:endParaRPr lang="cs-CZ" sz="6000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705677"/>
              </p:ext>
            </p:extLst>
          </p:nvPr>
        </p:nvGraphicFramePr>
        <p:xfrm>
          <a:off x="-25092" y="836712"/>
          <a:ext cx="950505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324666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PDCA – Plan – Do – Check – Act: A Primer – The Knowledge Compass, Inc –  Management Consulta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6419" y="2366668"/>
            <a:ext cx="3520989" cy="4476433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4427983" y="6309320"/>
            <a:ext cx="346157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Tervezés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4416157" y="4420218"/>
            <a:ext cx="3474132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 err="1" smtClean="0">
                <a:solidFill>
                  <a:schemeClr val="bg1"/>
                </a:solidFill>
              </a:rPr>
              <a:t>Értéklés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4427983" y="5430447"/>
            <a:ext cx="3450481" cy="369332"/>
          </a:xfrm>
          <a:prstGeom prst="rect">
            <a:avLst/>
          </a:prstGeom>
          <a:solidFill>
            <a:srgbClr val="3ABC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Megvalósítás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4448235" y="3541345"/>
            <a:ext cx="346157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Beavatkozás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6" name="Cím 1"/>
          <p:cNvSpPr>
            <a:spLocks noGrp="1"/>
          </p:cNvSpPr>
          <p:nvPr>
            <p:ph type="title"/>
          </p:nvPr>
        </p:nvSpPr>
        <p:spPr>
          <a:xfrm>
            <a:off x="460375" y="842507"/>
            <a:ext cx="8507288" cy="1362357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hu-HU" i="1" dirty="0" smtClean="0">
                <a:latin typeface="+mn-lt"/>
              </a:rPr>
              <a:t/>
            </a:r>
            <a:br>
              <a:rPr lang="hu-HU" i="1" dirty="0" smtClean="0">
                <a:latin typeface="+mn-lt"/>
              </a:rPr>
            </a:br>
            <a:r>
              <a:rPr lang="hu-HU" i="1" dirty="0" smtClean="0">
                <a:latin typeface="+mn-lt"/>
              </a:rPr>
              <a:t/>
            </a:r>
            <a:br>
              <a:rPr lang="hu-HU" i="1" dirty="0" smtClean="0">
                <a:latin typeface="+mn-lt"/>
              </a:rPr>
            </a:br>
            <a:r>
              <a:rPr lang="hu-HU" i="1" dirty="0" smtClean="0">
                <a:latin typeface="+mn-lt"/>
              </a:rPr>
              <a:t/>
            </a:r>
            <a:br>
              <a:rPr lang="hu-HU" i="1" dirty="0" smtClean="0">
                <a:latin typeface="+mn-lt"/>
              </a:rPr>
            </a:br>
            <a:r>
              <a:rPr lang="hu-HU" i="1" dirty="0">
                <a:latin typeface="+mn-lt"/>
              </a:rPr>
              <a:t/>
            </a:r>
            <a:br>
              <a:rPr lang="hu-HU" i="1" dirty="0">
                <a:latin typeface="+mn-lt"/>
              </a:rPr>
            </a:br>
            <a:r>
              <a:rPr lang="hu-HU" sz="3600" dirty="0" smtClean="0">
                <a:latin typeface="+mn-lt"/>
              </a:rPr>
              <a:t>A személyközpontú tervezés folyamata és kontrollja</a:t>
            </a:r>
            <a:br>
              <a:rPr lang="hu-HU" sz="3600" dirty="0" smtClean="0">
                <a:latin typeface="+mn-lt"/>
              </a:rPr>
            </a:br>
            <a:r>
              <a:rPr lang="hu-HU" sz="3600" i="1" dirty="0" smtClean="0">
                <a:latin typeface="+mn-lt"/>
              </a:rPr>
              <a:t/>
            </a:r>
            <a:br>
              <a:rPr lang="hu-HU" sz="3600" i="1" dirty="0" smtClean="0">
                <a:latin typeface="+mn-lt"/>
              </a:rPr>
            </a:br>
            <a:r>
              <a:rPr lang="hu-HU" sz="3600" i="1" dirty="0" smtClean="0">
                <a:latin typeface="+mn-lt"/>
              </a:rPr>
              <a:t>„</a:t>
            </a:r>
            <a:r>
              <a:rPr lang="hu-HU" sz="3200" i="1" dirty="0" smtClean="0">
                <a:latin typeface="+mn-lt"/>
              </a:rPr>
              <a:t>PDAC ciklus” </a:t>
            </a:r>
            <a:r>
              <a:rPr lang="hu-HU" sz="3200" i="1" dirty="0">
                <a:latin typeface="+mn-lt"/>
              </a:rPr>
              <a:t> </a:t>
            </a:r>
            <a:r>
              <a:rPr lang="hu-HU" sz="3200" i="1" dirty="0" smtClean="0">
                <a:latin typeface="+mn-lt"/>
              </a:rPr>
              <a:t>- </a:t>
            </a:r>
            <a:r>
              <a:rPr lang="hu-HU" sz="3200" i="1" dirty="0" err="1" smtClean="0">
                <a:latin typeface="+mn-lt"/>
              </a:rPr>
              <a:t>Plan</a:t>
            </a:r>
            <a:r>
              <a:rPr lang="hu-HU" sz="3200" i="1" dirty="0" smtClean="0">
                <a:latin typeface="+mn-lt"/>
              </a:rPr>
              <a:t>, </a:t>
            </a:r>
            <a:r>
              <a:rPr lang="hu-HU" sz="3200" i="1" dirty="0" err="1" smtClean="0">
                <a:latin typeface="+mn-lt"/>
              </a:rPr>
              <a:t>do</a:t>
            </a:r>
            <a:r>
              <a:rPr lang="hu-HU" sz="3200" i="1" dirty="0" smtClean="0">
                <a:latin typeface="+mn-lt"/>
              </a:rPr>
              <a:t>, </a:t>
            </a:r>
            <a:r>
              <a:rPr lang="hu-HU" sz="3200" i="1" dirty="0" err="1" smtClean="0">
                <a:latin typeface="+mn-lt"/>
              </a:rPr>
              <a:t>act</a:t>
            </a:r>
            <a:r>
              <a:rPr lang="hu-HU" sz="3200" i="1" dirty="0" smtClean="0">
                <a:latin typeface="+mn-lt"/>
              </a:rPr>
              <a:t>, </a:t>
            </a:r>
            <a:r>
              <a:rPr lang="hu-HU" sz="3200" i="1" dirty="0" err="1" smtClean="0">
                <a:latin typeface="+mn-lt"/>
              </a:rPr>
              <a:t>check</a:t>
            </a:r>
            <a:r>
              <a:rPr lang="hu-HU" sz="3200" i="1" dirty="0" smtClean="0">
                <a:latin typeface="+mn-lt"/>
              </a:rPr>
              <a:t>)</a:t>
            </a:r>
            <a:endParaRPr lang="hu-HU" sz="32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50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042" y="266495"/>
            <a:ext cx="9449526" cy="782181"/>
          </a:xfrm>
        </p:spPr>
        <p:txBody>
          <a:bodyPr/>
          <a:lstStyle/>
          <a:p>
            <a:pPr algn="ctr"/>
            <a:r>
              <a:rPr lang="cs-CZ" sz="36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jel, ami arra utal,  hogy a szolgáltatás személyközpontú</a:t>
            </a:r>
            <a:endParaRPr lang="cs-CZ" sz="36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235042" y="908720"/>
            <a:ext cx="8908958" cy="73866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hu-HU" sz="2400" b="1" dirty="0" smtClean="0">
                <a:solidFill>
                  <a:srgbClr val="00B0F0"/>
                </a:solidFill>
                <a:latin typeface="+mn-lt"/>
              </a:rPr>
              <a:t>Kommunikáció</a:t>
            </a:r>
          </a:p>
          <a:p>
            <a:pPr marL="800100" lvl="1" indent="-342900">
              <a:buAutoNum type="arabicPeriod"/>
            </a:pPr>
            <a:r>
              <a:rPr lang="cs-CZ" sz="2400" dirty="0" smtClean="0">
                <a:latin typeface="+mn-lt"/>
              </a:rPr>
              <a:t>Életkornak </a:t>
            </a:r>
            <a:r>
              <a:rPr lang="cs-CZ" sz="2400" dirty="0">
                <a:latin typeface="+mn-lt"/>
              </a:rPr>
              <a:t>megfelelő, tiszteletteljes, </a:t>
            </a:r>
            <a:r>
              <a:rPr lang="cs-CZ" sz="2400" dirty="0" smtClean="0">
                <a:latin typeface="+mn-lt"/>
              </a:rPr>
              <a:t>kliens </a:t>
            </a:r>
            <a:r>
              <a:rPr lang="cs-CZ" sz="2400" dirty="0">
                <a:latin typeface="+mn-lt"/>
              </a:rPr>
              <a:t>által választott </a:t>
            </a:r>
            <a:r>
              <a:rPr lang="cs-CZ" sz="2400" dirty="0" smtClean="0">
                <a:latin typeface="+mn-lt"/>
              </a:rPr>
              <a:t>megszólítás</a:t>
            </a:r>
          </a:p>
          <a:p>
            <a:pPr lvl="0"/>
            <a:r>
              <a:rPr lang="hu-HU" sz="2400" b="1" dirty="0" smtClean="0">
                <a:solidFill>
                  <a:srgbClr val="00B0F0"/>
                </a:solidFill>
                <a:latin typeface="+mn-lt"/>
              </a:rPr>
              <a:t>Napirend</a:t>
            </a:r>
          </a:p>
          <a:p>
            <a:pPr lvl="1"/>
            <a:r>
              <a:rPr lang="cs-CZ" sz="2400" dirty="0" smtClean="0">
                <a:latin typeface="+mn-lt"/>
              </a:rPr>
              <a:t>2. Egyéni </a:t>
            </a:r>
            <a:r>
              <a:rPr lang="cs-CZ" sz="2400" dirty="0">
                <a:latin typeface="+mn-lt"/>
              </a:rPr>
              <a:t>ébredés és lefekvés időpontok</a:t>
            </a:r>
            <a:endParaRPr lang="hu-HU" sz="2400" dirty="0">
              <a:latin typeface="+mn-lt"/>
            </a:endParaRPr>
          </a:p>
          <a:p>
            <a:pPr lvl="1"/>
            <a:r>
              <a:rPr lang="cs-CZ" sz="2400" dirty="0">
                <a:latin typeface="+mn-lt"/>
              </a:rPr>
              <a:t>3. Beleszólás az étel választásba, az étkezés időpontjába</a:t>
            </a:r>
          </a:p>
          <a:p>
            <a:pPr lvl="1"/>
            <a:r>
              <a:rPr lang="cs-CZ" sz="2400" dirty="0">
                <a:latin typeface="+mn-lt"/>
              </a:rPr>
              <a:t>4. Lehetőség az „közös“ , „társas“ és a „magányos“ tevékenységekre is</a:t>
            </a:r>
          </a:p>
          <a:p>
            <a:pPr lvl="1"/>
            <a:r>
              <a:rPr lang="cs-CZ" sz="2400" dirty="0">
                <a:latin typeface="+mn-lt"/>
              </a:rPr>
              <a:t>5. Nincs kötelező részvétel a </a:t>
            </a:r>
            <a:r>
              <a:rPr lang="cs-CZ" sz="2400" dirty="0" smtClean="0">
                <a:latin typeface="+mn-lt"/>
              </a:rPr>
              <a:t>programokon</a:t>
            </a:r>
          </a:p>
          <a:p>
            <a:r>
              <a:rPr lang="hu-HU" sz="2400" b="1" dirty="0" smtClean="0">
                <a:solidFill>
                  <a:srgbClr val="00B0F0"/>
                </a:solidFill>
                <a:latin typeface="+mn-lt"/>
              </a:rPr>
              <a:t>Életminőség</a:t>
            </a:r>
          </a:p>
          <a:p>
            <a:pPr lvl="1"/>
            <a:r>
              <a:rPr lang="cs-CZ" sz="2400" dirty="0">
                <a:latin typeface="+mn-lt"/>
              </a:rPr>
              <a:t>6. Családdal történő kapcsolattartás elősegítése</a:t>
            </a:r>
          </a:p>
          <a:p>
            <a:pPr lvl="1"/>
            <a:r>
              <a:rPr lang="cs-CZ" sz="2400" dirty="0">
                <a:latin typeface="+mn-lt"/>
              </a:rPr>
              <a:t>7. Hobbik támogatása, hozzáférés a kedvelt tevékenységekhez</a:t>
            </a:r>
          </a:p>
          <a:p>
            <a:pPr lvl="1"/>
            <a:r>
              <a:rPr lang="cs-CZ" sz="2400" dirty="0">
                <a:latin typeface="+mn-lt"/>
              </a:rPr>
              <a:t>8. Szexualitás tiszteletben tartása</a:t>
            </a:r>
          </a:p>
          <a:p>
            <a:pPr lvl="1"/>
            <a:r>
              <a:rPr lang="cs-CZ" sz="2400" dirty="0">
                <a:latin typeface="+mn-lt"/>
              </a:rPr>
              <a:t>9. Barátságok, párkapcsolatok létrejöttének támogatása</a:t>
            </a:r>
          </a:p>
          <a:p>
            <a:pPr lvl="1"/>
            <a:r>
              <a:rPr lang="cs-CZ" sz="2400" dirty="0">
                <a:latin typeface="+mn-lt"/>
              </a:rPr>
              <a:t>10. Közösségi részvétel elősegítése</a:t>
            </a:r>
          </a:p>
          <a:p>
            <a:endParaRPr lang="hu-HU" dirty="0"/>
          </a:p>
          <a:p>
            <a:pPr lvl="0"/>
            <a:endParaRPr lang="cs-CZ" dirty="0"/>
          </a:p>
          <a:p>
            <a:pPr lvl="0"/>
            <a:endParaRPr lang="hu-HU" dirty="0"/>
          </a:p>
          <a:p>
            <a:r>
              <a:rPr lang="cs-CZ" dirty="0" smtClean="0"/>
              <a:t> </a:t>
            </a:r>
            <a:endParaRPr lang="hu-HU" dirty="0"/>
          </a:p>
          <a:p>
            <a:pPr lv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234261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on_level">
  <a:themeElements>
    <a:clrScheme name="presentation_level 9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00"/>
      </a:accent6>
      <a:hlink>
        <a:srgbClr val="666699"/>
      </a:hlink>
      <a:folHlink>
        <a:srgbClr val="999966"/>
      </a:folHlink>
    </a:clrScheme>
    <a:fontScheme name="presentation_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B58D620-D1C3-4947-9F71-548DB3598B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Bemutató (Sávos téma)</Template>
  <TotalTime>695</TotalTime>
  <Words>780</Words>
  <Application>Microsoft Office PowerPoint</Application>
  <PresentationFormat>Diavetítés a képernyőre (4:3 oldalarány)</PresentationFormat>
  <Paragraphs>194</Paragraphs>
  <Slides>18</Slides>
  <Notes>11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presentation_level</vt:lpstr>
      <vt:lpstr>A személyközpontú gondozás fontossága</vt:lpstr>
      <vt:lpstr>PowerPoint-bemutató</vt:lpstr>
      <vt:lpstr>PowerPoint-bemutató</vt:lpstr>
      <vt:lpstr>Egyénreszabott szolgáltatás </vt:lpstr>
      <vt:lpstr>Egyénreszabott </vt:lpstr>
      <vt:lpstr> Együttműködés alapú</vt:lpstr>
      <vt:lpstr>Felhatalmazó </vt:lpstr>
      <vt:lpstr>    A személyközpontú tervezés folyamata és kontrollja  „PDAC ciklus”  - Plan, do, act, check)</vt:lpstr>
      <vt:lpstr>10 jel, ami arra utal,  hogy a szolgáltatás személyközpontú</vt:lpstr>
      <vt:lpstr>Honnan tudjuk, hogy mi a jó a kliensnek?</vt:lpstr>
      <vt:lpstr>Nehézségek a személyközpontú megközelítés alkalmazása során</vt:lpstr>
      <vt:lpstr>Nehézségek a személyközpontú megközelítés alkalmazása során</vt:lpstr>
      <vt:lpstr>PowerPoint-bemutató</vt:lpstr>
      <vt:lpstr>Nehézségek a személyközpontú megközelítés alkalmazása során</vt:lpstr>
      <vt:lpstr>Nehézségek a személyközpontú megközelítés alkalmazása során</vt:lpstr>
      <vt:lpstr>Nehézségek a személyközpontú megközelítés alkalmazása során</vt:lpstr>
      <vt:lpstr>PowerPoint-bemutató</vt:lpstr>
      <vt:lpstr>PowerPoint-bemutató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személyközpontú gondozás problémája</dc:title>
  <dc:subject/>
  <dc:creator>Német-Mikes Andrea</dc:creator>
  <cp:keywords/>
  <dc:description/>
  <cp:lastModifiedBy>Német - Mikes Andrea</cp:lastModifiedBy>
  <cp:revision>40</cp:revision>
  <dcterms:created xsi:type="dcterms:W3CDTF">2023-10-02T13:02:38Z</dcterms:created>
  <dcterms:modified xsi:type="dcterms:W3CDTF">2023-10-17T03:54:05Z</dcterms:modified>
  <cp:category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TC060874521038</vt:lpwstr>
  </property>
</Properties>
</file>