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455" r:id="rId2"/>
    <p:sldId id="457" r:id="rId3"/>
    <p:sldId id="459" r:id="rId4"/>
    <p:sldId id="458" r:id="rId5"/>
    <p:sldId id="456" r:id="rId6"/>
    <p:sldId id="409" r:id="rId7"/>
    <p:sldId id="410" r:id="rId8"/>
    <p:sldId id="414" r:id="rId9"/>
    <p:sldId id="415" r:id="rId10"/>
    <p:sldId id="416" r:id="rId11"/>
    <p:sldId id="417" r:id="rId12"/>
    <p:sldId id="428" r:id="rId13"/>
    <p:sldId id="430" r:id="rId14"/>
    <p:sldId id="429" r:id="rId15"/>
    <p:sldId id="427" r:id="rId16"/>
    <p:sldId id="431" r:id="rId17"/>
    <p:sldId id="432" r:id="rId18"/>
    <p:sldId id="454" r:id="rId19"/>
    <p:sldId id="434" r:id="rId20"/>
    <p:sldId id="436" r:id="rId21"/>
    <p:sldId id="435" r:id="rId22"/>
    <p:sldId id="445" r:id="rId23"/>
    <p:sldId id="448" r:id="rId24"/>
    <p:sldId id="453" r:id="rId2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46" autoAdjust="0"/>
    <p:restoredTop sz="94660"/>
  </p:normalViewPr>
  <p:slideViewPr>
    <p:cSldViewPr>
      <p:cViewPr varScale="1">
        <p:scale>
          <a:sx n="65" d="100"/>
          <a:sy n="65" d="100"/>
        </p:scale>
        <p:origin x="-1328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1338C-E42C-4EB7-A91E-9D445A8FDA62}" type="datetimeFigureOut">
              <a:rPr lang="hu-HU" smtClean="0"/>
              <a:pPr/>
              <a:t>2023. 10. 18.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2673F-90A3-45F5-9478-33EFE62FF636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1126A-6613-4618-8948-42814B97B02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682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3FCC9-3E16-435F-8E4A-D5C876419ED6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142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3B45E-931A-4D6E-900C-789104800F6A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9304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Cím és 2 tartalomrész a szöveg fe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95729-2156-4A8B-BDB4-C88B470CFD20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6018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1C3D2-EC0F-4980-BF43-28250D23822E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2882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hu-H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66969-C76C-4918-B01E-4045C15496B2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1880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BC14F-B9B5-44C2-938A-C10374378FA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2194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2238C-0115-43C0-8DE5-E3DA8F60F88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7872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404DD-30CD-4E93-84B1-09A3E87BD35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58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E340F-6F47-4670-8D8F-4CB84A0A643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0357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08405-A8D0-456E-BC6B-AC7886215200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13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5A368-9936-4920-9C69-AC34C7B42FE8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179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12F7B-297F-4C36-A1EA-32DCAB386E24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8604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8EDAD-0ED8-49F8-B17A-DA13C1F080BC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562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D5DDEF-06E1-41B9-ABEA-BBF0E3565F73}" type="slidenum">
              <a:rPr lang="hu-H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719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aiszik.kimondhato.hu/" TargetMode="External"/><Relationship Id="rId7" Type="http://schemas.openxmlformats.org/officeDocument/2006/relationships/hyperlink" Target="http://www.apaanyapia.hu/" TargetMode="External"/><Relationship Id="rId2" Type="http://schemas.openxmlformats.org/officeDocument/2006/relationships/hyperlink" Target="http://www.kimondhato.h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olyhos.kimondhato.hu/" TargetMode="External"/><Relationship Id="rId5" Type="http://schemas.openxmlformats.org/officeDocument/2006/relationships/hyperlink" Target="http://www.lurko.kimondhato.hu/" TargetMode="External"/><Relationship Id="rId4" Type="http://schemas.openxmlformats.org/officeDocument/2006/relationships/hyperlink" Target="http://www.anyaiszik.kimondhato.hu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hoffmannkati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2143140"/>
          </a:xfrm>
        </p:spPr>
        <p:txBody>
          <a:bodyPr/>
          <a:lstStyle/>
          <a:p>
            <a:r>
              <a:rPr lang="hu-HU" b="1" dirty="0" smtClean="0">
                <a:solidFill>
                  <a:schemeClr val="accent2"/>
                </a:solidFill>
              </a:rPr>
              <a:t>Láthatatlan árvák</a:t>
            </a:r>
            <a:br>
              <a:rPr lang="hu-HU" b="1" dirty="0" smtClean="0">
                <a:solidFill>
                  <a:schemeClr val="accent2"/>
                </a:solidFill>
              </a:rPr>
            </a:br>
            <a:r>
              <a:rPr lang="hu-HU" sz="1400" b="1" dirty="0" smtClean="0">
                <a:solidFill>
                  <a:schemeClr val="accent2"/>
                </a:solidFill>
              </a:rPr>
              <a:t> 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sz="3600" b="1" i="1" dirty="0" smtClean="0">
                <a:solidFill>
                  <a:srgbClr val="0070C0"/>
                </a:solidFill>
              </a:rPr>
              <a:t>A diszfunkcionális család és a benne élő gyermek</a:t>
            </a:r>
            <a:endParaRPr lang="hu-HU" sz="3600" b="1" i="1" dirty="0">
              <a:solidFill>
                <a:srgbClr val="0070C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686072"/>
          </a:xfrm>
        </p:spPr>
        <p:txBody>
          <a:bodyPr/>
          <a:lstStyle/>
          <a:p>
            <a:r>
              <a:rPr lang="hu-HU" b="1" dirty="0" smtClean="0">
                <a:solidFill>
                  <a:schemeClr val="accent2"/>
                </a:solidFill>
              </a:rPr>
              <a:t>Hoffmann Kata</a:t>
            </a:r>
          </a:p>
          <a:p>
            <a:r>
              <a:rPr lang="hu-HU" sz="2000" dirty="0" smtClean="0"/>
              <a:t>Klinikai szakpszichológus, Krízisintervenciós tanácsadó szakpszichológus, </a:t>
            </a:r>
            <a:r>
              <a:rPr lang="hu-HU" sz="2000" dirty="0" err="1" smtClean="0"/>
              <a:t>Színházterapeuta</a:t>
            </a:r>
            <a:endParaRPr lang="hu-HU" sz="2000" dirty="0" smtClean="0"/>
          </a:p>
          <a:p>
            <a:endParaRPr lang="hu-HU" sz="2000" dirty="0" smtClean="0"/>
          </a:p>
          <a:p>
            <a:r>
              <a:rPr lang="hu-HU" sz="2000" dirty="0" smtClean="0"/>
              <a:t>Szociális ellátások kapcsolódásai II. szakmai konferencia</a:t>
            </a:r>
          </a:p>
          <a:p>
            <a:r>
              <a:rPr lang="hu-HU" sz="2000" dirty="0" smtClean="0"/>
              <a:t>Békéscsaba, 2023. október 18.</a:t>
            </a:r>
            <a:endParaRPr lang="hu-H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b="1" dirty="0" smtClean="0">
                <a:solidFill>
                  <a:srgbClr val="0070C0"/>
                </a:solidFill>
              </a:rPr>
              <a:t>ELVESZETT GYERMEK</a:t>
            </a:r>
          </a:p>
        </p:txBody>
      </p:sp>
      <p:graphicFrame>
        <p:nvGraphicFramePr>
          <p:cNvPr id="227331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65138332"/>
              </p:ext>
            </p:extLst>
          </p:nvPr>
        </p:nvGraphicFramePr>
        <p:xfrm>
          <a:off x="250825" y="1600200"/>
          <a:ext cx="8785225" cy="5237162"/>
        </p:xfrm>
        <a:graphic>
          <a:graphicData uri="http://schemas.openxmlformats.org/drawingml/2006/table">
            <a:tbl>
              <a:tblPr/>
              <a:tblGrid>
                <a:gridCol w="3097213"/>
                <a:gridCol w="5688012"/>
              </a:tblGrid>
              <a:tr h="13717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Motiváló érzés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Magányosság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megsebzettség, félelem. Szinte észrevétlen nő fel, </a:t>
                      </a:r>
                      <a:r>
                        <a:rPr kumimoji="0" lang="hu-H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látszólag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nem igényel figyelmet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50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Tünet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Félénk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csendes, visszahúzódó, </a:t>
                      </a: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kaméleon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álmodozó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Egyéni haszon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Menekülés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50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Családi nyereség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Megnyugvás, tehermentesíti 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 szülőket, legalább vele nincs baj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7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Várható ár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Izolálódás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gátlásosság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Depresszió, öngyilkosság, </a:t>
                      </a:r>
                      <a:r>
                        <a:rPr kumimoji="0" lang="hu-H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bulímia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anorexia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5244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hu-HU" sz="4000" b="1" dirty="0" smtClean="0">
                <a:solidFill>
                  <a:srgbClr val="0070C0"/>
                </a:solidFill>
              </a:rPr>
              <a:t>BOHÓC</a:t>
            </a:r>
            <a:r>
              <a:rPr lang="hu-HU" sz="4000" b="1" dirty="0" smtClean="0">
                <a:solidFill>
                  <a:srgbClr val="CC0000"/>
                </a:solidFill>
              </a:rPr>
              <a:t/>
            </a:r>
            <a:br>
              <a:rPr lang="hu-HU" sz="4000" b="1" dirty="0" smtClean="0">
                <a:solidFill>
                  <a:srgbClr val="CC0000"/>
                </a:solidFill>
              </a:rPr>
            </a:br>
            <a:r>
              <a:rPr lang="hu-HU" sz="2400" dirty="0" smtClean="0">
                <a:solidFill>
                  <a:schemeClr val="tx1"/>
                </a:solidFill>
              </a:rPr>
              <a:t>(többnyire a legkisebb gyermek)</a:t>
            </a:r>
          </a:p>
        </p:txBody>
      </p:sp>
      <p:graphicFrame>
        <p:nvGraphicFramePr>
          <p:cNvPr id="228355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70759015"/>
              </p:ext>
            </p:extLst>
          </p:nvPr>
        </p:nvGraphicFramePr>
        <p:xfrm>
          <a:off x="107950" y="1263650"/>
          <a:ext cx="8856663" cy="5594420"/>
        </p:xfrm>
        <a:graphic>
          <a:graphicData uri="http://schemas.openxmlformats.org/drawingml/2006/table">
            <a:tbl>
              <a:tblPr/>
              <a:tblGrid>
                <a:gridCol w="3106728"/>
                <a:gridCol w="5749935"/>
              </a:tblGrid>
              <a:tr h="13715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Motiváló érzés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Félelem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(Ha nem szórakoztat elég sikeresen, akkor felborul az egyensúly, gondok nyomasztóak)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5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Tünet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Bájos, aranyos, tréfás, figyelmet követelő, </a:t>
                      </a: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Mások szórakoztatása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bohóckodik, bolondozik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01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Egyéni haszon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Figyelem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(nevetés)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Családi nyereség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Öröm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szülők felvidítása, figyelmük elterelése, konfliktus csökkentés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Várható ár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Infantilizmus</a:t>
                      </a: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mániás-depresszió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5622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214974"/>
          </a:xfrm>
        </p:spPr>
        <p:txBody>
          <a:bodyPr/>
          <a:lstStyle/>
          <a:p>
            <a:pPr algn="just"/>
            <a:r>
              <a:rPr lang="hu-HU" sz="2400" dirty="0" smtClean="0"/>
              <a:t>A </a:t>
            </a:r>
            <a:r>
              <a:rPr lang="hu-HU" sz="2400" b="1" i="1" dirty="0" smtClean="0"/>
              <a:t>kapcsolatkészség</a:t>
            </a:r>
            <a:r>
              <a:rPr lang="hu-HU" sz="2400" dirty="0" smtClean="0"/>
              <a:t>, az </a:t>
            </a:r>
            <a:r>
              <a:rPr lang="hu-HU" sz="2400" b="1" i="1" dirty="0" smtClean="0"/>
              <a:t>önmagunkról és másokról alkotott belső reprezentáció</a:t>
            </a:r>
            <a:r>
              <a:rPr lang="hu-HU" sz="2400" dirty="0" smtClean="0"/>
              <a:t>, az </a:t>
            </a:r>
            <a:r>
              <a:rPr lang="hu-HU" sz="2400" b="1" i="1" dirty="0" smtClean="0"/>
              <a:t>érzelemszabályozás</a:t>
            </a:r>
            <a:r>
              <a:rPr lang="hu-HU" sz="2400" dirty="0" smtClean="0"/>
              <a:t>, az </a:t>
            </a:r>
            <a:r>
              <a:rPr lang="hu-HU" sz="2400" b="1" i="1" dirty="0" smtClean="0"/>
              <a:t>alapvető bizalom és biztonságérzet</a:t>
            </a:r>
            <a:r>
              <a:rPr lang="hu-HU" sz="2400" dirty="0" smtClean="0"/>
              <a:t> – </a:t>
            </a:r>
            <a:r>
              <a:rPr lang="hu-HU" sz="2400" i="1" dirty="0" smtClean="0"/>
              <a:t>a személyiségfejlődés szinte minden területe </a:t>
            </a:r>
            <a:r>
              <a:rPr lang="hu-HU" sz="2400" dirty="0" smtClean="0"/>
              <a:t>– súlyosan </a:t>
            </a:r>
            <a:r>
              <a:rPr lang="hu-HU" sz="2400" b="1" i="1" dirty="0" smtClean="0"/>
              <a:t>károsodik</a:t>
            </a:r>
            <a:r>
              <a:rPr lang="hu-HU" sz="2400" dirty="0" smtClean="0"/>
              <a:t>, ha nem áll rendelkezésre biztonságot adó, az érzelmeket és viselkedést megfelelően szabályozni tudó, a gyermek belső állapotait megfelelően tükröző, a kapcsolatnak odaszentelődő személy (</a:t>
            </a:r>
            <a:r>
              <a:rPr lang="hu-HU" sz="2400" dirty="0" err="1" smtClean="0"/>
              <a:t>Sethi</a:t>
            </a:r>
            <a:r>
              <a:rPr lang="hu-HU" sz="2400" dirty="0" smtClean="0"/>
              <a:t> és </a:t>
            </a:r>
            <a:r>
              <a:rPr lang="hu-HU" sz="2400" dirty="0" err="1" smtClean="0"/>
              <a:t>mtsai</a:t>
            </a:r>
            <a:r>
              <a:rPr lang="hu-HU" sz="2400" dirty="0" smtClean="0"/>
              <a:t>, 2013, idézi </a:t>
            </a:r>
            <a:r>
              <a:rPr lang="hu-HU" sz="2400" dirty="0" err="1" smtClean="0"/>
              <a:t>Kuritárné</a:t>
            </a:r>
            <a:r>
              <a:rPr lang="hu-HU" sz="2400" dirty="0" smtClean="0"/>
              <a:t> Szabó, 2015).</a:t>
            </a:r>
          </a:p>
          <a:p>
            <a:pPr algn="just"/>
            <a:r>
              <a:rPr lang="hu-HU" sz="2400" dirty="0" smtClean="0"/>
              <a:t>A </a:t>
            </a:r>
            <a:r>
              <a:rPr lang="hu-HU" sz="2400" dirty="0" err="1" smtClean="0"/>
              <a:t>mentalizációs</a:t>
            </a:r>
            <a:r>
              <a:rPr lang="hu-HU" sz="2400" dirty="0" smtClean="0"/>
              <a:t> hátrányokat tovább fokozza a bántalmazó és/vagy elhanyagoló környezet azáltal, hogy a gyermek </a:t>
            </a:r>
            <a:r>
              <a:rPr lang="hu-HU" sz="2400" b="1" i="1" dirty="0" smtClean="0"/>
              <a:t>aktívan gátolja </a:t>
            </a:r>
            <a:r>
              <a:rPr lang="hu-HU" sz="2400" b="1" i="1" dirty="0" err="1" smtClean="0"/>
              <a:t>mentalizációs</a:t>
            </a:r>
            <a:r>
              <a:rPr lang="hu-HU" sz="2400" b="1" i="1" dirty="0" smtClean="0"/>
              <a:t> képességét </a:t>
            </a:r>
            <a:r>
              <a:rPr lang="hu-HU" sz="2400" dirty="0" smtClean="0"/>
              <a:t>annak érdekében, hogy a bántalmazó gondozóhoz való kötődését megóvja.</a:t>
            </a:r>
          </a:p>
        </p:txBody>
      </p:sp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115196" cy="62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hu-HU" sz="2800" b="1" i="1" dirty="0" smtClean="0">
                <a:solidFill>
                  <a:srgbClr val="0070C0"/>
                </a:solidFill>
              </a:rPr>
              <a:t>Korai kötődés és személyiségfejlődés</a:t>
            </a:r>
            <a:endParaRPr kumimoji="0" lang="hu-HU" sz="18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725470"/>
          </a:xfrm>
        </p:spPr>
        <p:txBody>
          <a:bodyPr/>
          <a:lstStyle/>
          <a:p>
            <a:r>
              <a:rPr lang="hu-HU" sz="3200" b="1" i="1" dirty="0" smtClean="0">
                <a:solidFill>
                  <a:srgbClr val="0070C0"/>
                </a:solidFill>
              </a:rPr>
              <a:t>A családon belüli gyermekkori </a:t>
            </a:r>
            <a:r>
              <a:rPr lang="hu-HU" sz="3200" b="1" i="1" dirty="0" err="1" smtClean="0">
                <a:solidFill>
                  <a:srgbClr val="0070C0"/>
                </a:solidFill>
              </a:rPr>
              <a:t>traumatizáció</a:t>
            </a:r>
            <a:endParaRPr lang="hu-HU" sz="3200" b="1" i="1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844" y="1142960"/>
            <a:ext cx="8786874" cy="5715040"/>
          </a:xfrm>
        </p:spPr>
        <p:txBody>
          <a:bodyPr/>
          <a:lstStyle/>
          <a:p>
            <a:pPr algn="just"/>
            <a:r>
              <a:rPr lang="hu-HU" sz="2400" dirty="0" smtClean="0"/>
              <a:t>Bántalmazás: olyan, gyermekek ellen elkövetett viselkedésformák, amelyek „</a:t>
            </a:r>
            <a:r>
              <a:rPr lang="hu-HU" sz="2400" b="1" i="1" dirty="0" smtClean="0"/>
              <a:t>tényleges vagy potenciális fizikai, illetve lelki károsodás</a:t>
            </a:r>
            <a:r>
              <a:rPr lang="hu-HU" sz="2400" dirty="0" smtClean="0"/>
              <a:t>t okoznak a gyermeknek, sértik emberi méltóságát, és </a:t>
            </a:r>
            <a:r>
              <a:rPr lang="hu-HU" sz="2400" b="1" i="1" dirty="0" smtClean="0"/>
              <a:t>akadályozzák a fejlődését</a:t>
            </a:r>
            <a:r>
              <a:rPr lang="hu-HU" sz="2400" dirty="0" smtClean="0"/>
              <a:t>” (</a:t>
            </a:r>
            <a:r>
              <a:rPr lang="hu-HU" sz="2400" dirty="0" err="1" smtClean="0"/>
              <a:t>Butchart</a:t>
            </a:r>
            <a:r>
              <a:rPr lang="hu-HU" sz="2400" dirty="0" smtClean="0"/>
              <a:t> és </a:t>
            </a:r>
            <a:r>
              <a:rPr lang="hu-HU" sz="2400" dirty="0" err="1" smtClean="0"/>
              <a:t>mtsai</a:t>
            </a:r>
            <a:r>
              <a:rPr lang="hu-HU" sz="2400" dirty="0" smtClean="0"/>
              <a:t>, 2006, id. </a:t>
            </a:r>
            <a:r>
              <a:rPr lang="hu-HU" sz="2400" dirty="0" err="1" smtClean="0"/>
              <a:t>Kuritárné</a:t>
            </a:r>
            <a:r>
              <a:rPr lang="hu-HU" sz="2400" dirty="0" smtClean="0"/>
              <a:t> Szabó I., 2015).</a:t>
            </a:r>
          </a:p>
          <a:p>
            <a:pPr algn="just"/>
            <a:r>
              <a:rPr lang="hu-HU" sz="2400" dirty="0" smtClean="0"/>
              <a:t>A következményeket, kimenetelt befolyásolja: a bántalmazás típusa (érzelmi, fizikai, szexuális), az életkori kezdet, a gyakoriság és súlyosság, a bántalmazó és bántalmazott viszonya, s egyéb védő- és rizikófaktorok hiánya vagy megléte, stb. (</a:t>
            </a:r>
            <a:r>
              <a:rPr lang="hu-HU" sz="2400" dirty="0" err="1" smtClean="0"/>
              <a:t>Kuritárné</a:t>
            </a:r>
            <a:r>
              <a:rPr lang="hu-HU" sz="2400" dirty="0" smtClean="0"/>
              <a:t> Szabó I., 2015).</a:t>
            </a:r>
          </a:p>
          <a:p>
            <a:pPr algn="just"/>
            <a:r>
              <a:rPr lang="hu-HU" sz="2400" dirty="0" smtClean="0"/>
              <a:t>A legsúlyosabb következményekkel a </a:t>
            </a:r>
            <a:r>
              <a:rPr lang="hu-HU" sz="2400" dirty="0" err="1" smtClean="0"/>
              <a:t>Fonagyék</a:t>
            </a:r>
            <a:r>
              <a:rPr lang="hu-HU" sz="2400" dirty="0" smtClean="0"/>
              <a:t> által </a:t>
            </a:r>
            <a:r>
              <a:rPr lang="hu-HU" sz="2400" b="1" i="1" dirty="0" smtClean="0"/>
              <a:t>kötődési traumának</a:t>
            </a:r>
            <a:r>
              <a:rPr lang="hu-HU" sz="2400" dirty="0" smtClean="0"/>
              <a:t> nevezett traumatípus, azaz a kötődési kapcsolatban elkövetett bántalmazás (Allen és </a:t>
            </a:r>
            <a:r>
              <a:rPr lang="hu-HU" sz="2400" dirty="0" err="1" smtClean="0"/>
              <a:t>mtsai</a:t>
            </a:r>
            <a:r>
              <a:rPr lang="hu-HU" sz="2400" dirty="0" smtClean="0"/>
              <a:t>, 2011, idézi </a:t>
            </a:r>
            <a:r>
              <a:rPr lang="hu-HU" sz="2400" dirty="0" err="1" smtClean="0"/>
              <a:t>Kuritárné</a:t>
            </a:r>
            <a:r>
              <a:rPr lang="hu-HU" sz="2400" dirty="0" smtClean="0"/>
              <a:t> Szabó I., 2015).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-857280"/>
            <a:ext cx="8229600" cy="45719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6643710"/>
          </a:xfrm>
        </p:spPr>
        <p:txBody>
          <a:bodyPr/>
          <a:lstStyle/>
          <a:p>
            <a:pPr algn="just"/>
            <a:r>
              <a:rPr lang="hu-HU" sz="2400" dirty="0" smtClean="0"/>
              <a:t>A krónikus, multiplex </a:t>
            </a:r>
            <a:r>
              <a:rPr lang="hu-HU" sz="2400" dirty="0" err="1" smtClean="0"/>
              <a:t>intrafamiliáris</a:t>
            </a:r>
            <a:r>
              <a:rPr lang="hu-HU" sz="2400" dirty="0" smtClean="0"/>
              <a:t> </a:t>
            </a:r>
            <a:r>
              <a:rPr lang="hu-HU" sz="2400" dirty="0" err="1" smtClean="0"/>
              <a:t>traumatizáció</a:t>
            </a:r>
            <a:r>
              <a:rPr lang="hu-HU" sz="2400" dirty="0" smtClean="0"/>
              <a:t> a személyiségfejlődés </a:t>
            </a:r>
            <a:r>
              <a:rPr lang="hu-HU" sz="2400" b="1" i="1" dirty="0" smtClean="0"/>
              <a:t>testi, kognitív, érzelmi és szociális </a:t>
            </a:r>
            <a:r>
              <a:rPr lang="hu-HU" sz="2400" dirty="0" smtClean="0"/>
              <a:t>vonatkozásban is súlyos következményekkel jár.</a:t>
            </a:r>
          </a:p>
          <a:p>
            <a:pPr algn="just"/>
            <a:r>
              <a:rPr lang="hu-HU" sz="2400" b="1" i="1" dirty="0" smtClean="0"/>
              <a:t>Titok</a:t>
            </a:r>
            <a:r>
              <a:rPr lang="hu-HU" sz="2400" dirty="0" smtClean="0"/>
              <a:t> - akadályozza a feldolgozást, patológiás kimenetel valószínűsége, gyakran magára marad, nem kap segítséget az értelmezésben, önmagát okolhatja a történtekért.</a:t>
            </a:r>
          </a:p>
          <a:p>
            <a:pPr algn="just"/>
            <a:r>
              <a:rPr lang="hu-HU" sz="2400" dirty="0" smtClean="0"/>
              <a:t>Saját </a:t>
            </a:r>
            <a:r>
              <a:rPr lang="hu-HU" sz="2400" b="1" i="1" dirty="0" smtClean="0"/>
              <a:t>kiszolgáltatottsága és a gondozóhoz való kötődés </a:t>
            </a:r>
            <a:r>
              <a:rPr lang="hu-HU" sz="2400" dirty="0" smtClean="0"/>
              <a:t>is akadályozza a bántalmazó helyzetből való kilépést (</a:t>
            </a:r>
            <a:r>
              <a:rPr lang="hu-HU" sz="2400" dirty="0" err="1" smtClean="0"/>
              <a:t>Kuritárné</a:t>
            </a:r>
            <a:r>
              <a:rPr lang="hu-HU" sz="2400" dirty="0" smtClean="0"/>
              <a:t> Szabó, 2015).</a:t>
            </a:r>
          </a:p>
          <a:p>
            <a:pPr algn="just"/>
            <a:r>
              <a:rPr lang="hu-HU" sz="2400" dirty="0" smtClean="0"/>
              <a:t>Az ilyen ártalmakat átélt gyermekek </a:t>
            </a:r>
            <a:r>
              <a:rPr lang="hu-HU" sz="2400" dirty="0" err="1" smtClean="0"/>
              <a:t>poszttraumatikus</a:t>
            </a:r>
            <a:r>
              <a:rPr lang="hu-HU" sz="2400" dirty="0" smtClean="0"/>
              <a:t> jellemzői: érzelemszabályozás-deficit, koncentrációs és figyelemzavarok, negatív önkép stb.</a:t>
            </a:r>
          </a:p>
          <a:p>
            <a:pPr algn="just"/>
            <a:r>
              <a:rPr lang="hu-HU" sz="2400" dirty="0" smtClean="0"/>
              <a:t>Gyakran a következő diagnózisokat kapják: </a:t>
            </a:r>
            <a:r>
              <a:rPr lang="hu-HU" sz="2400" b="1" dirty="0" smtClean="0"/>
              <a:t>szeparációs szorongás, ADHD, magatartászavar, fóbia, oppozíciós zavar, reaktív kötődési zavar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hu-HU" sz="3200" dirty="0" smtClean="0">
                <a:solidFill>
                  <a:srgbClr val="0070C0"/>
                </a:solidFill>
              </a:rPr>
              <a:t>A gyermekkori </a:t>
            </a:r>
            <a:r>
              <a:rPr lang="hu-HU" sz="3200" dirty="0" err="1" smtClean="0">
                <a:solidFill>
                  <a:srgbClr val="0070C0"/>
                </a:solidFill>
              </a:rPr>
              <a:t>traumatizáció</a:t>
            </a:r>
            <a:r>
              <a:rPr lang="hu-HU" sz="3200" dirty="0" smtClean="0">
                <a:solidFill>
                  <a:srgbClr val="0070C0"/>
                </a:solidFill>
              </a:rPr>
              <a:t> </a:t>
            </a:r>
            <a:r>
              <a:rPr lang="hu-HU" sz="3200" dirty="0" err="1" smtClean="0">
                <a:solidFill>
                  <a:srgbClr val="0070C0"/>
                </a:solidFill>
              </a:rPr>
              <a:t>hosszútávú</a:t>
            </a:r>
            <a:r>
              <a:rPr lang="hu-HU" sz="3200" dirty="0" smtClean="0">
                <a:solidFill>
                  <a:srgbClr val="0070C0"/>
                </a:solidFill>
              </a:rPr>
              <a:t> következményei</a:t>
            </a:r>
            <a:endParaRPr lang="hu-HU" sz="3200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429288"/>
          </a:xfrm>
        </p:spPr>
        <p:txBody>
          <a:bodyPr/>
          <a:lstStyle/>
          <a:p>
            <a:pPr algn="just"/>
            <a:r>
              <a:rPr lang="hu-HU" sz="2400" dirty="0" smtClean="0"/>
              <a:t>A bántalmazó környezethez való pszichológiai adaptáció a későbbiekben is </a:t>
            </a:r>
            <a:r>
              <a:rPr lang="hu-HU" sz="2400" b="1" i="1" dirty="0" smtClean="0"/>
              <a:t>tartósan fennmaradhat </a:t>
            </a:r>
            <a:r>
              <a:rPr lang="hu-HU" sz="2400" dirty="0" smtClean="0"/>
              <a:t>- különböző mentális, ill. pszichés problémák</a:t>
            </a:r>
          </a:p>
          <a:p>
            <a:pPr algn="just"/>
            <a:r>
              <a:rPr lang="hu-HU" sz="2400" dirty="0" smtClean="0"/>
              <a:t>Azok a felnőttek, akik sok gyermekkori traumát szenvedtek el és súlyosan diszfunkcionális családi működésben nevelkedtek, életük során </a:t>
            </a:r>
            <a:r>
              <a:rPr lang="hu-HU" sz="2400" b="1" i="1" dirty="0" smtClean="0"/>
              <a:t>6, 29 mentális zavar </a:t>
            </a:r>
            <a:r>
              <a:rPr lang="hu-HU" sz="2400" dirty="0" smtClean="0"/>
              <a:t>kritériumait teljesítik (</a:t>
            </a:r>
            <a:r>
              <a:rPr lang="hu-HU" sz="2400" dirty="0" err="1" smtClean="0"/>
              <a:t>Putnam</a:t>
            </a:r>
            <a:r>
              <a:rPr lang="hu-HU" sz="2400" dirty="0" smtClean="0"/>
              <a:t> és </a:t>
            </a:r>
            <a:r>
              <a:rPr lang="hu-HU" sz="2400" dirty="0" err="1" smtClean="0"/>
              <a:t>mtsai</a:t>
            </a:r>
            <a:r>
              <a:rPr lang="hu-HU" sz="2400" dirty="0" smtClean="0"/>
              <a:t>, 2008, idézi van der </a:t>
            </a:r>
            <a:r>
              <a:rPr lang="hu-HU" sz="2400" dirty="0" err="1" smtClean="0"/>
              <a:t>Kolk</a:t>
            </a:r>
            <a:r>
              <a:rPr lang="hu-HU" sz="2400" dirty="0" smtClean="0"/>
              <a:t> és </a:t>
            </a:r>
            <a:r>
              <a:rPr lang="hu-HU" sz="2400" dirty="0" err="1" smtClean="0"/>
              <a:t>mtsai</a:t>
            </a:r>
            <a:r>
              <a:rPr lang="hu-HU" sz="2400" dirty="0" smtClean="0"/>
              <a:t>, 2009).</a:t>
            </a:r>
          </a:p>
          <a:p>
            <a:pPr algn="just"/>
            <a:r>
              <a:rPr lang="hu-HU" sz="2400" dirty="0" smtClean="0"/>
              <a:t>A leggyakoribb diagnózisok: </a:t>
            </a:r>
            <a:r>
              <a:rPr lang="hu-HU" sz="2400" b="1" dirty="0" smtClean="0"/>
              <a:t>PTSD, depresszió, szorongásos zavarok, </a:t>
            </a:r>
            <a:r>
              <a:rPr lang="hu-HU" sz="2400" b="1" dirty="0" err="1" smtClean="0"/>
              <a:t>szomatizáció</a:t>
            </a:r>
            <a:r>
              <a:rPr lang="hu-HU" sz="2400" b="1" dirty="0" smtClean="0"/>
              <a:t>, konverziós zavarok, </a:t>
            </a:r>
            <a:r>
              <a:rPr lang="hu-HU" sz="2400" b="1" dirty="0" err="1" smtClean="0"/>
              <a:t>disszociatív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zavarok</a:t>
            </a:r>
            <a:r>
              <a:rPr lang="hu-HU" sz="2400" b="1" dirty="0" smtClean="0"/>
              <a:t>, szerabúzus, alvászavar, különböző problémaviselkedések, stb.</a:t>
            </a:r>
          </a:p>
          <a:p>
            <a:pPr algn="just"/>
            <a:r>
              <a:rPr lang="hu-HU" sz="2400" dirty="0" smtClean="0"/>
              <a:t>A </a:t>
            </a:r>
            <a:r>
              <a:rPr lang="hu-HU" sz="2400" dirty="0" err="1" smtClean="0"/>
              <a:t>borderline</a:t>
            </a:r>
            <a:r>
              <a:rPr lang="hu-HU" sz="2400" dirty="0" smtClean="0"/>
              <a:t> személyiségzavarok 80%-a traumaeredetű (</a:t>
            </a:r>
            <a:r>
              <a:rPr lang="hu-HU" sz="2400" dirty="0" err="1" smtClean="0"/>
              <a:t>Golier</a:t>
            </a:r>
            <a:r>
              <a:rPr lang="hu-HU" sz="2400" dirty="0" smtClean="0"/>
              <a:t> és </a:t>
            </a:r>
            <a:r>
              <a:rPr lang="hu-HU" sz="2400" dirty="0" err="1" smtClean="0"/>
              <a:t>mtsai</a:t>
            </a:r>
            <a:r>
              <a:rPr lang="hu-HU" sz="2400" dirty="0" smtClean="0"/>
              <a:t>, 2003, idézi </a:t>
            </a:r>
            <a:r>
              <a:rPr lang="hu-HU" sz="2400" dirty="0" err="1" smtClean="0"/>
              <a:t>Kuritárné</a:t>
            </a:r>
            <a:r>
              <a:rPr lang="hu-HU" sz="2400" dirty="0" smtClean="0"/>
              <a:t> Szabó, 2015).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hu-HU" dirty="0" smtClean="0">
                <a:solidFill>
                  <a:srgbClr val="0070C0"/>
                </a:solidFill>
              </a:rPr>
              <a:t>A komplex PTSD</a:t>
            </a:r>
            <a:endParaRPr lang="hu-HU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5429264"/>
          </a:xfrm>
        </p:spPr>
        <p:txBody>
          <a:bodyPr/>
          <a:lstStyle/>
          <a:p>
            <a:pPr algn="just">
              <a:buNone/>
            </a:pPr>
            <a:r>
              <a:rPr lang="hu-HU" sz="2400" dirty="0" smtClean="0"/>
              <a:t>A 2-es típusú (hosszantartó, ismétlődő) vagy komplex </a:t>
            </a:r>
            <a:r>
              <a:rPr lang="hu-HU" sz="2400" dirty="0" err="1" smtClean="0"/>
              <a:t>traumatizáció</a:t>
            </a:r>
            <a:r>
              <a:rPr lang="hu-HU" sz="2400" dirty="0" smtClean="0"/>
              <a:t> a személyiségműködés több területén okoz átfogó károsodást (Herman, J. 2003).</a:t>
            </a:r>
          </a:p>
          <a:p>
            <a:pPr algn="just">
              <a:buNone/>
            </a:pPr>
            <a:r>
              <a:rPr lang="hu-HU" sz="2400" dirty="0" smtClean="0"/>
              <a:t>A legfontosabbak következmények:</a:t>
            </a:r>
          </a:p>
          <a:p>
            <a:pPr algn="just"/>
            <a:r>
              <a:rPr lang="hu-HU" sz="2400" b="1" dirty="0" smtClean="0"/>
              <a:t>Az </a:t>
            </a:r>
            <a:r>
              <a:rPr lang="hu-HU" sz="2400" b="1" i="1" dirty="0" smtClean="0"/>
              <a:t>érzelemszabályozás</a:t>
            </a:r>
            <a:r>
              <a:rPr lang="hu-HU" sz="2400" b="1" dirty="0" smtClean="0"/>
              <a:t> módosulásai</a:t>
            </a:r>
            <a:r>
              <a:rPr lang="hu-HU" sz="2400" dirty="0" smtClean="0"/>
              <a:t>: </a:t>
            </a:r>
            <a:r>
              <a:rPr lang="hu-HU" sz="2400" dirty="0" err="1" smtClean="0"/>
              <a:t>perzisztens</a:t>
            </a:r>
            <a:r>
              <a:rPr lang="hu-HU" sz="2400" dirty="0" smtClean="0"/>
              <a:t> </a:t>
            </a:r>
            <a:r>
              <a:rPr lang="hu-HU" sz="2400" dirty="0" err="1" smtClean="0"/>
              <a:t>diszfória</a:t>
            </a:r>
            <a:r>
              <a:rPr lang="hu-HU" sz="2400" dirty="0" smtClean="0"/>
              <a:t>, önbántalmazás, akár krónikus öngyilkossági késztetések, rendkívül gátolt düh vagy robbanékonyság, akár váltakozva, rendkívül gátolt vagy kényszeres szexuális viselkedés, akár váltakozva.</a:t>
            </a:r>
          </a:p>
          <a:p>
            <a:pPr algn="just"/>
            <a:r>
              <a:rPr lang="hu-HU" sz="2400" b="1" dirty="0" smtClean="0"/>
              <a:t>A </a:t>
            </a:r>
            <a:r>
              <a:rPr lang="hu-HU" sz="2400" b="1" i="1" dirty="0" smtClean="0"/>
              <a:t>tudat</a:t>
            </a:r>
            <a:r>
              <a:rPr lang="hu-HU" sz="2400" b="1" dirty="0" smtClean="0"/>
              <a:t> módosulásai</a:t>
            </a:r>
            <a:r>
              <a:rPr lang="hu-HU" sz="2400" dirty="0" smtClean="0"/>
              <a:t>: átmeneti </a:t>
            </a:r>
            <a:r>
              <a:rPr lang="hu-HU" sz="2400" dirty="0" err="1" smtClean="0"/>
              <a:t>disszociatív</a:t>
            </a:r>
            <a:r>
              <a:rPr lang="hu-HU" sz="2400" dirty="0" smtClean="0"/>
              <a:t> epizódok, amnézia a traumatikus eseményekre vonatkozóan, </a:t>
            </a:r>
            <a:r>
              <a:rPr lang="hu-HU" sz="2400" dirty="0" err="1" smtClean="0"/>
              <a:t>derealizáció</a:t>
            </a:r>
            <a:r>
              <a:rPr lang="hu-HU" sz="2400" dirty="0" smtClean="0"/>
              <a:t> vagy </a:t>
            </a:r>
            <a:r>
              <a:rPr lang="hu-HU" sz="2400" dirty="0" err="1" smtClean="0"/>
              <a:t>deperszonalizáció</a:t>
            </a:r>
            <a:r>
              <a:rPr lang="hu-HU" sz="2400" dirty="0" smtClean="0"/>
              <a:t>, az élmények újraélése akár emlékbetörések, akár kényszeres tépelődés formájában.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-428652"/>
            <a:ext cx="8229600" cy="214338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5143536"/>
          </a:xfrm>
        </p:spPr>
        <p:txBody>
          <a:bodyPr/>
          <a:lstStyle/>
          <a:p>
            <a:pPr algn="just"/>
            <a:r>
              <a:rPr lang="hu-HU" sz="2400" b="1" i="1" dirty="0" smtClean="0"/>
              <a:t>Szomatikus</a:t>
            </a:r>
            <a:r>
              <a:rPr lang="hu-HU" sz="2400" b="1" dirty="0" smtClean="0"/>
              <a:t> tünetek</a:t>
            </a:r>
            <a:r>
              <a:rPr lang="hu-HU" sz="2400" dirty="0" smtClean="0"/>
              <a:t>: emésztőrendszeri problémák, krónikus fájdalom, konverziós tünetek, szexuális tünetek, </a:t>
            </a:r>
            <a:r>
              <a:rPr lang="hu-HU" sz="2400" dirty="0" err="1" smtClean="0"/>
              <a:t>kardio-pulmonológiai</a:t>
            </a:r>
            <a:r>
              <a:rPr lang="hu-HU" sz="2400" dirty="0" smtClean="0"/>
              <a:t> </a:t>
            </a:r>
            <a:r>
              <a:rPr lang="hu-HU" sz="2400" dirty="0" err="1" smtClean="0"/>
              <a:t>tünetek</a:t>
            </a:r>
            <a:r>
              <a:rPr lang="hu-HU" sz="2400" dirty="0" smtClean="0"/>
              <a:t>.</a:t>
            </a:r>
          </a:p>
          <a:p>
            <a:pPr algn="just"/>
            <a:r>
              <a:rPr lang="hu-HU" sz="2400" b="1" dirty="0" smtClean="0"/>
              <a:t>Az </a:t>
            </a:r>
            <a:r>
              <a:rPr lang="hu-HU" sz="2400" b="1" i="1" dirty="0" smtClean="0"/>
              <a:t>önészlelés</a:t>
            </a:r>
            <a:r>
              <a:rPr lang="hu-HU" sz="2400" b="1" dirty="0" smtClean="0"/>
              <a:t> módosulásai</a:t>
            </a:r>
            <a:r>
              <a:rPr lang="hu-HU" sz="2400" dirty="0" smtClean="0"/>
              <a:t>: kezdeményezőkészség lebénulása, tehetetlenségérzés, szégyen, önvád, bűntudat, tisztátalanság érzése, másoktól való különbözőség érzése.</a:t>
            </a:r>
          </a:p>
          <a:p>
            <a:pPr algn="just"/>
            <a:r>
              <a:rPr lang="hu-HU" sz="2400" b="1" dirty="0" smtClean="0"/>
              <a:t>Az </a:t>
            </a:r>
            <a:r>
              <a:rPr lang="hu-HU" sz="2400" b="1" i="1" dirty="0" smtClean="0"/>
              <a:t>emberi kapcsolatok</a:t>
            </a:r>
            <a:r>
              <a:rPr lang="hu-HU" sz="2400" b="1" dirty="0" smtClean="0"/>
              <a:t> módosulásai</a:t>
            </a:r>
            <a:r>
              <a:rPr lang="hu-HU" sz="2400" dirty="0" smtClean="0"/>
              <a:t>: visszahúzódás és elszigetelődés, az intim kapcsolatok megszakadása, állandósult bizalmatlanság, ismételt megmentőkeresés, az önvédelem ismételt elmulasztása.</a:t>
            </a:r>
          </a:p>
          <a:p>
            <a:pPr algn="just"/>
            <a:r>
              <a:rPr lang="hu-HU" sz="2400" b="1" dirty="0" smtClean="0"/>
              <a:t>A </a:t>
            </a:r>
            <a:r>
              <a:rPr lang="hu-HU" sz="2400" b="1" i="1" dirty="0" smtClean="0"/>
              <a:t>jelentésrendszerek</a:t>
            </a:r>
            <a:r>
              <a:rPr lang="hu-HU" sz="2400" b="1" dirty="0" smtClean="0"/>
              <a:t> módosulásai</a:t>
            </a:r>
            <a:r>
              <a:rPr lang="hu-HU" sz="2400" dirty="0" smtClean="0"/>
              <a:t>: lelkierő, hit elvesztése, reménytelenség, kétségbeesés.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45719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000792"/>
          </a:xfrm>
        </p:spPr>
        <p:txBody>
          <a:bodyPr/>
          <a:lstStyle/>
          <a:p>
            <a:r>
              <a:rPr lang="hu-HU" sz="2800" dirty="0" smtClean="0"/>
              <a:t>Egyik vagy mindkét szülő alkoholizmusa esetén az </a:t>
            </a:r>
            <a:r>
              <a:rPr lang="hu-HU" sz="2800" b="1" dirty="0" err="1" smtClean="0"/>
              <a:t>ACE-ek</a:t>
            </a:r>
            <a:r>
              <a:rPr lang="hu-HU" sz="2800" b="1" dirty="0" smtClean="0"/>
              <a:t> előfordulásának esélye 2-13-szoros</a:t>
            </a:r>
          </a:p>
          <a:p>
            <a:r>
              <a:rPr lang="hu-HU" sz="2800" dirty="0" smtClean="0"/>
              <a:t>A szülői alkoholizmus a traumatikus élményeken keresztül hat a gyermek felnőttkori alkoholizmuskockázatának emelkedésére”</a:t>
            </a:r>
          </a:p>
          <a:p>
            <a:r>
              <a:rPr lang="hu-HU" sz="2800" dirty="0" smtClean="0"/>
              <a:t>„A gyermekbántalmazás a legfontosabb meghatározó tényezője a populáció egészségi állapotának (és egy adott ország gazdasági teljesítményének).” </a:t>
            </a:r>
            <a:r>
              <a:rPr lang="hu-HU" sz="2800" dirty="0" err="1" smtClean="0"/>
              <a:t>Felitti</a:t>
            </a:r>
            <a:r>
              <a:rPr lang="hu-HU" sz="2800" dirty="0" smtClean="0"/>
              <a:t>, 2001</a:t>
            </a:r>
          </a:p>
          <a:p>
            <a:r>
              <a:rPr lang="hu-HU" sz="2800" dirty="0" smtClean="0"/>
              <a:t>Beavatkozás hiányában szinte egy az egyben adódik tovább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hu-HU" b="1" dirty="0" smtClean="0">
                <a:solidFill>
                  <a:srgbClr val="0070C0"/>
                </a:solidFill>
              </a:rPr>
              <a:t>…felnőttként</a:t>
            </a:r>
            <a:endParaRPr lang="hu-HU" b="1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357826"/>
          </a:xfrm>
        </p:spPr>
        <p:txBody>
          <a:bodyPr/>
          <a:lstStyle/>
          <a:p>
            <a:pPr algn="just"/>
            <a:r>
              <a:rPr lang="hu-HU" sz="2800" b="1" i="1" dirty="0" smtClean="0"/>
              <a:t>Sérült, késleltetett, megzavart személyiség</a:t>
            </a:r>
            <a:r>
              <a:rPr lang="hu-HU" sz="2800" dirty="0" smtClean="0"/>
              <a:t> – következő generáció szenvedélybeteg tagja?</a:t>
            </a:r>
          </a:p>
          <a:p>
            <a:pPr algn="just"/>
            <a:r>
              <a:rPr lang="hu-HU" sz="2800" dirty="0" smtClean="0"/>
              <a:t>Bántalmazott könnyebben válik más bántalmazás áldozatává is (gondozó által bántalmazott gyermeknek 60%-kal nagyobb az esélye a kortárs bántalmazásra) (szexuális erőszak áldozatok 92%-a </a:t>
            </a:r>
            <a:r>
              <a:rPr lang="hu-HU" sz="2800" b="1" i="1" dirty="0" err="1" smtClean="0"/>
              <a:t>poliviktimizált</a:t>
            </a:r>
            <a:r>
              <a:rPr lang="hu-HU" sz="2800" dirty="0" smtClean="0"/>
              <a:t> áldozat) </a:t>
            </a:r>
            <a:r>
              <a:rPr lang="hu-HU" sz="2800" dirty="0" err="1" smtClean="0"/>
              <a:t>Finkelhor</a:t>
            </a:r>
            <a:r>
              <a:rPr lang="hu-HU" sz="2800" dirty="0" smtClean="0"/>
              <a:t> és </a:t>
            </a:r>
            <a:r>
              <a:rPr lang="hu-HU" sz="2800" dirty="0" err="1" smtClean="0"/>
              <a:t>mtsai</a:t>
            </a:r>
            <a:r>
              <a:rPr lang="hu-HU" sz="2800" dirty="0" smtClean="0"/>
              <a:t>, 2009</a:t>
            </a:r>
          </a:p>
          <a:p>
            <a:pPr algn="just"/>
            <a:endParaRPr lang="hu-H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6908"/>
          </a:xfrm>
        </p:spPr>
        <p:txBody>
          <a:bodyPr/>
          <a:lstStyle/>
          <a:p>
            <a:r>
              <a:rPr lang="hu-HU" sz="2400" dirty="0" smtClean="0">
                <a:solidFill>
                  <a:srgbClr val="0070C0"/>
                </a:solidFill>
              </a:rPr>
              <a:t>A gyermekkori negatív élmények/Ártalmas gyermekkori tapasztalatok (ACE – </a:t>
            </a:r>
            <a:r>
              <a:rPr lang="hu-HU" sz="2400" dirty="0" err="1" smtClean="0">
                <a:solidFill>
                  <a:srgbClr val="0070C0"/>
                </a:solidFill>
              </a:rPr>
              <a:t>Adverse</a:t>
            </a:r>
            <a:r>
              <a:rPr lang="hu-HU" sz="2400" dirty="0" smtClean="0">
                <a:solidFill>
                  <a:srgbClr val="0070C0"/>
                </a:solidFill>
              </a:rPr>
              <a:t> </a:t>
            </a:r>
            <a:r>
              <a:rPr lang="hu-HU" sz="2400" dirty="0" err="1" smtClean="0">
                <a:solidFill>
                  <a:srgbClr val="0070C0"/>
                </a:solidFill>
              </a:rPr>
              <a:t>Childhood</a:t>
            </a:r>
            <a:r>
              <a:rPr lang="hu-HU" sz="2400" dirty="0" smtClean="0">
                <a:solidFill>
                  <a:srgbClr val="0070C0"/>
                </a:solidFill>
              </a:rPr>
              <a:t> </a:t>
            </a:r>
            <a:r>
              <a:rPr lang="hu-HU" sz="2400" dirty="0" err="1" smtClean="0">
                <a:solidFill>
                  <a:srgbClr val="0070C0"/>
                </a:solidFill>
              </a:rPr>
              <a:t>Experiences</a:t>
            </a:r>
            <a:r>
              <a:rPr lang="hu-HU" sz="2400" dirty="0" smtClean="0">
                <a:solidFill>
                  <a:srgbClr val="0070C0"/>
                </a:solidFill>
              </a:rPr>
              <a:t>)</a:t>
            </a:r>
            <a:endParaRPr lang="hu-HU" sz="2400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1071546"/>
            <a:ext cx="8229600" cy="5572164"/>
          </a:xfrm>
        </p:spPr>
        <p:txBody>
          <a:bodyPr/>
          <a:lstStyle/>
          <a:p>
            <a:pPr>
              <a:buNone/>
            </a:pPr>
            <a:r>
              <a:rPr lang="hu-HU" sz="1400" dirty="0" smtClean="0"/>
              <a:t>1. Szülő vagy más felnőtt a háztartásból </a:t>
            </a:r>
            <a:r>
              <a:rPr lang="hu-HU" sz="1400" b="1" dirty="0" smtClean="0"/>
              <a:t>gyakran vagy nagyon gyakran ráordibált Önre, </a:t>
            </a:r>
            <a:r>
              <a:rPr lang="hu-HU" sz="1400" dirty="0" smtClean="0"/>
              <a:t>sértegette, lealázta vagy </a:t>
            </a:r>
            <a:r>
              <a:rPr lang="hu-HU" sz="1400" b="1" dirty="0" smtClean="0"/>
              <a:t>megalázta, </a:t>
            </a:r>
            <a:r>
              <a:rPr lang="hu-HU" sz="1400" dirty="0" smtClean="0"/>
              <a:t>vagy oly módon viselkedett,  hogy attól félt, hogy fizikailag bántalmazni fogja? </a:t>
            </a:r>
          </a:p>
          <a:p>
            <a:pPr>
              <a:buNone/>
            </a:pPr>
            <a:r>
              <a:rPr lang="hu-HU" sz="1400" dirty="0" smtClean="0"/>
              <a:t>2. Szülő vagy más felnőtt a háztartásból gyakran vagy nagyon gyakran ellökte, megragadta, </a:t>
            </a:r>
            <a:r>
              <a:rPr lang="hu-HU" sz="1400" b="1" dirty="0" smtClean="0"/>
              <a:t>megverte, </a:t>
            </a:r>
            <a:r>
              <a:rPr lang="hu-HU" sz="1400" dirty="0" smtClean="0"/>
              <a:t>vagy megdobta valamivel? Vagy előfordult-e, hogy  annyira megverte, hogy </a:t>
            </a:r>
            <a:r>
              <a:rPr lang="hu-HU" sz="1400" b="1" dirty="0" smtClean="0"/>
              <a:t>kék-zöld foltok </a:t>
            </a:r>
            <a:r>
              <a:rPr lang="hu-HU" sz="1400" dirty="0" smtClean="0"/>
              <a:t>vagy sebek keletkeztek? </a:t>
            </a:r>
          </a:p>
          <a:p>
            <a:pPr>
              <a:buNone/>
            </a:pPr>
            <a:r>
              <a:rPr lang="hu-HU" sz="1400" dirty="0" smtClean="0"/>
              <a:t>3. Előfordult-e, hogy felnőtt vagy 5 évvel idősebb személy </a:t>
            </a:r>
            <a:r>
              <a:rPr lang="hu-HU" sz="1400" b="1" dirty="0" smtClean="0"/>
              <a:t>szexuális módon </a:t>
            </a:r>
            <a:r>
              <a:rPr lang="hu-HU" sz="1400" dirty="0" smtClean="0"/>
              <a:t>ölelgette vagy érintette? Vagy megpróbálta, vagy megtette a szájával a végbélbe  vagy hüvelybe történő közösülést? </a:t>
            </a:r>
          </a:p>
          <a:p>
            <a:pPr>
              <a:buNone/>
            </a:pPr>
            <a:r>
              <a:rPr lang="hu-HU" sz="1400" dirty="0" smtClean="0"/>
              <a:t>4. Gyakran vagy nagyon gyakran érezte azt, hogy </a:t>
            </a:r>
            <a:r>
              <a:rPr lang="hu-HU" sz="1400" b="1" dirty="0" smtClean="0"/>
              <a:t>senki a családban nem szereti, </a:t>
            </a:r>
            <a:r>
              <a:rPr lang="hu-HU" sz="1400" dirty="0" smtClean="0"/>
              <a:t>illetve senki sem tartja különlegesnek vagy értékesnek? Vagy a családtagok  nem gondoskodtak egymásról, nem voltak közel egymáshoz, illetve nem támogatták egymást? </a:t>
            </a:r>
          </a:p>
          <a:p>
            <a:pPr>
              <a:buNone/>
            </a:pPr>
            <a:r>
              <a:rPr lang="hu-HU" sz="1400" dirty="0" smtClean="0"/>
              <a:t>5. Gyakran vagy nagyon gyakran érezte azt, hogy </a:t>
            </a:r>
            <a:r>
              <a:rPr lang="hu-HU" sz="1400" b="1" dirty="0" smtClean="0"/>
              <a:t>nem kap eleget enni, </a:t>
            </a:r>
            <a:r>
              <a:rPr lang="hu-HU" sz="1400" dirty="0" smtClean="0"/>
              <a:t>koszos ruhákban kell járnia, és senki sem védi meg? Vagy a szülei túlságosan ittasak  vagy </a:t>
            </a:r>
            <a:r>
              <a:rPr lang="hu-HU" sz="1400" dirty="0" err="1" smtClean="0"/>
              <a:t>bedrogozottak</a:t>
            </a:r>
            <a:r>
              <a:rPr lang="hu-HU" sz="1400" dirty="0" smtClean="0"/>
              <a:t> voltak ahhoz, hogy gondoskodjanak önről, vagy hogy szükség esetén orvoshoz vigyék? </a:t>
            </a:r>
          </a:p>
          <a:p>
            <a:pPr>
              <a:buNone/>
            </a:pPr>
            <a:r>
              <a:rPr lang="hu-HU" sz="1400" dirty="0" smtClean="0"/>
              <a:t>6. Szülei különváltak vagy </a:t>
            </a:r>
            <a:r>
              <a:rPr lang="hu-HU" sz="1400" b="1" dirty="0" smtClean="0"/>
              <a:t>elváltak? </a:t>
            </a:r>
            <a:endParaRPr lang="hu-HU" sz="1400" dirty="0" smtClean="0"/>
          </a:p>
          <a:p>
            <a:pPr>
              <a:buNone/>
            </a:pPr>
            <a:r>
              <a:rPr lang="hu-HU" sz="1400" dirty="0" smtClean="0"/>
              <a:t>7. </a:t>
            </a:r>
            <a:r>
              <a:rPr lang="hu-HU" sz="1400" b="1" dirty="0" smtClean="0"/>
              <a:t>Édesanyját vagy mostohaanyját: </a:t>
            </a:r>
            <a:r>
              <a:rPr lang="hu-HU" sz="1400" dirty="0" smtClean="0"/>
              <a:t>gyakran vagy nagyon gyakran ellökték, megragadták, megütötték, vagy megdobták valamivel? Vagy időnként, gyakran,  vagy nagyon gyakran rúgták, </a:t>
            </a:r>
            <a:r>
              <a:rPr lang="hu-HU" sz="1400" b="1" dirty="0" smtClean="0"/>
              <a:t>megverték, </a:t>
            </a:r>
            <a:r>
              <a:rPr lang="hu-HU" sz="1400" dirty="0" smtClean="0"/>
              <a:t>ököllel mentek neki, vagy kemény tárggyal megütötték? Vagy előfordult-e egyáltalán, hogy perceken át verték,  vagy késsel vagy fegyverrel fenyegették? </a:t>
            </a:r>
          </a:p>
          <a:p>
            <a:pPr>
              <a:buNone/>
            </a:pPr>
            <a:r>
              <a:rPr lang="hu-HU" sz="1400" dirty="0" smtClean="0"/>
              <a:t>8. </a:t>
            </a:r>
            <a:r>
              <a:rPr lang="hu-HU" sz="1400" b="1" dirty="0" smtClean="0"/>
              <a:t>Élt-e együtt </a:t>
            </a:r>
            <a:r>
              <a:rPr lang="hu-HU" sz="1400" dirty="0" smtClean="0"/>
              <a:t>olyan személlyel, aki alkoholproblémákkal küzdött, </a:t>
            </a:r>
            <a:r>
              <a:rPr lang="hu-HU" sz="1400" b="1" dirty="0" smtClean="0"/>
              <a:t>alkoholista vagy kábítószer-élvező </a:t>
            </a:r>
            <a:r>
              <a:rPr lang="hu-HU" sz="1400" dirty="0" smtClean="0"/>
              <a:t>volt? </a:t>
            </a:r>
          </a:p>
          <a:p>
            <a:pPr>
              <a:buNone/>
            </a:pPr>
            <a:r>
              <a:rPr lang="hu-HU" sz="1400" dirty="0" smtClean="0"/>
              <a:t>9. Volt-e a háztartásban depressziós vagy </a:t>
            </a:r>
            <a:r>
              <a:rPr lang="hu-HU" sz="1400" b="1" dirty="0" smtClean="0"/>
              <a:t>elmebeteg </a:t>
            </a:r>
            <a:r>
              <a:rPr lang="hu-HU" sz="1400" dirty="0" smtClean="0"/>
              <a:t>személy, illetve olyan, aki öngyilkosságot kísérelt meg? </a:t>
            </a:r>
          </a:p>
          <a:p>
            <a:pPr>
              <a:buNone/>
            </a:pPr>
            <a:r>
              <a:rPr lang="hu-HU" sz="1400" dirty="0" smtClean="0"/>
              <a:t>10. Volt-e valaki a háztartásból, aki </a:t>
            </a:r>
            <a:r>
              <a:rPr lang="hu-HU" sz="1400" b="1" dirty="0" smtClean="0"/>
              <a:t>börtön</a:t>
            </a:r>
            <a:r>
              <a:rPr lang="hu-HU" sz="1400" dirty="0" smtClean="0"/>
              <a:t>be került?</a:t>
            </a:r>
            <a:endParaRPr lang="hu-H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hu-HU" b="1" dirty="0" smtClean="0">
                <a:solidFill>
                  <a:srgbClr val="0070C0"/>
                </a:solidFill>
              </a:rPr>
              <a:t>…párkapcsolatban</a:t>
            </a:r>
            <a:endParaRPr lang="hu-HU" b="1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1214422"/>
            <a:ext cx="8572560" cy="5643578"/>
          </a:xfrm>
        </p:spPr>
        <p:txBody>
          <a:bodyPr/>
          <a:lstStyle/>
          <a:p>
            <a:r>
              <a:rPr lang="hu-HU" dirty="0" smtClean="0"/>
              <a:t>Szenvedélybeteg családban felnőtt gyerek esélye a </a:t>
            </a:r>
            <a:r>
              <a:rPr lang="hu-HU" b="1" i="1" dirty="0" smtClean="0"/>
              <a:t>társfüggőség</a:t>
            </a:r>
            <a:r>
              <a:rPr lang="hu-HU" dirty="0" smtClean="0"/>
              <a:t>re is nagyobb</a:t>
            </a:r>
          </a:p>
          <a:p>
            <a:r>
              <a:rPr lang="hu-HU" dirty="0" smtClean="0"/>
              <a:t>Nagyobb eséllyel választ </a:t>
            </a:r>
            <a:r>
              <a:rPr lang="hu-HU" b="1" i="1" dirty="0" smtClean="0"/>
              <a:t>bántalmazó és/vagy szenvedélybeteg </a:t>
            </a:r>
            <a:r>
              <a:rPr lang="hu-HU" dirty="0" smtClean="0"/>
              <a:t>párt</a:t>
            </a:r>
          </a:p>
          <a:p>
            <a:r>
              <a:rPr lang="hu-HU" dirty="0" smtClean="0"/>
              <a:t>Gyermekkorban bántalmazott nők 3,5-szer gyakrabban válnak újra áldozattá</a:t>
            </a:r>
          </a:p>
          <a:p>
            <a:r>
              <a:rPr lang="hu-HU" dirty="0" smtClean="0"/>
              <a:t>Izolálódás, kapcsolatkerülés</a:t>
            </a:r>
          </a:p>
          <a:p>
            <a:r>
              <a:rPr lang="hu-HU" dirty="0" smtClean="0"/>
              <a:t>Családalapítás, utódvállalás, elköteleződés nehézsége – szülőszerepből szülőszerepbe</a:t>
            </a:r>
          </a:p>
          <a:p>
            <a:r>
              <a:rPr lang="hu-HU" dirty="0" smtClean="0"/>
              <a:t>nők: idői tényező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hu-HU" b="1" dirty="0" smtClean="0">
                <a:solidFill>
                  <a:srgbClr val="0070C0"/>
                </a:solidFill>
              </a:rPr>
              <a:t>…szülőként</a:t>
            </a:r>
            <a:endParaRPr lang="hu-HU" b="1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5500702"/>
          </a:xfrm>
        </p:spPr>
        <p:txBody>
          <a:bodyPr/>
          <a:lstStyle/>
          <a:p>
            <a:pPr algn="just"/>
            <a:r>
              <a:rPr lang="hu-HU" sz="2800" dirty="0" smtClean="0"/>
              <a:t>Szülőként nagyobb eséllyel válik maga is bántalmazóvá – a bántalmazott gyerekek harmada válik bántalmazó szülővé!</a:t>
            </a:r>
          </a:p>
          <a:p>
            <a:pPr algn="just"/>
            <a:r>
              <a:rPr lang="hu-HU" sz="2800" dirty="0" smtClean="0"/>
              <a:t>Rettegés a bántalmazóvá válástól, túlkompenzálás, túlvédés</a:t>
            </a:r>
          </a:p>
          <a:p>
            <a:pPr algn="just"/>
            <a:r>
              <a:rPr lang="hu-HU" sz="2800" dirty="0" smtClean="0"/>
              <a:t>Elégtelen önbizalom, szülői kompetencia érzés</a:t>
            </a:r>
          </a:p>
          <a:p>
            <a:pPr algn="just"/>
            <a:r>
              <a:rPr lang="hu-HU" sz="2800" dirty="0" smtClean="0"/>
              <a:t>Szülés utáni depresszió, szorongásos zavarok, </a:t>
            </a:r>
            <a:r>
              <a:rPr lang="hu-HU" sz="2800" dirty="0" err="1" smtClean="0"/>
              <a:t>ppPTSD</a:t>
            </a:r>
            <a:r>
              <a:rPr lang="hu-HU" sz="2800" dirty="0" smtClean="0"/>
              <a:t> valószínűsége</a:t>
            </a:r>
          </a:p>
          <a:p>
            <a:pPr algn="just"/>
            <a:r>
              <a:rPr lang="hu-HU" sz="2800" dirty="0" smtClean="0"/>
              <a:t>Feldolgozatlan trauma – bizonytalan, dezorganizált kötődési stílus (bántalmazottaknál is ez)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hu-HU" b="1" dirty="0" smtClean="0">
                <a:solidFill>
                  <a:srgbClr val="0070C0"/>
                </a:solidFill>
              </a:rPr>
              <a:t>…ACE nélkül!...</a:t>
            </a:r>
            <a:endParaRPr lang="hu-HU" b="1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1285860"/>
            <a:ext cx="8229600" cy="5572140"/>
          </a:xfrm>
        </p:spPr>
        <p:txBody>
          <a:bodyPr/>
          <a:lstStyle/>
          <a:p>
            <a:r>
              <a:rPr lang="hu-HU" sz="2800" dirty="0" smtClean="0"/>
              <a:t>A „</a:t>
            </a:r>
            <a:r>
              <a:rPr lang="hu-HU" sz="2800" b="1" i="1" dirty="0" smtClean="0"/>
              <a:t>ma gyermekei</a:t>
            </a:r>
            <a:r>
              <a:rPr lang="hu-HU" sz="2800" dirty="0" smtClean="0"/>
              <a:t>” - diszfunkcionális családban növekvő gyerekek</a:t>
            </a:r>
          </a:p>
          <a:p>
            <a:r>
              <a:rPr lang="hu-HU" sz="2800" dirty="0" smtClean="0"/>
              <a:t>A „</a:t>
            </a:r>
            <a:r>
              <a:rPr lang="hu-HU" sz="2800" b="1" i="1" dirty="0" smtClean="0"/>
              <a:t>tegnap gyermekei</a:t>
            </a:r>
            <a:r>
              <a:rPr lang="hu-HU" sz="2800" dirty="0" smtClean="0"/>
              <a:t>” - diszfunkcionális családban felnőtt gyerekek: fiatal felnőttként, gyermekvállalás előtt, szülés környékén, szülőként</a:t>
            </a:r>
          </a:p>
          <a:p>
            <a:r>
              <a:rPr lang="hu-HU" sz="2800" dirty="0" smtClean="0"/>
              <a:t>Háziorvos, gyerekorvos, védőnő, pedagógus, családsegítő, gyermekjólét, szociális munkás, pszichológus, szenvedélybeteg ellátás minden szintje, </a:t>
            </a:r>
            <a:r>
              <a:rPr lang="hu-HU" sz="2800" dirty="0" err="1" smtClean="0"/>
              <a:t>pszichoedukáció</a:t>
            </a:r>
            <a:r>
              <a:rPr lang="hu-HU" sz="2800" dirty="0" smtClean="0"/>
              <a:t>, prevenció, intervenció, rehabilitáció, egyéb éspedig…</a:t>
            </a:r>
            <a:endParaRPr lang="hu-H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0070C0"/>
                </a:solidFill>
              </a:rPr>
              <a:t>Ajánlott olvasmányok</a:t>
            </a:r>
            <a:endParaRPr lang="hu-HU" b="1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143536"/>
          </a:xfrm>
        </p:spPr>
        <p:txBody>
          <a:bodyPr/>
          <a:lstStyle/>
          <a:p>
            <a:pPr>
              <a:buNone/>
            </a:pPr>
            <a:r>
              <a:rPr lang="hu-HU" sz="2000" dirty="0" err="1" smtClean="0"/>
              <a:t>Barnowski-Geiser</a:t>
            </a:r>
            <a:r>
              <a:rPr lang="hu-HU" sz="2000" dirty="0" smtClean="0"/>
              <a:t> </a:t>
            </a:r>
            <a:r>
              <a:rPr lang="hu-HU" sz="2000" dirty="0" err="1" smtClean="0"/>
              <a:t>Waltraut</a:t>
            </a:r>
            <a:r>
              <a:rPr lang="hu-HU" sz="2000" dirty="0" smtClean="0"/>
              <a:t> Apa, anya, pia – Hogyan találhatják meg a szenvedélybeteg szülők gyermekei MÉGIS a boldogságot, Magyar Máltai Szeretetszolgálat, 2018</a:t>
            </a:r>
          </a:p>
          <a:p>
            <a:pPr>
              <a:buNone/>
            </a:pPr>
            <a:r>
              <a:rPr lang="hu-HU" sz="2000" dirty="0" err="1" smtClean="0"/>
              <a:t>Moe</a:t>
            </a:r>
            <a:r>
              <a:rPr lang="hu-HU" sz="2000" dirty="0" smtClean="0"/>
              <a:t> </a:t>
            </a:r>
            <a:r>
              <a:rPr lang="hu-HU" sz="2000" dirty="0" err="1" smtClean="0"/>
              <a:t>Jerry</a:t>
            </a:r>
            <a:r>
              <a:rPr lang="hu-HU" sz="2000" dirty="0" smtClean="0"/>
              <a:t> Gyerekszemmel a függőségről és a felépülésről – Remény, segítség és gyógyulás a családok számára, Magyar Máltai Szeretetszolgálat, 2020</a:t>
            </a:r>
          </a:p>
          <a:p>
            <a:pPr>
              <a:buNone/>
            </a:pPr>
            <a:r>
              <a:rPr lang="hu-HU" sz="2000" dirty="0" err="1" smtClean="0"/>
              <a:t>Kuritárné</a:t>
            </a:r>
            <a:r>
              <a:rPr lang="hu-HU" sz="2000" dirty="0" smtClean="0"/>
              <a:t> Szabó Ildikó és </a:t>
            </a:r>
            <a:r>
              <a:rPr lang="hu-HU" sz="2000" dirty="0" err="1" smtClean="0"/>
              <a:t>Tisljár-Szabó</a:t>
            </a:r>
            <a:r>
              <a:rPr lang="hu-HU" sz="2000" dirty="0" smtClean="0"/>
              <a:t> Eszter (szerk.) Úgy szerettem volna, ha nem bántottak volna. A családon belüli gyermekkori </a:t>
            </a:r>
            <a:r>
              <a:rPr lang="hu-HU" sz="2000" dirty="0" err="1" smtClean="0"/>
              <a:t>traumatizáció</a:t>
            </a:r>
            <a:r>
              <a:rPr lang="hu-HU" sz="2000" dirty="0" smtClean="0"/>
              <a:t>: elmélet és terápia, </a:t>
            </a:r>
            <a:r>
              <a:rPr lang="hu-HU" sz="2000" dirty="0" err="1" smtClean="0"/>
              <a:t>Oriold</a:t>
            </a:r>
            <a:r>
              <a:rPr lang="hu-HU" sz="2000" dirty="0" smtClean="0"/>
              <a:t> és Társai Kiadó, 2015</a:t>
            </a:r>
          </a:p>
          <a:p>
            <a:pPr>
              <a:buNone/>
            </a:pPr>
            <a:r>
              <a:rPr lang="hu-HU" sz="2000" dirty="0" smtClean="0"/>
              <a:t>F. Lassú Zsuzsa, Frankó András, Kaposiné </a:t>
            </a:r>
            <a:r>
              <a:rPr lang="hu-HU" sz="2000" dirty="0" err="1" smtClean="0"/>
              <a:t>Czinkóczki</a:t>
            </a:r>
            <a:r>
              <a:rPr lang="hu-HU" sz="2000" dirty="0" smtClean="0"/>
              <a:t> Annamária, Kormos Piroska (szerk.): Gyermekek mentálisan sérülékeny családokban, Magyar Máltai Szeretetszolgálat, 2021</a:t>
            </a:r>
          </a:p>
          <a:p>
            <a:pPr>
              <a:buNone/>
            </a:pPr>
            <a:r>
              <a:rPr lang="hu-HU" sz="2000" dirty="0" smtClean="0"/>
              <a:t>	</a:t>
            </a:r>
            <a:r>
              <a:rPr lang="hu-HU" sz="2000" dirty="0" err="1" smtClean="0">
                <a:hlinkClick r:id="rId2"/>
              </a:rPr>
              <a:t>www.kimondhato.hu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3"/>
              </a:rPr>
              <a:t>www.apaiszik.kimondhato.hu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4"/>
              </a:rPr>
              <a:t>www.anyaiszik.kimondhato.hu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5"/>
              </a:rPr>
              <a:t>www.lurko.kimondhato.hu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6"/>
              </a:rPr>
              <a:t>www.bolyhos.kimondhato.hu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7"/>
              </a:rPr>
              <a:t>www.apaanyapia.hu</a:t>
            </a:r>
            <a:endParaRPr lang="hu-HU" sz="2000" dirty="0" smtClean="0"/>
          </a:p>
          <a:p>
            <a:pPr>
              <a:buNone/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273050"/>
            <a:ext cx="4214842" cy="1162050"/>
          </a:xfrm>
        </p:spPr>
        <p:txBody>
          <a:bodyPr/>
          <a:lstStyle/>
          <a:p>
            <a:r>
              <a:rPr lang="hu-HU" sz="2800" dirty="0" smtClean="0">
                <a:solidFill>
                  <a:schemeClr val="accent2">
                    <a:lumMod val="75000"/>
                  </a:schemeClr>
                </a:solidFill>
              </a:rPr>
              <a:t>Köszönöm a figyelmet!</a:t>
            </a:r>
            <a:endParaRPr lang="hu-H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Tartalom helye 3" descr="borító_lathatatlan_arvak2209094we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6314" y="428604"/>
            <a:ext cx="4125501" cy="5853113"/>
          </a:xfrm>
        </p:spPr>
      </p:pic>
      <p:sp>
        <p:nvSpPr>
          <p:cNvPr id="5" name="Szöveg helye 4"/>
          <p:cNvSpPr>
            <a:spLocks noGrp="1"/>
          </p:cNvSpPr>
          <p:nvPr>
            <p:ph type="body" sz="half" idx="2"/>
          </p:nvPr>
        </p:nvSpPr>
        <p:spPr>
          <a:xfrm>
            <a:off x="285720" y="1435100"/>
            <a:ext cx="4429156" cy="4691063"/>
          </a:xfrm>
        </p:spPr>
        <p:txBody>
          <a:bodyPr/>
          <a:lstStyle/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r>
              <a:rPr lang="hu-HU" sz="2400" b="1" dirty="0" smtClean="0">
                <a:solidFill>
                  <a:schemeClr val="accent2">
                    <a:lumMod val="75000"/>
                  </a:schemeClr>
                </a:solidFill>
              </a:rPr>
              <a:t>Hoffmann Kata</a:t>
            </a:r>
          </a:p>
          <a:p>
            <a:r>
              <a:rPr lang="hu-HU" sz="2400" dirty="0" err="1" smtClean="0">
                <a:hlinkClick r:id="rId3"/>
              </a:rPr>
              <a:t>katahoffmann.add</a:t>
            </a:r>
            <a:r>
              <a:rPr lang="hu-HU" sz="2400" dirty="0" smtClean="0">
                <a:hlinkClick r:id="rId3"/>
              </a:rPr>
              <a:t>@</a:t>
            </a:r>
            <a:r>
              <a:rPr lang="hu-HU" sz="2400" dirty="0" err="1" smtClean="0">
                <a:hlinkClick r:id="rId3"/>
              </a:rPr>
              <a:t>gmail.com</a:t>
            </a:r>
            <a:endParaRPr lang="hu-HU" sz="2400" dirty="0" smtClean="0"/>
          </a:p>
          <a:p>
            <a:endParaRPr lang="hu-H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chemeClr val="accent6"/>
                </a:solidFill>
              </a:rPr>
              <a:t>Diszfunkcionális családműködés - ACE</a:t>
            </a:r>
            <a:endParaRPr lang="hu-HU" b="1" dirty="0">
              <a:solidFill>
                <a:schemeClr val="accent6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844" y="1857364"/>
            <a:ext cx="9001156" cy="4857784"/>
          </a:xfrm>
        </p:spPr>
        <p:txBody>
          <a:bodyPr/>
          <a:lstStyle/>
          <a:p>
            <a:pPr>
              <a:buNone/>
            </a:pPr>
            <a:r>
              <a:rPr lang="hu-HU" dirty="0" smtClean="0"/>
              <a:t>(6) Válás</a:t>
            </a:r>
          </a:p>
          <a:p>
            <a:pPr>
              <a:buNone/>
            </a:pPr>
            <a:r>
              <a:rPr lang="hu-HU" dirty="0" smtClean="0"/>
              <a:t>(8) Alkohol vagy drogprobléma</a:t>
            </a:r>
          </a:p>
          <a:p>
            <a:pPr>
              <a:buNone/>
            </a:pPr>
            <a:r>
              <a:rPr lang="hu-HU" dirty="0" smtClean="0"/>
              <a:t>(9) Depresszió/elmebetegség/öngyilkosság</a:t>
            </a:r>
          </a:p>
          <a:p>
            <a:pPr>
              <a:buNone/>
            </a:pPr>
            <a:r>
              <a:rPr lang="hu-HU" dirty="0" smtClean="0"/>
              <a:t>(10) Börtön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(1) Érzelmi, (2) fizikai, (3) szexuális bántalmazás</a:t>
            </a:r>
          </a:p>
          <a:p>
            <a:pPr>
              <a:buNone/>
            </a:pPr>
            <a:r>
              <a:rPr lang="hu-HU" dirty="0" smtClean="0"/>
              <a:t>(4) Érzelmi, (5) fizikai elhanyagolás</a:t>
            </a:r>
          </a:p>
          <a:p>
            <a:pPr>
              <a:buNone/>
            </a:pPr>
            <a:r>
              <a:rPr lang="hu-HU" dirty="0" smtClean="0"/>
              <a:t>(7) Szülő bántalmazásának látványa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hu-HU" sz="3200" dirty="0" smtClean="0">
                <a:solidFill>
                  <a:srgbClr val="0070C0"/>
                </a:solidFill>
              </a:rPr>
              <a:t>A gyermekkori </a:t>
            </a:r>
            <a:r>
              <a:rPr lang="hu-HU" sz="3200" dirty="0" err="1" smtClean="0">
                <a:solidFill>
                  <a:srgbClr val="0070C0"/>
                </a:solidFill>
              </a:rPr>
              <a:t>traumatizáció</a:t>
            </a:r>
            <a:r>
              <a:rPr lang="hu-HU" sz="3200" dirty="0" smtClean="0">
                <a:solidFill>
                  <a:srgbClr val="0070C0"/>
                </a:solidFill>
              </a:rPr>
              <a:t> hatása a felnőttkori egészségi állapotra</a:t>
            </a:r>
            <a:endParaRPr lang="hu-HU" sz="3200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5214950"/>
          </a:xfrm>
        </p:spPr>
        <p:txBody>
          <a:bodyPr/>
          <a:lstStyle/>
          <a:p>
            <a:pPr>
              <a:buNone/>
            </a:pPr>
            <a:r>
              <a:rPr lang="hu-HU" sz="2000" b="1" dirty="0" smtClean="0"/>
              <a:t>Bármely ACE </a:t>
            </a:r>
            <a:r>
              <a:rPr lang="hu-HU" sz="2000" dirty="0" smtClean="0"/>
              <a:t>nő az alvászavar kockázata</a:t>
            </a:r>
          </a:p>
          <a:p>
            <a:pPr>
              <a:buNone/>
            </a:pPr>
            <a:r>
              <a:rPr lang="hu-HU" sz="2000" b="1" dirty="0" smtClean="0"/>
              <a:t>5+ ACE</a:t>
            </a:r>
          </a:p>
          <a:p>
            <a:pPr>
              <a:buNone/>
            </a:pPr>
            <a:r>
              <a:rPr lang="hu-HU" sz="2000" dirty="0" smtClean="0"/>
              <a:t>	2,6szoros kockázat COPD</a:t>
            </a:r>
          </a:p>
          <a:p>
            <a:pPr>
              <a:buNone/>
            </a:pPr>
            <a:r>
              <a:rPr lang="hu-HU" sz="2000" dirty="0" smtClean="0"/>
              <a:t>	3szoros kockázat tüdődaganatra</a:t>
            </a:r>
          </a:p>
          <a:p>
            <a:pPr>
              <a:buNone/>
            </a:pPr>
            <a:r>
              <a:rPr lang="hu-HU" sz="2000" dirty="0" smtClean="0"/>
              <a:t>	2szeres kockázat fejfájás</a:t>
            </a:r>
          </a:p>
          <a:p>
            <a:pPr>
              <a:buNone/>
            </a:pPr>
            <a:r>
              <a:rPr lang="hu-HU" sz="2000" dirty="0" smtClean="0"/>
              <a:t>	17szeres hangulatstabilizáló szerek</a:t>
            </a:r>
          </a:p>
          <a:p>
            <a:pPr>
              <a:buNone/>
            </a:pPr>
            <a:r>
              <a:rPr lang="hu-HU" sz="2000" b="1" dirty="0" smtClean="0"/>
              <a:t>6+ ACE</a:t>
            </a:r>
          </a:p>
          <a:p>
            <a:pPr>
              <a:buNone/>
            </a:pPr>
            <a:r>
              <a:rPr lang="hu-HU" sz="2000" dirty="0" smtClean="0"/>
              <a:t>	2,6szoros kockázat májbetegség</a:t>
            </a:r>
          </a:p>
          <a:p>
            <a:pPr>
              <a:buNone/>
            </a:pPr>
            <a:r>
              <a:rPr lang="hu-HU" sz="2000" smtClean="0"/>
              <a:t>	több </a:t>
            </a:r>
            <a:r>
              <a:rPr lang="hu-HU" sz="2000" dirty="0" smtClean="0"/>
              <a:t>mint 3szoros kockázat ISZB</a:t>
            </a:r>
          </a:p>
          <a:p>
            <a:pPr>
              <a:buNone/>
            </a:pPr>
            <a:r>
              <a:rPr lang="hu-HU" sz="2000" dirty="0" smtClean="0"/>
              <a:t>	20 évvel korábbi elhalálozás (!!!)</a:t>
            </a:r>
          </a:p>
          <a:p>
            <a:pPr>
              <a:buNone/>
            </a:pPr>
            <a:r>
              <a:rPr lang="hu-HU" sz="2000" b="1" dirty="0" smtClean="0"/>
              <a:t>7+ ACE</a:t>
            </a:r>
          </a:p>
          <a:p>
            <a:pPr>
              <a:buNone/>
            </a:pPr>
            <a:r>
              <a:rPr lang="hu-HU" sz="2000" dirty="0" smtClean="0"/>
              <a:t>	31szeres kockázat öngyilkosságra (!!!)</a:t>
            </a:r>
          </a:p>
          <a:p>
            <a:pPr>
              <a:buNone/>
            </a:pPr>
            <a:endParaRPr lang="hu-HU" sz="2000" dirty="0" smtClean="0"/>
          </a:p>
          <a:p>
            <a:pPr>
              <a:buNone/>
            </a:pPr>
            <a:r>
              <a:rPr lang="hu-HU" sz="2000" dirty="0" smtClean="0"/>
              <a:t>(</a:t>
            </a:r>
            <a:r>
              <a:rPr lang="hu-HU" sz="2000" dirty="0" err="1" smtClean="0"/>
              <a:t>Felitti</a:t>
            </a:r>
            <a:r>
              <a:rPr lang="hu-HU" sz="2000" dirty="0" smtClean="0"/>
              <a:t>, 1995, id. Kósa, 2015)</a:t>
            </a:r>
            <a:endParaRPr lang="hu-H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hu-HU" sz="4000" dirty="0" smtClean="0">
                <a:solidFill>
                  <a:srgbClr val="0070C0"/>
                </a:solidFill>
              </a:rPr>
              <a:t>Kockázati magatartásformák</a:t>
            </a:r>
            <a:endParaRPr lang="hu-HU" sz="4000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5072098"/>
          </a:xfrm>
        </p:spPr>
        <p:txBody>
          <a:bodyPr/>
          <a:lstStyle/>
          <a:p>
            <a:pPr>
              <a:buNone/>
            </a:pPr>
            <a:r>
              <a:rPr lang="hu-HU" sz="2000" b="1" dirty="0" smtClean="0"/>
              <a:t>Dohányzás</a:t>
            </a:r>
            <a:endParaRPr lang="hu-HU" sz="2000" dirty="0" smtClean="0"/>
          </a:p>
          <a:p>
            <a:pPr>
              <a:buNone/>
            </a:pPr>
            <a:r>
              <a:rPr lang="hu-HU" sz="2000" dirty="0" smtClean="0"/>
              <a:t>	- bármely ACE - 10-90% nagyobb kockázat a 14 éves kori rendszeres dohányzás</a:t>
            </a:r>
          </a:p>
          <a:p>
            <a:pPr>
              <a:buNone/>
            </a:pPr>
            <a:r>
              <a:rPr lang="hu-HU" sz="2000" dirty="0" smtClean="0"/>
              <a:t>	- 5+ ACE - 5szörös kockázat</a:t>
            </a:r>
          </a:p>
          <a:p>
            <a:pPr>
              <a:buNone/>
            </a:pPr>
            <a:r>
              <a:rPr lang="hu-HU" sz="2000" b="1" dirty="0" smtClean="0"/>
              <a:t>Felnőttkori alkoholizmus</a:t>
            </a:r>
          </a:p>
          <a:p>
            <a:pPr>
              <a:buNone/>
            </a:pPr>
            <a:r>
              <a:rPr lang="hu-HU" sz="2000" dirty="0" smtClean="0"/>
              <a:t>	- bármely ACE (</a:t>
            </a:r>
            <a:r>
              <a:rPr lang="hu-HU" sz="2000" dirty="0" err="1" smtClean="0"/>
              <a:t>kiv.fiz.elh</a:t>
            </a:r>
            <a:r>
              <a:rPr lang="hu-HU" sz="2000" dirty="0" smtClean="0"/>
              <a:t>.) szignifikánsan növeli</a:t>
            </a:r>
          </a:p>
          <a:p>
            <a:pPr>
              <a:buNone/>
            </a:pPr>
            <a:r>
              <a:rPr lang="hu-HU" sz="2000" b="1" dirty="0" smtClean="0"/>
              <a:t>Illegális szerhasználat, függőség</a:t>
            </a:r>
          </a:p>
          <a:p>
            <a:pPr>
              <a:buNone/>
            </a:pPr>
            <a:r>
              <a:rPr lang="hu-HU" sz="2000" dirty="0" smtClean="0"/>
              <a:t>	- bármely ACE esetén 2-4szeres kockázat a 14 éves kori pszichoaktív szer használat</a:t>
            </a:r>
          </a:p>
          <a:p>
            <a:pPr>
              <a:buNone/>
            </a:pPr>
            <a:r>
              <a:rPr lang="hu-HU" sz="2000" dirty="0" smtClean="0"/>
              <a:t>	- 5+ ACE 7-10szer nagyobb arány</a:t>
            </a:r>
          </a:p>
          <a:p>
            <a:pPr>
              <a:buNone/>
            </a:pPr>
            <a:r>
              <a:rPr lang="hu-HU" sz="2000" b="1" dirty="0" smtClean="0"/>
              <a:t>Elhízás</a:t>
            </a:r>
          </a:p>
          <a:p>
            <a:pPr>
              <a:buNone/>
            </a:pPr>
            <a:r>
              <a:rPr lang="hu-HU" sz="2000" dirty="0" smtClean="0"/>
              <a:t>Fizikai és lelki abúzussal legszorosabb összefüggés</a:t>
            </a:r>
          </a:p>
          <a:p>
            <a:pPr>
              <a:buNone/>
            </a:pPr>
            <a:r>
              <a:rPr lang="hu-HU" sz="2000" dirty="0" smtClean="0"/>
              <a:t>Gyakori lelki abúzus 40 v afölötti BMI - 90%kal magasabb kockázat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29600" cy="1285860"/>
          </a:xfrm>
        </p:spPr>
        <p:txBody>
          <a:bodyPr/>
          <a:lstStyle/>
          <a:p>
            <a:pPr eaLnBrk="1" hangingPunct="1"/>
            <a:r>
              <a:rPr lang="hu-HU" sz="4000" b="1" dirty="0" smtClean="0">
                <a:solidFill>
                  <a:srgbClr val="0070C0"/>
                </a:solidFill>
              </a:rPr>
              <a:t>Diszfunkcionális családban való felnövekvés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0174"/>
            <a:ext cx="8229600" cy="5168914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None/>
            </a:pPr>
            <a:r>
              <a:rPr lang="hu-HU" sz="2400" dirty="0" smtClean="0"/>
              <a:t>a gyermek személyiségfejlődése </a:t>
            </a:r>
            <a:r>
              <a:rPr lang="hu-HU" sz="2400" b="1" i="1" dirty="0" smtClean="0">
                <a:solidFill>
                  <a:srgbClr val="0070C0"/>
                </a:solidFill>
              </a:rPr>
              <a:t>diszharmonikus, kiegyensúlyozatlan</a:t>
            </a:r>
            <a:r>
              <a:rPr lang="hu-HU" sz="2400" dirty="0" smtClean="0">
                <a:solidFill>
                  <a:srgbClr val="0070C0"/>
                </a:solidFill>
              </a:rPr>
              <a:t> </a:t>
            </a:r>
            <a:r>
              <a:rPr lang="hu-HU" sz="2400" dirty="0" smtClean="0"/>
              <a:t>lesz!</a:t>
            </a:r>
          </a:p>
          <a:p>
            <a:pPr marL="533400" indent="-533400" algn="just" eaLnBrk="1" hangingPunct="1">
              <a:lnSpc>
                <a:spcPct val="90000"/>
              </a:lnSpc>
              <a:buFontTx/>
              <a:buNone/>
            </a:pPr>
            <a:r>
              <a:rPr lang="hu-HU" sz="2400" b="1" dirty="0" smtClean="0">
                <a:solidFill>
                  <a:srgbClr val="0070C0"/>
                </a:solidFill>
              </a:rPr>
              <a:t>MERT</a:t>
            </a:r>
            <a:r>
              <a:rPr lang="hu-HU" sz="2400" dirty="0" smtClean="0"/>
              <a:t>: sok trauma, veszteség, bizonytalanság, kiszolgáltatottság, erőszak</a:t>
            </a:r>
          </a:p>
          <a:p>
            <a:pPr marL="533400" indent="-533400" algn="just" eaLnBrk="1" hangingPunct="1">
              <a:lnSpc>
                <a:spcPct val="90000"/>
              </a:lnSpc>
            </a:pPr>
            <a:r>
              <a:rPr lang="hu-HU" sz="2400" dirty="0" smtClean="0"/>
              <a:t>melyek elgyászolatlanok, feldolgozatlanok lesznek</a:t>
            </a:r>
          </a:p>
          <a:p>
            <a:pPr marL="533400" indent="-533400" algn="just" eaLnBrk="1" hangingPunct="1">
              <a:lnSpc>
                <a:spcPct val="90000"/>
              </a:lnSpc>
              <a:buFontTx/>
              <a:buNone/>
            </a:pPr>
            <a:r>
              <a:rPr lang="hu-HU" sz="2400" b="1" dirty="0" smtClean="0">
                <a:solidFill>
                  <a:srgbClr val="0070C0"/>
                </a:solidFill>
              </a:rPr>
              <a:t>UGYANIS</a:t>
            </a:r>
            <a:r>
              <a:rPr lang="hu-HU" sz="2400" dirty="0" smtClean="0"/>
              <a:t>:</a:t>
            </a:r>
          </a:p>
          <a:p>
            <a:pPr marL="533400" indent="-533400" algn="just" eaLnBrk="1" hangingPunct="1">
              <a:lnSpc>
                <a:spcPct val="90000"/>
              </a:lnSpc>
              <a:buFontTx/>
              <a:buAutoNum type="arabicPeriod"/>
            </a:pPr>
            <a:r>
              <a:rPr lang="hu-HU" sz="2400" dirty="0" smtClean="0"/>
              <a:t>Még nem áll rendelkezésre a megfelelő pszichés apparátus </a:t>
            </a:r>
            <a:r>
              <a:rPr lang="hu-HU" sz="2400" b="1" dirty="0" smtClean="0">
                <a:solidFill>
                  <a:srgbClr val="0070C0"/>
                </a:solidFill>
              </a:rPr>
              <a:t>ÉS</a:t>
            </a:r>
            <a:endParaRPr lang="hu-HU" sz="2400" dirty="0" smtClean="0">
              <a:solidFill>
                <a:srgbClr val="0070C0"/>
              </a:solidFill>
            </a:endParaRPr>
          </a:p>
          <a:p>
            <a:pPr marL="533400" indent="-533400" algn="just" eaLnBrk="1" hangingPunct="1">
              <a:lnSpc>
                <a:spcPct val="90000"/>
              </a:lnSpc>
              <a:buFontTx/>
              <a:buAutoNum type="arabicPeriod"/>
            </a:pPr>
            <a:r>
              <a:rPr lang="hu-HU" sz="2400" dirty="0" smtClean="0"/>
              <a:t>A szülő nem képes funkciói betöltésére (fizikai, érzelmi gondoskodásra)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hu-HU" sz="2400" dirty="0" smtClean="0"/>
              <a:t>A gyermek a szülő szerepeit legalább részben átvállalja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hu-HU" sz="2400" b="1" i="1" dirty="0" err="1" smtClean="0">
                <a:solidFill>
                  <a:srgbClr val="0070C0"/>
                </a:solidFill>
              </a:rPr>
              <a:t>Parentifikált</a:t>
            </a:r>
            <a:r>
              <a:rPr lang="hu-HU" sz="2400" b="1" i="1" dirty="0" smtClean="0">
                <a:solidFill>
                  <a:srgbClr val="0070C0"/>
                </a:solidFill>
              </a:rPr>
              <a:t> gyermek!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hu-HU" sz="2400" dirty="0" smtClean="0"/>
              <a:t>Ehhez: Saját igényekről való lemondás, Saját, bontakozó énje háttérbe szorítása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hu-HU" sz="2400" b="1" i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304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-214338"/>
            <a:ext cx="8229600" cy="45719"/>
          </a:xfrm>
        </p:spPr>
        <p:txBody>
          <a:bodyPr/>
          <a:lstStyle/>
          <a:p>
            <a:pPr eaLnBrk="1" hangingPunct="1"/>
            <a:endParaRPr lang="hu-HU" sz="4000" dirty="0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428604"/>
            <a:ext cx="8229600" cy="642939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hu-HU" sz="2400" dirty="0" err="1" smtClean="0"/>
              <a:t>Böszörményi-Nagy</a:t>
            </a:r>
            <a:r>
              <a:rPr lang="hu-HU" sz="2400" dirty="0" smtClean="0"/>
              <a:t>: annyira túlterheli a rátett felelősség, hogy esélye sincs gyermeknek lenni. Szakértője lesz a gyámolatlan felnőttjei kezelésének, miközben saját gyermeki fejlődésétől megfosztódik.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hu-HU" sz="2400" dirty="0" smtClean="0"/>
              <a:t>Hamis </a:t>
            </a:r>
            <a:r>
              <a:rPr lang="hu-HU" sz="2400" dirty="0" err="1" smtClean="0"/>
              <a:t>self</a:t>
            </a:r>
            <a:r>
              <a:rPr lang="hu-HU" sz="2400" dirty="0" smtClean="0"/>
              <a:t>! (</a:t>
            </a:r>
            <a:r>
              <a:rPr lang="hu-HU" sz="2400" dirty="0" err="1" smtClean="0"/>
              <a:t>Winnicott</a:t>
            </a:r>
            <a:r>
              <a:rPr lang="hu-HU" sz="2400" dirty="0" smtClean="0"/>
              <a:t>)</a:t>
            </a:r>
          </a:p>
          <a:p>
            <a:pPr algn="just" eaLnBrk="1" hangingPunct="1">
              <a:lnSpc>
                <a:spcPct val="80000"/>
              </a:lnSpc>
            </a:pPr>
            <a:r>
              <a:rPr lang="hu-HU" sz="2400" dirty="0" smtClean="0"/>
              <a:t>Spontán kreatív megnyilvánulások HELYETT mások elvárásainak kell megfelelni</a:t>
            </a:r>
          </a:p>
          <a:p>
            <a:pPr algn="just" eaLnBrk="1" hangingPunct="1">
              <a:lnSpc>
                <a:spcPct val="80000"/>
              </a:lnSpc>
            </a:pPr>
            <a:r>
              <a:rPr lang="hu-HU" sz="2400" dirty="0" smtClean="0"/>
              <a:t>Elfojt, idomul, a felszínen működik, DE különböző tünetek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hu-HU" sz="2400" dirty="0" smtClean="0"/>
              <a:t>Vikár György: minden családban betöltött </a:t>
            </a:r>
            <a:r>
              <a:rPr lang="hu-HU" sz="2400" b="1" dirty="0" smtClean="0">
                <a:solidFill>
                  <a:srgbClr val="0070C0"/>
                </a:solidFill>
              </a:rPr>
              <a:t>SZEREP</a:t>
            </a:r>
            <a:r>
              <a:rPr lang="hu-HU" sz="2400" dirty="0" smtClean="0"/>
              <a:t> a többi családtag tudattalan igényét szolgálja ki.</a:t>
            </a:r>
          </a:p>
          <a:p>
            <a:pPr algn="just" eaLnBrk="1" hangingPunct="1">
              <a:lnSpc>
                <a:spcPct val="90000"/>
              </a:lnSpc>
              <a:buNone/>
            </a:pPr>
            <a:r>
              <a:rPr lang="hu-HU" sz="2400" dirty="0" err="1" smtClean="0"/>
              <a:t>Stierlin</a:t>
            </a:r>
            <a:r>
              <a:rPr lang="hu-HU" sz="2400" dirty="0" smtClean="0"/>
              <a:t>: az alkoholista családban felnövő gyermekeknek valamilyen </a:t>
            </a:r>
            <a:r>
              <a:rPr lang="hu-HU" sz="2400" b="1" dirty="0" smtClean="0">
                <a:solidFill>
                  <a:srgbClr val="0070C0"/>
                </a:solidFill>
              </a:rPr>
              <a:t>KÜLDETÉS</a:t>
            </a:r>
            <a:r>
              <a:rPr lang="hu-HU" sz="2400" dirty="0" smtClean="0"/>
              <a:t>T kell teljesítenie a család egységének, működőképességének fenntartása érdekében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lang="hu-HU" sz="2400" dirty="0" smtClean="0"/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hu-HU" sz="2400" b="1" dirty="0" smtClean="0">
                <a:solidFill>
                  <a:srgbClr val="0070C0"/>
                </a:solidFill>
              </a:rPr>
              <a:t>CÉL: a család működőképes maradjon!</a:t>
            </a:r>
          </a:p>
        </p:txBody>
      </p:sp>
    </p:spTree>
    <p:extLst>
      <p:ext uri="{BB962C8B-B14F-4D97-AF65-F5344CB8AC3E}">
        <p14:creationId xmlns:p14="http://schemas.microsoft.com/office/powerpoint/2010/main" xmlns="" val="317064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pPr eaLnBrk="1" hangingPunct="1"/>
            <a:r>
              <a:rPr lang="hu-HU" sz="4000" b="1" dirty="0" smtClean="0">
                <a:solidFill>
                  <a:srgbClr val="0070C0"/>
                </a:solidFill>
              </a:rPr>
              <a:t>HŐS</a:t>
            </a:r>
            <a:r>
              <a:rPr lang="hu-HU" sz="2000" dirty="0" smtClean="0">
                <a:solidFill>
                  <a:schemeClr val="tx1"/>
                </a:solidFill>
              </a:rPr>
              <a:t> </a:t>
            </a:r>
            <a:br>
              <a:rPr lang="hu-HU" sz="2000" dirty="0" smtClean="0">
                <a:solidFill>
                  <a:schemeClr val="tx1"/>
                </a:solidFill>
              </a:rPr>
            </a:br>
            <a:r>
              <a:rPr lang="hu-HU" sz="2000" dirty="0" smtClean="0">
                <a:solidFill>
                  <a:schemeClr val="tx1"/>
                </a:solidFill>
              </a:rPr>
              <a:t>(</a:t>
            </a:r>
            <a:r>
              <a:rPr lang="hu-HU" sz="2400" dirty="0" smtClean="0">
                <a:solidFill>
                  <a:schemeClr val="tx1"/>
                </a:solidFill>
              </a:rPr>
              <a:t>többnyire a legidősebb, </a:t>
            </a:r>
            <a:r>
              <a:rPr lang="hu-HU" sz="2400" dirty="0" err="1" smtClean="0">
                <a:solidFill>
                  <a:schemeClr val="tx1"/>
                </a:solidFill>
              </a:rPr>
              <a:t>parentifikált</a:t>
            </a:r>
            <a:r>
              <a:rPr lang="hu-HU" sz="2400" dirty="0" smtClean="0">
                <a:solidFill>
                  <a:schemeClr val="tx1"/>
                </a:solidFill>
              </a:rPr>
              <a:t> gyermek)</a:t>
            </a:r>
          </a:p>
        </p:txBody>
      </p:sp>
      <p:graphicFrame>
        <p:nvGraphicFramePr>
          <p:cNvPr id="225283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78600672"/>
              </p:ext>
            </p:extLst>
          </p:nvPr>
        </p:nvGraphicFramePr>
        <p:xfrm>
          <a:off x="250825" y="1341438"/>
          <a:ext cx="8642350" cy="5476558"/>
        </p:xfrm>
        <a:graphic>
          <a:graphicData uri="http://schemas.openxmlformats.org/drawingml/2006/table">
            <a:tbl>
              <a:tblPr/>
              <a:tblGrid>
                <a:gridCol w="2952750"/>
                <a:gridCol w="5689600"/>
              </a:tblGrid>
              <a:tr h="99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Motiváló érzés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(bűn nélküli!) </a:t>
                      </a:r>
                      <a:r>
                        <a:rPr kumimoji="0" lang="hu-H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bűntudat</a:t>
                      </a: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mely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jóvátételre indítja; szégyen, düh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Tünet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Erőn felüli, heroikus </a:t>
                      </a:r>
                      <a:r>
                        <a:rPr kumimoji="0" lang="hu-H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túlteljesítés</a:t>
                      </a: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(tanulás, sport, korai munkába állás, kisebb testvérekről való gondoskodás, szülő partnere, stb.) mások segítése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Egyéni haszon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Figyelem (+)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7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Családi nyereség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Büszkeség, érték </a:t>
                      </a: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„Mégis jól csináltuk, mégsem bennünk van a hiba.”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Várható ár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Kényszer, örömtelenség</a:t>
                      </a: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munkamánia, pszichoszomatikus-, stressz-betegség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4372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z="4000" b="1" dirty="0" smtClean="0">
                <a:solidFill>
                  <a:srgbClr val="0070C0"/>
                </a:solidFill>
              </a:rPr>
              <a:t>BŰNBAK</a:t>
            </a:r>
            <a:r>
              <a:rPr lang="hu-HU" sz="4000" dirty="0" smtClean="0">
                <a:solidFill>
                  <a:srgbClr val="FF0000"/>
                </a:solidFill>
              </a:rPr>
              <a:t/>
            </a:r>
            <a:br>
              <a:rPr lang="hu-HU" sz="4000" dirty="0" smtClean="0">
                <a:solidFill>
                  <a:srgbClr val="FF0000"/>
                </a:solidFill>
              </a:rPr>
            </a:br>
            <a:r>
              <a:rPr lang="hu-HU" sz="2400" dirty="0" smtClean="0">
                <a:solidFill>
                  <a:schemeClr val="tx1"/>
                </a:solidFill>
              </a:rPr>
              <a:t>(legőszintébb szerep)</a:t>
            </a:r>
          </a:p>
        </p:txBody>
      </p:sp>
      <p:graphicFrame>
        <p:nvGraphicFramePr>
          <p:cNvPr id="22630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67273139"/>
              </p:ext>
            </p:extLst>
          </p:nvPr>
        </p:nvGraphicFramePr>
        <p:xfrm>
          <a:off x="179388" y="1600200"/>
          <a:ext cx="8785225" cy="5273675"/>
        </p:xfrm>
        <a:graphic>
          <a:graphicData uri="http://schemas.openxmlformats.org/drawingml/2006/table">
            <a:tbl>
              <a:tblPr/>
              <a:tblGrid>
                <a:gridCol w="2952750"/>
                <a:gridCol w="5832475"/>
              </a:tblGrid>
              <a:tr h="8620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Motiváló érzés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Frusztráció, </a:t>
                      </a: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sértettség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03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Tünet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Normasértő, </a:t>
                      </a: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deviáns viselkedés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„Fekete bárány”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03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Egyéni haszon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Figyelem (-)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Jobb mint a tudomásul nem vétel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70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Családi nyereség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Figyelemelterelés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 család dühének felszívója, a harc egyesíti a családtagokat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8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Várható ár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Önpusztítás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6874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1823</TotalTime>
  <Words>1548</Words>
  <Application>Microsoft Office PowerPoint</Application>
  <PresentationFormat>Diavetítés a képernyőre (4:3 oldalarány)</PresentationFormat>
  <Paragraphs>192</Paragraphs>
  <Slides>24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25" baseType="lpstr">
      <vt:lpstr>Alapértelmezett terv</vt:lpstr>
      <vt:lpstr>Láthatatlan árvák   A diszfunkcionális család és a benne élő gyermek</vt:lpstr>
      <vt:lpstr>A gyermekkori negatív élmények/Ártalmas gyermekkori tapasztalatok (ACE – Adverse Childhood Experiences)</vt:lpstr>
      <vt:lpstr>Diszfunkcionális családműködés - ACE</vt:lpstr>
      <vt:lpstr>A gyermekkori traumatizáció hatása a felnőttkori egészségi állapotra</vt:lpstr>
      <vt:lpstr>Kockázati magatartásformák</vt:lpstr>
      <vt:lpstr>Diszfunkcionális családban való felnövekvés</vt:lpstr>
      <vt:lpstr>7. dia</vt:lpstr>
      <vt:lpstr>HŐS  (többnyire a legidősebb, parentifikált gyermek)</vt:lpstr>
      <vt:lpstr>BŰNBAK (legőszintébb szerep)</vt:lpstr>
      <vt:lpstr>ELVESZETT GYERMEK</vt:lpstr>
      <vt:lpstr>BOHÓC (többnyire a legkisebb gyermek)</vt:lpstr>
      <vt:lpstr>Korai kötődés és személyiségfejlődés</vt:lpstr>
      <vt:lpstr>A családon belüli gyermekkori traumatizáció</vt:lpstr>
      <vt:lpstr>14. dia</vt:lpstr>
      <vt:lpstr>A gyermekkori traumatizáció hosszútávú következményei</vt:lpstr>
      <vt:lpstr>A komplex PTSD</vt:lpstr>
      <vt:lpstr>17. dia</vt:lpstr>
      <vt:lpstr>18. dia</vt:lpstr>
      <vt:lpstr>…felnőttként</vt:lpstr>
      <vt:lpstr>…párkapcsolatban</vt:lpstr>
      <vt:lpstr>…szülőként</vt:lpstr>
      <vt:lpstr>…ACE nélkül!...</vt:lpstr>
      <vt:lpstr>Ajánlott olvasmányok</vt:lpstr>
      <vt:lpstr>Köszönöm a figyelmet!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User</dc:creator>
  <cp:lastModifiedBy>Kata</cp:lastModifiedBy>
  <cp:revision>231</cp:revision>
  <dcterms:created xsi:type="dcterms:W3CDTF">2021-01-19T09:04:32Z</dcterms:created>
  <dcterms:modified xsi:type="dcterms:W3CDTF">2023-10-18T06:06:07Z</dcterms:modified>
</cp:coreProperties>
</file>