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464" r:id="rId2"/>
    <p:sldId id="462" r:id="rId3"/>
    <p:sldId id="457" r:id="rId4"/>
    <p:sldId id="458" r:id="rId5"/>
    <p:sldId id="463" r:id="rId6"/>
    <p:sldId id="465" r:id="rId7"/>
    <p:sldId id="467" r:id="rId8"/>
    <p:sldId id="461" r:id="rId9"/>
    <p:sldId id="428" r:id="rId10"/>
    <p:sldId id="430" r:id="rId11"/>
    <p:sldId id="429" r:id="rId12"/>
    <p:sldId id="427" r:id="rId13"/>
    <p:sldId id="431" r:id="rId14"/>
    <p:sldId id="432" r:id="rId15"/>
    <p:sldId id="454" r:id="rId16"/>
    <p:sldId id="434" r:id="rId17"/>
    <p:sldId id="436" r:id="rId18"/>
    <p:sldId id="435" r:id="rId19"/>
    <p:sldId id="445" r:id="rId20"/>
    <p:sldId id="468" r:id="rId21"/>
    <p:sldId id="469" r:id="rId22"/>
    <p:sldId id="448" r:id="rId23"/>
    <p:sldId id="466" r:id="rId24"/>
    <p:sldId id="453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6" autoAdjust="0"/>
    <p:restoredTop sz="94660"/>
  </p:normalViewPr>
  <p:slideViewPr>
    <p:cSldViewPr>
      <p:cViewPr varScale="1">
        <p:scale>
          <a:sx n="64" d="100"/>
          <a:sy n="64" d="100"/>
        </p:scale>
        <p:origin x="-1368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1338C-E42C-4EB7-A91E-9D445A8FDA62}" type="datetimeFigureOut">
              <a:rPr lang="hu-HU" smtClean="0"/>
              <a:pPr/>
              <a:t>2024. 10. 09.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2673F-90A3-45F5-9478-33EFE62FF63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1126A-6613-4618-8948-42814B97B02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68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3FCC9-3E16-435F-8E4A-D5C876419ED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14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3B45E-931A-4D6E-900C-789104800F6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9304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Cím és 2 tartalomrész a szöveg fe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95729-2156-4A8B-BDB4-C88B470CFD2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018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1C3D2-EC0F-4980-BF43-28250D23822E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2882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hu-H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66969-C76C-4918-B01E-4045C15496B2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188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BC14F-B9B5-44C2-938A-C10374378FA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19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238C-0115-43C0-8DE5-E3DA8F60F88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87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404DD-30CD-4E93-84B1-09A3E87BD35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8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E340F-6F47-4670-8D8F-4CB84A0A643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0357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8405-A8D0-456E-BC6B-AC788621520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13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5A368-9936-4920-9C69-AC34C7B42FE8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79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12F7B-297F-4C36-A1EA-32DCAB386E24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8604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8EDAD-0ED8-49F8-B17A-DA13C1F080BC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562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5DDEF-06E1-41B9-ABEA-BBF0E3565F73}" type="slidenum">
              <a:rPr 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719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yelv.hu/" TargetMode="External"/><Relationship Id="rId3" Type="http://schemas.openxmlformats.org/officeDocument/2006/relationships/hyperlink" Target="http://www.apaiszik.kimondhato.hu/" TargetMode="External"/><Relationship Id="rId7" Type="http://schemas.openxmlformats.org/officeDocument/2006/relationships/hyperlink" Target="http://www.apaanyapia.hu/" TargetMode="External"/><Relationship Id="rId2" Type="http://schemas.openxmlformats.org/officeDocument/2006/relationships/hyperlink" Target="http://www.kimondhato.h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lyhos.kimondhato.hu/" TargetMode="External"/><Relationship Id="rId11" Type="http://schemas.openxmlformats.org/officeDocument/2006/relationships/hyperlink" Target="http://www.aca.hu/" TargetMode="External"/><Relationship Id="rId5" Type="http://schemas.openxmlformats.org/officeDocument/2006/relationships/hyperlink" Target="http://www.lurko.kimondhato.hu/" TargetMode="External"/><Relationship Id="rId10" Type="http://schemas.openxmlformats.org/officeDocument/2006/relationships/hyperlink" Target="http://www.kek-vonal.hu/" TargetMode="External"/><Relationship Id="rId4" Type="http://schemas.openxmlformats.org/officeDocument/2006/relationships/hyperlink" Target="http://www.anyaiszik.kimondhato.hu/" TargetMode="External"/><Relationship Id="rId9" Type="http://schemas.openxmlformats.org/officeDocument/2006/relationships/hyperlink" Target="http://www.hintalovon.hu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3071834"/>
          </a:xfrm>
        </p:spPr>
        <p:txBody>
          <a:bodyPr/>
          <a:lstStyle/>
          <a:p>
            <a:r>
              <a:rPr lang="hu-HU" sz="4000" b="1" i="1" dirty="0" err="1" smtClean="0">
                <a:solidFill>
                  <a:schemeClr val="accent2"/>
                </a:solidFill>
              </a:rPr>
              <a:t>ACE</a:t>
            </a:r>
            <a:r>
              <a:rPr lang="hu-HU" sz="4000" b="1" i="1" dirty="0" err="1" smtClean="0">
                <a:solidFill>
                  <a:srgbClr val="0070C0"/>
                </a:solidFill>
              </a:rPr>
              <a:t>vesztő</a:t>
            </a:r>
            <a:r>
              <a:rPr lang="hu-HU" sz="3600" b="1" i="1" dirty="0" smtClean="0">
                <a:solidFill>
                  <a:schemeClr val="accent2"/>
                </a:solidFill>
              </a:rPr>
              <a:t/>
            </a:r>
            <a:br>
              <a:rPr lang="hu-HU" sz="3600" b="1" i="1" dirty="0" smtClean="0">
                <a:solidFill>
                  <a:schemeClr val="accent2"/>
                </a:solidFill>
              </a:rPr>
            </a:br>
            <a:r>
              <a:rPr lang="hu-HU" sz="3600" b="1" i="1" dirty="0" smtClean="0">
                <a:solidFill>
                  <a:srgbClr val="0070C0"/>
                </a:solidFill>
              </a:rPr>
              <a:t/>
            </a:r>
            <a:br>
              <a:rPr lang="hu-HU" sz="3600" b="1" i="1" dirty="0" smtClean="0">
                <a:solidFill>
                  <a:srgbClr val="0070C0"/>
                </a:solidFill>
              </a:rPr>
            </a:br>
            <a:r>
              <a:rPr lang="hu-HU" sz="3600" b="1" i="1" dirty="0" smtClean="0">
                <a:solidFill>
                  <a:srgbClr val="0070C0"/>
                </a:solidFill>
              </a:rPr>
              <a:t> </a:t>
            </a:r>
            <a:r>
              <a:rPr lang="hu-HU" sz="3200" b="1" i="1" dirty="0" smtClean="0">
                <a:solidFill>
                  <a:srgbClr val="0070C0"/>
                </a:solidFill>
              </a:rPr>
              <a:t>Amit mindig is tudni akartál az </a:t>
            </a:r>
            <a:r>
              <a:rPr lang="hu-HU" sz="3200" b="1" i="1" dirty="0" smtClean="0">
                <a:solidFill>
                  <a:schemeClr val="accent6"/>
                </a:solidFill>
              </a:rPr>
              <a:t>Ártalmas Gyermekkori Élmények</a:t>
            </a:r>
            <a:r>
              <a:rPr lang="hu-HU" sz="3200" b="1" i="1" dirty="0" smtClean="0">
                <a:solidFill>
                  <a:srgbClr val="0070C0"/>
                </a:solidFill>
              </a:rPr>
              <a:t>ről,</a:t>
            </a:r>
            <a:br>
              <a:rPr lang="hu-HU" sz="3200" b="1" i="1" dirty="0" smtClean="0">
                <a:solidFill>
                  <a:srgbClr val="0070C0"/>
                </a:solidFill>
              </a:rPr>
            </a:br>
            <a:r>
              <a:rPr lang="hu-HU" sz="3200" b="1" i="1" dirty="0" smtClean="0">
                <a:solidFill>
                  <a:srgbClr val="0070C0"/>
                </a:solidFill>
              </a:rPr>
              <a:t>de sosem merted megkérdezni.</a:t>
            </a:r>
            <a:endParaRPr lang="hu-HU" sz="3200" b="1" i="1" dirty="0">
              <a:solidFill>
                <a:srgbClr val="0070C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42910" y="4143380"/>
            <a:ext cx="8201060" cy="2428892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Hoffmann Kata</a:t>
            </a:r>
          </a:p>
          <a:p>
            <a:r>
              <a:rPr lang="hu-HU" sz="2000" dirty="0" smtClean="0"/>
              <a:t>Klinikai szakpszichológus, Krízisintervenciós tanácsadó szakpszichológus, </a:t>
            </a:r>
            <a:r>
              <a:rPr lang="hu-HU" sz="2000" dirty="0" err="1" smtClean="0"/>
              <a:t>Színházterapeuta</a:t>
            </a:r>
            <a:endParaRPr lang="hu-HU" sz="2000" dirty="0" smtClean="0"/>
          </a:p>
          <a:p>
            <a:endParaRPr lang="hu-HU" sz="2000" dirty="0" smtClean="0"/>
          </a:p>
          <a:p>
            <a:r>
              <a:rPr lang="hu-HU" sz="2000" dirty="0" smtClean="0"/>
              <a:t>Szociális ellátások kapcsolódásai III. szakmai konferencia</a:t>
            </a:r>
          </a:p>
          <a:p>
            <a:r>
              <a:rPr lang="hu-HU" sz="2000" dirty="0" smtClean="0"/>
              <a:t>Békéscsaba, 2024. október 9.</a:t>
            </a:r>
            <a:endParaRPr lang="hu-H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725470"/>
          </a:xfrm>
        </p:spPr>
        <p:txBody>
          <a:bodyPr/>
          <a:lstStyle/>
          <a:p>
            <a:r>
              <a:rPr lang="hu-HU" sz="3200" b="1" i="1" dirty="0" smtClean="0">
                <a:solidFill>
                  <a:srgbClr val="0070C0"/>
                </a:solidFill>
              </a:rPr>
              <a:t>A családon belüli gyermekkori </a:t>
            </a:r>
            <a:r>
              <a:rPr lang="hu-HU" sz="3200" b="1" i="1" dirty="0" err="1" smtClean="0">
                <a:solidFill>
                  <a:srgbClr val="0070C0"/>
                </a:solidFill>
              </a:rPr>
              <a:t>traumatizáció</a:t>
            </a:r>
            <a:endParaRPr lang="hu-HU" sz="3200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142960"/>
            <a:ext cx="8786874" cy="5715040"/>
          </a:xfrm>
        </p:spPr>
        <p:txBody>
          <a:bodyPr/>
          <a:lstStyle/>
          <a:p>
            <a:pPr algn="just"/>
            <a:r>
              <a:rPr lang="hu-HU" sz="2400" dirty="0" smtClean="0"/>
              <a:t>Bántalmazás: olyan, gyermekek ellen elkövetett viselkedésformák, amelyek „</a:t>
            </a:r>
            <a:r>
              <a:rPr lang="hu-HU" sz="2400" b="1" i="1" dirty="0" smtClean="0"/>
              <a:t>tényleges vagy potenciális fizikai, illetve lelki károsodás</a:t>
            </a:r>
            <a:r>
              <a:rPr lang="hu-HU" sz="2400" dirty="0" smtClean="0"/>
              <a:t>t okoznak a gyermeknek, sértik emberi méltóságát, és </a:t>
            </a:r>
            <a:r>
              <a:rPr lang="hu-HU" sz="2400" b="1" i="1" dirty="0" smtClean="0"/>
              <a:t>akadályozzák a fejlődését</a:t>
            </a:r>
            <a:r>
              <a:rPr lang="hu-HU" sz="2400" dirty="0" smtClean="0"/>
              <a:t>” (</a:t>
            </a:r>
            <a:r>
              <a:rPr lang="hu-HU" sz="2400" dirty="0" err="1" smtClean="0"/>
              <a:t>Butchart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2006, id.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pPr algn="just"/>
            <a:r>
              <a:rPr lang="hu-HU" sz="2400" dirty="0" smtClean="0"/>
              <a:t>A következményeket, kimenetelt befolyásolja: a bántalmazás típusa (érzelmi, fizikai, szexuális), az életkori kezdet, a gyakoriság és súlyosság, a bántalmazó és bántalmazott viszonya, s egyéb védő- és rizikófaktorok hiánya vagy megléte, stb. (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pPr algn="just"/>
            <a:r>
              <a:rPr lang="hu-HU" sz="2400" dirty="0" smtClean="0"/>
              <a:t>A legsúlyosabb következményekkel a </a:t>
            </a:r>
            <a:r>
              <a:rPr lang="hu-HU" sz="2400" dirty="0" err="1" smtClean="0"/>
              <a:t>Fonagyék</a:t>
            </a:r>
            <a:r>
              <a:rPr lang="hu-HU" sz="2400" dirty="0" smtClean="0"/>
              <a:t> által </a:t>
            </a:r>
            <a:r>
              <a:rPr lang="hu-HU" sz="2400" b="1" i="1" dirty="0" smtClean="0"/>
              <a:t>kötődési traumának</a:t>
            </a:r>
            <a:r>
              <a:rPr lang="hu-HU" sz="2400" dirty="0" smtClean="0"/>
              <a:t> nevezett traumatípus, azaz a kötődési kapcsolatban elkövetett bántalmazás (Allen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2011, idézi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 I., 2015).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-857280"/>
            <a:ext cx="8229600" cy="4571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6715148"/>
          </a:xfrm>
        </p:spPr>
        <p:txBody>
          <a:bodyPr/>
          <a:lstStyle/>
          <a:p>
            <a:pPr algn="ctr">
              <a:buNone/>
            </a:pPr>
            <a:r>
              <a:rPr lang="hu-HU" b="1" dirty="0" smtClean="0">
                <a:solidFill>
                  <a:schemeClr val="accent2"/>
                </a:solidFill>
              </a:rPr>
              <a:t>Milyen diagnózisokat kapnak ezek a gyerekek?</a:t>
            </a:r>
          </a:p>
          <a:p>
            <a:pPr algn="just">
              <a:buNone/>
            </a:pPr>
            <a:endParaRPr lang="hu-HU" sz="2400" dirty="0" smtClean="0"/>
          </a:p>
          <a:p>
            <a:pPr algn="just"/>
            <a:r>
              <a:rPr lang="hu-HU" sz="2200" dirty="0" smtClean="0"/>
              <a:t>A krónikus, multiplex </a:t>
            </a:r>
            <a:r>
              <a:rPr lang="hu-HU" sz="2200" dirty="0" err="1" smtClean="0"/>
              <a:t>intrafamiliáris</a:t>
            </a:r>
            <a:r>
              <a:rPr lang="hu-HU" sz="2200" dirty="0" smtClean="0"/>
              <a:t> </a:t>
            </a:r>
            <a:r>
              <a:rPr lang="hu-HU" sz="2200" dirty="0" err="1" smtClean="0"/>
              <a:t>traumatizáció</a:t>
            </a:r>
            <a:r>
              <a:rPr lang="hu-HU" sz="2200" dirty="0" smtClean="0"/>
              <a:t> a személyiségfejlődés </a:t>
            </a:r>
            <a:r>
              <a:rPr lang="hu-HU" sz="2200" b="1" i="1" dirty="0" smtClean="0"/>
              <a:t>testi, kognitív, érzelmi és szociális </a:t>
            </a:r>
            <a:r>
              <a:rPr lang="hu-HU" sz="2200" dirty="0" smtClean="0"/>
              <a:t>vonatkozásban is súlyos következményekkel jár.</a:t>
            </a:r>
          </a:p>
          <a:p>
            <a:pPr algn="just"/>
            <a:r>
              <a:rPr lang="hu-HU" sz="2200" b="1" i="1" dirty="0" smtClean="0"/>
              <a:t>Titok</a:t>
            </a:r>
            <a:endParaRPr lang="hu-HU" sz="2200" dirty="0" smtClean="0"/>
          </a:p>
          <a:p>
            <a:pPr algn="just"/>
            <a:r>
              <a:rPr lang="hu-HU" sz="2200" dirty="0" smtClean="0"/>
              <a:t>Saját </a:t>
            </a:r>
            <a:r>
              <a:rPr lang="hu-HU" sz="2200" b="1" i="1" dirty="0" smtClean="0"/>
              <a:t>kiszolgáltatottsága és a gondozóhoz való kötődés </a:t>
            </a:r>
            <a:r>
              <a:rPr lang="hu-HU" sz="2200" dirty="0" smtClean="0"/>
              <a:t>is akadályozza a bántalmazó helyzetből való kilépést (</a:t>
            </a:r>
            <a:r>
              <a:rPr lang="hu-HU" sz="2200" dirty="0" err="1" smtClean="0"/>
              <a:t>Kuritárné</a:t>
            </a:r>
            <a:r>
              <a:rPr lang="hu-HU" sz="2200" dirty="0" smtClean="0"/>
              <a:t> Szabó, 2015).</a:t>
            </a:r>
          </a:p>
          <a:p>
            <a:pPr algn="just"/>
            <a:r>
              <a:rPr lang="hu-HU" sz="2200" dirty="0" smtClean="0"/>
              <a:t>Az ilyen ártalmakat átélt gyermekek </a:t>
            </a:r>
            <a:r>
              <a:rPr lang="hu-HU" sz="2200" dirty="0" err="1" smtClean="0"/>
              <a:t>poszttraumatikus</a:t>
            </a:r>
            <a:r>
              <a:rPr lang="hu-HU" sz="2200" dirty="0" smtClean="0"/>
              <a:t> jellemzői: érzelemszabályozás-deficit, koncentrációs és figyelemzavarok, negatív önkép stb.</a:t>
            </a:r>
          </a:p>
          <a:p>
            <a:pPr algn="just"/>
            <a:r>
              <a:rPr lang="hu-HU" sz="2200" dirty="0" smtClean="0"/>
              <a:t>Gyakran a következő diagnózisokat kapják: </a:t>
            </a:r>
            <a:r>
              <a:rPr lang="hu-HU" sz="2200" b="1" i="1" dirty="0" smtClean="0">
                <a:solidFill>
                  <a:schemeClr val="accent2"/>
                </a:solidFill>
              </a:rPr>
              <a:t>szeparációs szorongás, ADHD, magatartászavar, fóbia, oppozíciós zavar, reaktív kötődési zavar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sz="3200" b="1" dirty="0" smtClean="0">
                <a:solidFill>
                  <a:schemeClr val="accent6"/>
                </a:solidFill>
              </a:rPr>
              <a:t>Milyen diagnózisokat kapnak felnőttkorban?</a:t>
            </a:r>
            <a:endParaRPr lang="hu-HU" sz="3200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429288"/>
          </a:xfrm>
        </p:spPr>
        <p:txBody>
          <a:bodyPr/>
          <a:lstStyle/>
          <a:p>
            <a:pPr algn="just"/>
            <a:r>
              <a:rPr lang="hu-HU" sz="2400" dirty="0" smtClean="0"/>
              <a:t>A bántalmazó környezethez való pszichológiai adaptáció a későbbiekben is </a:t>
            </a:r>
            <a:r>
              <a:rPr lang="hu-HU" sz="2400" b="1" i="1" dirty="0" smtClean="0"/>
              <a:t>tartósan fennmaradhat </a:t>
            </a:r>
            <a:r>
              <a:rPr lang="hu-HU" sz="2400" dirty="0" smtClean="0"/>
              <a:t>- különböző mentális, ill. pszichés problémák</a:t>
            </a:r>
          </a:p>
          <a:p>
            <a:pPr algn="just"/>
            <a:r>
              <a:rPr lang="hu-HU" sz="2400" dirty="0" smtClean="0"/>
              <a:t>Azok a felnőttek, akik sok gyermekkori traumát szenvedtek el és súlyosan diszfunkcionális családi működésben nevelkedtek, életük során </a:t>
            </a:r>
            <a:r>
              <a:rPr lang="hu-HU" sz="2400" b="1" i="1" dirty="0" smtClean="0"/>
              <a:t>6, 29 mentális zavar </a:t>
            </a:r>
            <a:r>
              <a:rPr lang="hu-HU" sz="2400" dirty="0" smtClean="0"/>
              <a:t>kritériumait teljesítik (</a:t>
            </a:r>
            <a:r>
              <a:rPr lang="hu-HU" sz="2400" dirty="0" err="1" smtClean="0"/>
              <a:t>Putnam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2008, idézi van der </a:t>
            </a:r>
            <a:r>
              <a:rPr lang="hu-HU" sz="2400" dirty="0" err="1" smtClean="0"/>
              <a:t>Kolk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2009).</a:t>
            </a:r>
          </a:p>
          <a:p>
            <a:pPr algn="just"/>
            <a:r>
              <a:rPr lang="hu-HU" sz="2400" dirty="0" smtClean="0"/>
              <a:t>A leggyakoribb diagnózisok: </a:t>
            </a:r>
            <a:r>
              <a:rPr lang="hu-HU" sz="2400" b="1" dirty="0" smtClean="0">
                <a:solidFill>
                  <a:schemeClr val="accent2"/>
                </a:solidFill>
              </a:rPr>
              <a:t>PTSD, depresszió, szorongásos zavarok, </a:t>
            </a:r>
            <a:r>
              <a:rPr lang="hu-HU" sz="2400" b="1" dirty="0" err="1" smtClean="0">
                <a:solidFill>
                  <a:schemeClr val="accent2"/>
                </a:solidFill>
              </a:rPr>
              <a:t>szomatizáció</a:t>
            </a:r>
            <a:r>
              <a:rPr lang="hu-HU" sz="2400" b="1" dirty="0" smtClean="0">
                <a:solidFill>
                  <a:schemeClr val="accent2"/>
                </a:solidFill>
              </a:rPr>
              <a:t>, konverziós zavarok, </a:t>
            </a:r>
            <a:r>
              <a:rPr lang="hu-HU" sz="2400" b="1" dirty="0" err="1" smtClean="0">
                <a:solidFill>
                  <a:schemeClr val="accent2"/>
                </a:solidFill>
              </a:rPr>
              <a:t>disszociatív</a:t>
            </a:r>
            <a:r>
              <a:rPr lang="hu-HU" sz="2400" b="1" dirty="0" smtClean="0">
                <a:solidFill>
                  <a:schemeClr val="accent2"/>
                </a:solidFill>
              </a:rPr>
              <a:t> </a:t>
            </a:r>
            <a:r>
              <a:rPr lang="hu-HU" sz="2400" b="1" dirty="0" err="1" smtClean="0">
                <a:solidFill>
                  <a:schemeClr val="accent2"/>
                </a:solidFill>
              </a:rPr>
              <a:t>zavarok</a:t>
            </a:r>
            <a:r>
              <a:rPr lang="hu-HU" sz="2400" b="1" dirty="0" smtClean="0">
                <a:solidFill>
                  <a:schemeClr val="accent2"/>
                </a:solidFill>
              </a:rPr>
              <a:t>, szerabúzus, alvászavar, különböző problémaviselkedések, stb.</a:t>
            </a:r>
          </a:p>
          <a:p>
            <a:pPr algn="just"/>
            <a:r>
              <a:rPr lang="hu-HU" sz="2400" dirty="0" smtClean="0"/>
              <a:t>A </a:t>
            </a:r>
            <a:r>
              <a:rPr lang="hu-HU" sz="2400" b="1" dirty="0" err="1" smtClean="0">
                <a:solidFill>
                  <a:schemeClr val="accent2"/>
                </a:solidFill>
              </a:rPr>
              <a:t>borderline</a:t>
            </a:r>
            <a:r>
              <a:rPr lang="hu-HU" sz="2400" dirty="0" smtClean="0">
                <a:solidFill>
                  <a:schemeClr val="accent2"/>
                </a:solidFill>
              </a:rPr>
              <a:t> </a:t>
            </a:r>
            <a:r>
              <a:rPr lang="hu-HU" sz="2400" dirty="0" smtClean="0"/>
              <a:t>személyiségzavarok</a:t>
            </a:r>
            <a:r>
              <a:rPr lang="hu-HU" sz="2400" dirty="0" smtClean="0">
                <a:solidFill>
                  <a:schemeClr val="accent2"/>
                </a:solidFill>
              </a:rPr>
              <a:t> </a:t>
            </a:r>
            <a:r>
              <a:rPr lang="hu-HU" sz="2400" dirty="0" smtClean="0"/>
              <a:t>80%-a traumaeredetű (</a:t>
            </a:r>
            <a:r>
              <a:rPr lang="hu-HU" sz="2400" dirty="0" err="1" smtClean="0"/>
              <a:t>Golier</a:t>
            </a:r>
            <a:r>
              <a:rPr lang="hu-HU" sz="2400" dirty="0" smtClean="0"/>
              <a:t> és </a:t>
            </a:r>
            <a:r>
              <a:rPr lang="hu-HU" sz="2400" dirty="0" err="1" smtClean="0"/>
              <a:t>mtsai</a:t>
            </a:r>
            <a:r>
              <a:rPr lang="hu-HU" sz="2400" dirty="0" smtClean="0"/>
              <a:t>, 2003, idézi </a:t>
            </a:r>
            <a:r>
              <a:rPr lang="hu-HU" sz="2400" dirty="0" err="1" smtClean="0"/>
              <a:t>Kuritárné</a:t>
            </a:r>
            <a:r>
              <a:rPr lang="hu-HU" sz="2400" dirty="0" smtClean="0"/>
              <a:t> Szabó, 2015).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hu-HU" b="1" dirty="0" smtClean="0">
                <a:solidFill>
                  <a:schemeClr val="accent6"/>
                </a:solidFill>
              </a:rPr>
              <a:t>Mi az a komplex PTSD?</a:t>
            </a:r>
            <a:endParaRPr lang="hu-HU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429264"/>
          </a:xfrm>
        </p:spPr>
        <p:txBody>
          <a:bodyPr/>
          <a:lstStyle/>
          <a:p>
            <a:pPr algn="just">
              <a:buNone/>
            </a:pPr>
            <a:r>
              <a:rPr lang="hu-HU" sz="2400" dirty="0" smtClean="0"/>
              <a:t>A 2-es típusú (hosszantartó, ismétlődő) vagy komplex </a:t>
            </a:r>
            <a:r>
              <a:rPr lang="hu-HU" sz="2400" dirty="0" err="1" smtClean="0"/>
              <a:t>traumatizáció</a:t>
            </a:r>
            <a:r>
              <a:rPr lang="hu-HU" sz="2400" dirty="0" smtClean="0"/>
              <a:t> a személyiségműködés több területén okoz átfogó károsodást (Herman, J. 2003).</a:t>
            </a:r>
          </a:p>
          <a:p>
            <a:pPr algn="just">
              <a:buNone/>
            </a:pPr>
            <a:r>
              <a:rPr lang="hu-HU" sz="2400" dirty="0" smtClean="0"/>
              <a:t>A legfontosabbak következmények: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érzelemszabályozás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</a:t>
            </a:r>
            <a:r>
              <a:rPr lang="hu-HU" sz="2400" dirty="0" err="1" smtClean="0"/>
              <a:t>perzisztens</a:t>
            </a:r>
            <a:r>
              <a:rPr lang="hu-HU" sz="2400" dirty="0" smtClean="0"/>
              <a:t> </a:t>
            </a:r>
            <a:r>
              <a:rPr lang="hu-HU" sz="2400" dirty="0" err="1" smtClean="0"/>
              <a:t>diszfória</a:t>
            </a:r>
            <a:r>
              <a:rPr lang="hu-HU" sz="2400" dirty="0" smtClean="0"/>
              <a:t>, önbántalmazás, akár krónikus öngyilkossági késztetések, rendkívül gátolt düh vagy robbanékonyság, akár váltakozva, rendkívül gátolt vagy kényszeres szexuális viselkedés, akár váltakozva.</a:t>
            </a:r>
          </a:p>
          <a:p>
            <a:pPr algn="just"/>
            <a:r>
              <a:rPr lang="hu-HU" sz="2400" b="1" dirty="0" smtClean="0"/>
              <a:t>A </a:t>
            </a:r>
            <a:r>
              <a:rPr lang="hu-HU" sz="2400" b="1" i="1" dirty="0" smtClean="0"/>
              <a:t>tudat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átmeneti </a:t>
            </a:r>
            <a:r>
              <a:rPr lang="hu-HU" sz="2400" dirty="0" err="1" smtClean="0"/>
              <a:t>disszociatív</a:t>
            </a:r>
            <a:r>
              <a:rPr lang="hu-HU" sz="2400" dirty="0" smtClean="0"/>
              <a:t> epizódok, amnézia a traumatikus eseményekre vonatkozóan, </a:t>
            </a:r>
            <a:r>
              <a:rPr lang="hu-HU" sz="2400" dirty="0" err="1" smtClean="0"/>
              <a:t>derealizáció</a:t>
            </a:r>
            <a:r>
              <a:rPr lang="hu-HU" sz="2400" dirty="0" smtClean="0"/>
              <a:t> vagy </a:t>
            </a:r>
            <a:r>
              <a:rPr lang="hu-HU" sz="2400" dirty="0" err="1" smtClean="0"/>
              <a:t>deperszonalizáció</a:t>
            </a:r>
            <a:r>
              <a:rPr lang="hu-HU" sz="2400" dirty="0" smtClean="0"/>
              <a:t>, az élmények újraélése akár emlékbetörések, akár kényszeres tépelődés formájában.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-428652"/>
            <a:ext cx="8229600" cy="2143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143536"/>
          </a:xfrm>
        </p:spPr>
        <p:txBody>
          <a:bodyPr/>
          <a:lstStyle/>
          <a:p>
            <a:pPr algn="just"/>
            <a:r>
              <a:rPr lang="hu-HU" sz="2400" b="1" i="1" dirty="0" smtClean="0"/>
              <a:t>Szomatikus</a:t>
            </a:r>
            <a:r>
              <a:rPr lang="hu-HU" sz="2400" b="1" dirty="0" smtClean="0"/>
              <a:t> tünetek</a:t>
            </a:r>
            <a:r>
              <a:rPr lang="hu-HU" sz="2400" dirty="0" smtClean="0"/>
              <a:t>: emésztőrendszeri problémák, krónikus fájdalom, konverziós tünetek, szexuális tünetek, </a:t>
            </a:r>
            <a:r>
              <a:rPr lang="hu-HU" sz="2400" dirty="0" err="1" smtClean="0"/>
              <a:t>kardio-pulmonológiai</a:t>
            </a:r>
            <a:r>
              <a:rPr lang="hu-HU" sz="2400" dirty="0" smtClean="0"/>
              <a:t> </a:t>
            </a:r>
            <a:r>
              <a:rPr lang="hu-HU" sz="2400" dirty="0" err="1" smtClean="0"/>
              <a:t>tünetek</a:t>
            </a:r>
            <a:r>
              <a:rPr lang="hu-HU" sz="2400" dirty="0" smtClean="0"/>
              <a:t>.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önészlelés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kezdeményezőkészség lebénulása, tehetetlenségérzés, szégyen, önvád, bűntudat, tisztátalanság érzése, másoktól való különbözőség érzése.</a:t>
            </a:r>
          </a:p>
          <a:p>
            <a:pPr algn="just"/>
            <a:r>
              <a:rPr lang="hu-HU" sz="2400" b="1" dirty="0" smtClean="0"/>
              <a:t>Az </a:t>
            </a:r>
            <a:r>
              <a:rPr lang="hu-HU" sz="2400" b="1" i="1" dirty="0" smtClean="0"/>
              <a:t>emberi kapcsolatok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visszahúzódás és elszigetelődés, az intim kapcsolatok megszakadása, állandósult bizalmatlanság, ismételt megmentőkeresés, az önvédelem ismételt elmulasztása.</a:t>
            </a:r>
          </a:p>
          <a:p>
            <a:pPr algn="just"/>
            <a:r>
              <a:rPr lang="hu-HU" sz="2400" b="1" dirty="0" smtClean="0"/>
              <a:t>A </a:t>
            </a:r>
            <a:r>
              <a:rPr lang="hu-HU" sz="2400" b="1" i="1" dirty="0" smtClean="0"/>
              <a:t>jelentésrendszerek</a:t>
            </a:r>
            <a:r>
              <a:rPr lang="hu-HU" sz="2400" b="1" dirty="0" smtClean="0"/>
              <a:t> módosulásai</a:t>
            </a:r>
            <a:r>
              <a:rPr lang="hu-HU" sz="2400" dirty="0" smtClean="0"/>
              <a:t>: lelkierő, hit elvesztése, reménytelenség, kétségbeesés.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45719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/>
          <a:lstStyle/>
          <a:p>
            <a:r>
              <a:rPr lang="hu-HU" sz="2800" dirty="0" smtClean="0"/>
              <a:t>„A bántalmazás a gyermekkor aranyát változtatja ólommá.”</a:t>
            </a:r>
          </a:p>
          <a:p>
            <a:endParaRPr lang="hu-HU" sz="2800" dirty="0" smtClean="0"/>
          </a:p>
          <a:p>
            <a:r>
              <a:rPr lang="hu-HU" sz="2800" dirty="0" smtClean="0"/>
              <a:t>„Egy bántalmazott gyerek nem a szülőjét nem fogja szeretni, hanem saját magát.”</a:t>
            </a:r>
          </a:p>
          <a:p>
            <a:endParaRPr lang="hu-HU" sz="2800" dirty="0" smtClean="0"/>
          </a:p>
          <a:p>
            <a:r>
              <a:rPr lang="hu-HU" sz="2800" dirty="0" smtClean="0"/>
              <a:t>„A gyermekbántalmazás a legfontosabb meghatározó tényezője a populáció egészségi állapotának (és egy adott ország gazdasági teljesítményének).” </a:t>
            </a:r>
            <a:r>
              <a:rPr lang="hu-HU" sz="2800" dirty="0" err="1" smtClean="0"/>
              <a:t>Felitti</a:t>
            </a:r>
            <a:r>
              <a:rPr lang="hu-HU" sz="2800" dirty="0" smtClean="0"/>
              <a:t>, 2001</a:t>
            </a:r>
          </a:p>
          <a:p>
            <a:endParaRPr lang="hu-HU" sz="2800" dirty="0" smtClean="0"/>
          </a:p>
          <a:p>
            <a:r>
              <a:rPr lang="hu-HU" sz="2800" dirty="0" smtClean="0"/>
              <a:t>Beavatkozás hiányában szinte egy az egyben adódik tovább (transzgenerációs mintázatok)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hu-HU" sz="3600" b="1" dirty="0" smtClean="0">
                <a:solidFill>
                  <a:schemeClr val="accent2"/>
                </a:solidFill>
              </a:rPr>
              <a:t>Milyen hatásai vannak az </a:t>
            </a:r>
            <a:r>
              <a:rPr lang="hu-HU" sz="3600" b="1" dirty="0" err="1" smtClean="0">
                <a:solidFill>
                  <a:schemeClr val="accent2"/>
                </a:solidFill>
              </a:rPr>
              <a:t>ACE-eknek</a:t>
            </a:r>
            <a:r>
              <a:rPr lang="hu-HU" sz="3600" b="1" dirty="0" smtClean="0">
                <a:solidFill>
                  <a:schemeClr val="accent2"/>
                </a:solidFill>
              </a:rPr>
              <a:t> felnőttként?</a:t>
            </a:r>
            <a:endParaRPr lang="hu-HU" sz="3600" b="1" dirty="0">
              <a:solidFill>
                <a:schemeClr val="accent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786346"/>
          </a:xfrm>
        </p:spPr>
        <p:txBody>
          <a:bodyPr/>
          <a:lstStyle/>
          <a:p>
            <a:pPr algn="just"/>
            <a:r>
              <a:rPr lang="hu-HU" sz="2800" b="1" i="1" dirty="0" smtClean="0"/>
              <a:t>Sérült, késleltetett, megzavart személyiség</a:t>
            </a:r>
            <a:r>
              <a:rPr lang="hu-HU" sz="2800" dirty="0" smtClean="0"/>
              <a:t> – következő generáció szenvedélybeteg tagja?</a:t>
            </a:r>
          </a:p>
          <a:p>
            <a:pPr algn="just"/>
            <a:r>
              <a:rPr lang="hu-HU" sz="2800" dirty="0" smtClean="0"/>
              <a:t>Gyermekkori rossz bánásmód esetén 40-60% a mentális zavar valószínűsége</a:t>
            </a:r>
          </a:p>
          <a:p>
            <a:pPr algn="just"/>
            <a:r>
              <a:rPr lang="hu-HU" sz="2800" dirty="0" smtClean="0"/>
              <a:t>Bántalmazott könnyebben válik más bántalmazás áldozatává is</a:t>
            </a:r>
          </a:p>
          <a:p>
            <a:pPr algn="just">
              <a:buNone/>
            </a:pPr>
            <a:r>
              <a:rPr lang="hu-HU" sz="2800" dirty="0" smtClean="0"/>
              <a:t>	gondozó által bántalmazott gyermeknek 60%-kal nagyobb az esélye a </a:t>
            </a:r>
            <a:r>
              <a:rPr lang="hu-HU" sz="2800" b="1" i="1" dirty="0" smtClean="0"/>
              <a:t>kortárs bántalmazás</a:t>
            </a:r>
            <a:r>
              <a:rPr lang="hu-HU" sz="2800" dirty="0" smtClean="0"/>
              <a:t>ra</a:t>
            </a:r>
          </a:p>
          <a:p>
            <a:pPr algn="just">
              <a:buNone/>
            </a:pPr>
            <a:r>
              <a:rPr lang="hu-HU" sz="2800" dirty="0" smtClean="0"/>
              <a:t>	szexuális erőszak áldozatok 92%-a </a:t>
            </a:r>
            <a:r>
              <a:rPr lang="hu-HU" sz="2800" b="1" i="1" dirty="0" err="1" smtClean="0"/>
              <a:t>poliviktimizált</a:t>
            </a:r>
            <a:r>
              <a:rPr lang="hu-HU" sz="2800" dirty="0" smtClean="0"/>
              <a:t> áldozat) </a:t>
            </a:r>
            <a:r>
              <a:rPr lang="hu-HU" sz="2800" dirty="0" err="1" smtClean="0"/>
              <a:t>Finkelhor</a:t>
            </a:r>
            <a:r>
              <a:rPr lang="hu-HU" sz="2800" dirty="0" smtClean="0"/>
              <a:t> és </a:t>
            </a:r>
            <a:r>
              <a:rPr lang="hu-HU" sz="2800" dirty="0" err="1" smtClean="0"/>
              <a:t>mtsai</a:t>
            </a:r>
            <a:r>
              <a:rPr lang="hu-HU" sz="2800" dirty="0" smtClean="0"/>
              <a:t>, 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accent2"/>
                </a:solidFill>
              </a:rPr>
              <a:t>…párkapcsolatban</a:t>
            </a:r>
            <a:endParaRPr lang="hu-HU" b="1" dirty="0">
              <a:solidFill>
                <a:schemeClr val="accent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5257800"/>
          </a:xfrm>
        </p:spPr>
        <p:txBody>
          <a:bodyPr/>
          <a:lstStyle/>
          <a:p>
            <a:r>
              <a:rPr lang="hu-HU" dirty="0" smtClean="0"/>
              <a:t>Szenvedélybeteg családban felnőtt gyerek esélye a </a:t>
            </a:r>
            <a:r>
              <a:rPr lang="hu-HU" b="1" i="1" dirty="0" smtClean="0"/>
              <a:t>társfüggőség</a:t>
            </a:r>
            <a:r>
              <a:rPr lang="hu-HU" dirty="0" smtClean="0"/>
              <a:t>re is nagyobb</a:t>
            </a:r>
          </a:p>
          <a:p>
            <a:r>
              <a:rPr lang="hu-HU" dirty="0" smtClean="0"/>
              <a:t>Nagyobb eséllyel választ </a:t>
            </a:r>
            <a:r>
              <a:rPr lang="hu-HU" b="1" i="1" dirty="0" smtClean="0"/>
              <a:t>bántalmazó és/vagy szenvedélybeteg </a:t>
            </a:r>
            <a:r>
              <a:rPr lang="hu-HU" dirty="0" smtClean="0"/>
              <a:t>párt</a:t>
            </a:r>
          </a:p>
          <a:p>
            <a:r>
              <a:rPr lang="hu-HU" dirty="0" smtClean="0"/>
              <a:t>Gyermekkorban bántalmazott nők 3,5-szer gyakrabban válnak újra áldozattá</a:t>
            </a:r>
          </a:p>
          <a:p>
            <a:r>
              <a:rPr lang="hu-HU" dirty="0" smtClean="0"/>
              <a:t>Izolálódás, kapcsolatkerülés</a:t>
            </a:r>
          </a:p>
          <a:p>
            <a:r>
              <a:rPr lang="hu-HU" dirty="0" smtClean="0"/>
              <a:t>Családalapítás, utódvállalás, elköteleződés nehézsége – nők: idői tényező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hu-HU" b="1" dirty="0" smtClean="0">
                <a:solidFill>
                  <a:schemeClr val="accent2"/>
                </a:solidFill>
              </a:rPr>
              <a:t>…szülőként</a:t>
            </a:r>
            <a:endParaRPr lang="hu-HU" b="1" dirty="0">
              <a:solidFill>
                <a:schemeClr val="accent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5500702"/>
          </a:xfrm>
        </p:spPr>
        <p:txBody>
          <a:bodyPr/>
          <a:lstStyle/>
          <a:p>
            <a:pPr algn="just"/>
            <a:r>
              <a:rPr lang="hu-HU" sz="2000" b="1" dirty="0" smtClean="0">
                <a:solidFill>
                  <a:schemeClr val="accent2"/>
                </a:solidFill>
              </a:rPr>
              <a:t>0 ACE </a:t>
            </a:r>
            <a:r>
              <a:rPr lang="hu-HU" sz="2000" dirty="0" smtClean="0"/>
              <a:t>esetén </a:t>
            </a:r>
            <a:r>
              <a:rPr lang="hu-HU" sz="2000" b="1" dirty="0" smtClean="0">
                <a:solidFill>
                  <a:schemeClr val="accent2"/>
                </a:solidFill>
              </a:rPr>
              <a:t>12,8%</a:t>
            </a:r>
            <a:r>
              <a:rPr lang="hu-HU" sz="2000" dirty="0" smtClean="0"/>
              <a:t> a mesterséges terhesség-megszakítások és </a:t>
            </a:r>
            <a:r>
              <a:rPr lang="hu-HU" sz="2000" b="1" dirty="0" smtClean="0">
                <a:solidFill>
                  <a:schemeClr val="accent2"/>
                </a:solidFill>
              </a:rPr>
              <a:t>6%</a:t>
            </a:r>
            <a:r>
              <a:rPr lang="hu-HU" sz="2000" dirty="0" smtClean="0"/>
              <a:t> a spontán vetélés aránya, míg</a:t>
            </a:r>
            <a:r>
              <a:rPr lang="hu-HU" sz="2000" b="1" dirty="0" smtClean="0">
                <a:solidFill>
                  <a:schemeClr val="accent2"/>
                </a:solidFill>
              </a:rPr>
              <a:t> 6+ ACE </a:t>
            </a:r>
            <a:r>
              <a:rPr lang="hu-HU" sz="2000" dirty="0" smtClean="0"/>
              <a:t>pontszám esetén </a:t>
            </a:r>
            <a:r>
              <a:rPr lang="hu-HU" sz="2000" b="1" dirty="0" smtClean="0">
                <a:solidFill>
                  <a:schemeClr val="accent2"/>
                </a:solidFill>
              </a:rPr>
              <a:t>45,7</a:t>
            </a:r>
            <a:r>
              <a:rPr lang="hu-HU" sz="2000" b="1" dirty="0" smtClean="0">
                <a:solidFill>
                  <a:schemeClr val="accent2"/>
                </a:solidFill>
              </a:rPr>
              <a:t>%</a:t>
            </a:r>
            <a:r>
              <a:rPr lang="hu-HU" sz="2000" dirty="0" smtClean="0"/>
              <a:t> (majdnem minden második nő), illetve </a:t>
            </a:r>
            <a:r>
              <a:rPr lang="hu-HU" sz="2000" b="1" dirty="0" smtClean="0">
                <a:solidFill>
                  <a:schemeClr val="accent2"/>
                </a:solidFill>
              </a:rPr>
              <a:t>26% </a:t>
            </a:r>
            <a:r>
              <a:rPr lang="hu-HU" sz="2000" dirty="0" smtClean="0"/>
              <a:t>(több mint minden negyedik nő)!</a:t>
            </a:r>
          </a:p>
          <a:p>
            <a:pPr algn="just"/>
            <a:r>
              <a:rPr lang="hu-HU" sz="2000" dirty="0" smtClean="0"/>
              <a:t>A bántalmazott gyerekek egyharmada válik bántalmazó szülővé!</a:t>
            </a:r>
          </a:p>
          <a:p>
            <a:pPr algn="just"/>
            <a:r>
              <a:rPr lang="hu-HU" sz="2000" dirty="0" smtClean="0"/>
              <a:t>Rettegés a bántalmazóvá válástól, túlkompenzálás, túlvédés</a:t>
            </a:r>
          </a:p>
          <a:p>
            <a:pPr algn="just"/>
            <a:r>
              <a:rPr lang="hu-HU" sz="2000" dirty="0" smtClean="0"/>
              <a:t>Elégtelen önbizalom, szülői kompetencia érzés</a:t>
            </a:r>
          </a:p>
          <a:p>
            <a:pPr algn="just"/>
            <a:r>
              <a:rPr lang="hu-HU" sz="2000" dirty="0" smtClean="0"/>
              <a:t>A </a:t>
            </a:r>
            <a:r>
              <a:rPr lang="hu-HU" sz="2000" dirty="0" smtClean="0"/>
              <a:t>kutatási adatok szerint a programozott császárhoz ragaszkodó először szülő nők 40%-a szexuálisan bántalmazott, tehát esetükben ez kísérlet az </a:t>
            </a:r>
            <a:r>
              <a:rPr lang="hu-HU" sz="2000" dirty="0" err="1" smtClean="0"/>
              <a:t>újratraumatizáció</a:t>
            </a:r>
            <a:r>
              <a:rPr lang="hu-HU" sz="2000" dirty="0" smtClean="0"/>
              <a:t> </a:t>
            </a:r>
            <a:r>
              <a:rPr lang="hu-HU" sz="2000" dirty="0" smtClean="0"/>
              <a:t>elkerülésére</a:t>
            </a:r>
          </a:p>
          <a:p>
            <a:pPr algn="just"/>
            <a:r>
              <a:rPr lang="hu-HU" sz="2000" dirty="0" smtClean="0"/>
              <a:t>Várandósság alatti zavarok, szülés körüli nehézségek, elakadások</a:t>
            </a:r>
            <a:endParaRPr lang="hu-HU" sz="2000" dirty="0" smtClean="0"/>
          </a:p>
          <a:p>
            <a:pPr algn="just"/>
            <a:r>
              <a:rPr lang="hu-HU" sz="2000" dirty="0" smtClean="0"/>
              <a:t>Szülés utáni depresszió, szorongásos zavarok, </a:t>
            </a:r>
            <a:r>
              <a:rPr lang="hu-HU" sz="2000" b="1" dirty="0" err="1" smtClean="0">
                <a:solidFill>
                  <a:schemeClr val="accent2"/>
                </a:solidFill>
              </a:rPr>
              <a:t>ppPTSD</a:t>
            </a:r>
            <a:r>
              <a:rPr lang="hu-HU" sz="2000" dirty="0" smtClean="0"/>
              <a:t> </a:t>
            </a:r>
            <a:r>
              <a:rPr lang="hu-HU" sz="2000" dirty="0" smtClean="0"/>
              <a:t>az átlagnépességben 3% körüli, veszélyeztetett anyák esetében majdnem </a:t>
            </a:r>
            <a:r>
              <a:rPr lang="hu-HU" sz="2000" b="1" dirty="0" smtClean="0">
                <a:solidFill>
                  <a:schemeClr val="accent2"/>
                </a:solidFill>
              </a:rPr>
              <a:t>16%</a:t>
            </a:r>
            <a:r>
              <a:rPr lang="hu-HU" sz="2000" dirty="0" smtClean="0"/>
              <a:t>!</a:t>
            </a:r>
            <a:endParaRPr lang="hu-HU" sz="2000" dirty="0" smtClean="0"/>
          </a:p>
          <a:p>
            <a:pPr algn="just"/>
            <a:r>
              <a:rPr lang="hu-HU" sz="2000" dirty="0" smtClean="0"/>
              <a:t>Feldolgozatlan trauma – bizonytalan, dezorganizált kötődési stílus (bántalmazottaknál is ez)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hu-HU" sz="4000" b="1" dirty="0" smtClean="0">
                <a:solidFill>
                  <a:schemeClr val="accent6"/>
                </a:solidFill>
              </a:rPr>
              <a:t>Mit tudunk tenni, hogy megálljon az </a:t>
            </a:r>
            <a:r>
              <a:rPr lang="hu-HU" sz="4000" b="1" strike="sngStrike" dirty="0" smtClean="0">
                <a:solidFill>
                  <a:schemeClr val="accent6"/>
                </a:solidFill>
              </a:rPr>
              <a:t>ész</a:t>
            </a:r>
            <a:r>
              <a:rPr lang="hu-HU" sz="4000" b="1" dirty="0" smtClean="0">
                <a:solidFill>
                  <a:schemeClr val="accent6"/>
                </a:solidFill>
              </a:rPr>
              <a:t> ACE?</a:t>
            </a:r>
            <a:endParaRPr lang="hu-HU" sz="4000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714488"/>
            <a:ext cx="8229600" cy="5143512"/>
          </a:xfrm>
        </p:spPr>
        <p:txBody>
          <a:bodyPr/>
          <a:lstStyle/>
          <a:p>
            <a:r>
              <a:rPr lang="hu-HU" sz="2800" dirty="0" smtClean="0"/>
              <a:t>A „</a:t>
            </a:r>
            <a:r>
              <a:rPr lang="hu-HU" sz="2800" b="1" i="1" dirty="0" smtClean="0"/>
              <a:t>ma gyermekei</a:t>
            </a:r>
            <a:r>
              <a:rPr lang="hu-HU" sz="2800" dirty="0" smtClean="0"/>
              <a:t>” - diszfunkcionális családban növekvő gyerekek</a:t>
            </a:r>
          </a:p>
          <a:p>
            <a:r>
              <a:rPr lang="hu-HU" sz="2800" dirty="0" smtClean="0"/>
              <a:t>A „</a:t>
            </a:r>
            <a:r>
              <a:rPr lang="hu-HU" sz="2800" b="1" i="1" dirty="0" smtClean="0"/>
              <a:t>tegnap gyermekei</a:t>
            </a:r>
            <a:r>
              <a:rPr lang="hu-HU" sz="2800" dirty="0" smtClean="0"/>
              <a:t>” - diszfunkcionális családban felnőtt gyerekek: fiatal felnőttként, gyermekvállalás előtt, szülés környékén, szülőként</a:t>
            </a:r>
          </a:p>
          <a:p>
            <a:r>
              <a:rPr lang="hu-HU" sz="2800" dirty="0" smtClean="0"/>
              <a:t>Háziorvos, gyerekorvos, védőnő, pedagógus, családsegítő, gyermekjólét, szociális munkás, pszichológus, szenvedélybeteg ellátás minden szintje, </a:t>
            </a:r>
            <a:r>
              <a:rPr lang="hu-HU" sz="2800" dirty="0" err="1" smtClean="0"/>
              <a:t>pszichoedukáció</a:t>
            </a:r>
            <a:r>
              <a:rPr lang="hu-HU" sz="2800" dirty="0" smtClean="0"/>
              <a:t>, prevenció, intervenció, rehabilitáció, egyéb éspedig…</a:t>
            </a:r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accent6"/>
                </a:solidFill>
              </a:rPr>
              <a:t>Mik azok az </a:t>
            </a:r>
            <a:r>
              <a:rPr lang="hu-HU" b="1" dirty="0" err="1" smtClean="0">
                <a:solidFill>
                  <a:schemeClr val="accent6"/>
                </a:solidFill>
              </a:rPr>
              <a:t>ACE-ek</a:t>
            </a:r>
            <a:r>
              <a:rPr lang="hu-HU" b="1" dirty="0" smtClean="0">
                <a:solidFill>
                  <a:schemeClr val="accent6"/>
                </a:solidFill>
              </a:rPr>
              <a:t>?</a:t>
            </a:r>
            <a:endParaRPr lang="hu-HU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857364"/>
            <a:ext cx="9001156" cy="4857784"/>
          </a:xfrm>
        </p:spPr>
        <p:txBody>
          <a:bodyPr/>
          <a:lstStyle/>
          <a:p>
            <a:pPr>
              <a:buNone/>
            </a:pPr>
            <a:r>
              <a:rPr lang="hu-HU" dirty="0" smtClean="0"/>
              <a:t>(6) Válás</a:t>
            </a:r>
          </a:p>
          <a:p>
            <a:pPr>
              <a:buNone/>
            </a:pPr>
            <a:r>
              <a:rPr lang="hu-HU" dirty="0" smtClean="0"/>
              <a:t>(8) Alkohol vagy drogprobléma</a:t>
            </a:r>
          </a:p>
          <a:p>
            <a:pPr>
              <a:buNone/>
            </a:pPr>
            <a:r>
              <a:rPr lang="hu-HU" dirty="0" smtClean="0"/>
              <a:t>(9) Depresszió/elmebetegség/öngyilkosság</a:t>
            </a:r>
          </a:p>
          <a:p>
            <a:pPr>
              <a:buNone/>
            </a:pPr>
            <a:r>
              <a:rPr lang="hu-HU" dirty="0" smtClean="0"/>
              <a:t>(10) Börtön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(1) Érzelmi, (2) fizikai, (3) szexuális bántalmazás</a:t>
            </a:r>
          </a:p>
          <a:p>
            <a:pPr>
              <a:buNone/>
            </a:pPr>
            <a:r>
              <a:rPr lang="hu-HU" dirty="0" smtClean="0"/>
              <a:t>(4) Érzelmi, (5) fizikai elhanyagolás</a:t>
            </a:r>
          </a:p>
          <a:p>
            <a:pPr>
              <a:buNone/>
            </a:pPr>
            <a:r>
              <a:rPr lang="hu-HU" dirty="0" smtClean="0"/>
              <a:t>(7) Szülő bántalmazásának látványa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chemeClr val="accent2"/>
                </a:solidFill>
              </a:rPr>
              <a:t>Mik azok a </a:t>
            </a:r>
            <a:r>
              <a:rPr lang="hu-HU" b="1" dirty="0" err="1" smtClean="0">
                <a:solidFill>
                  <a:schemeClr val="accent2"/>
                </a:solidFill>
              </a:rPr>
              <a:t>PCE-ek</a:t>
            </a:r>
            <a:r>
              <a:rPr lang="hu-HU" b="1" dirty="0" smtClean="0">
                <a:solidFill>
                  <a:schemeClr val="accent2"/>
                </a:solidFill>
              </a:rPr>
              <a:t>?</a:t>
            </a:r>
            <a:endParaRPr lang="hu-HU" b="1" dirty="0">
              <a:solidFill>
                <a:schemeClr val="accent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/>
          <a:lstStyle/>
          <a:p>
            <a:r>
              <a:rPr lang="hu-HU" sz="2400" b="1" dirty="0" err="1" smtClean="0">
                <a:solidFill>
                  <a:schemeClr val="accent2"/>
                </a:solidFill>
              </a:rPr>
              <a:t>Positive</a:t>
            </a:r>
            <a:r>
              <a:rPr lang="hu-HU" sz="2400" b="1" dirty="0" smtClean="0">
                <a:solidFill>
                  <a:schemeClr val="accent2"/>
                </a:solidFill>
              </a:rPr>
              <a:t> </a:t>
            </a:r>
            <a:r>
              <a:rPr lang="hu-HU" sz="2400" b="1" dirty="0" err="1" smtClean="0">
                <a:solidFill>
                  <a:schemeClr val="accent2"/>
                </a:solidFill>
              </a:rPr>
              <a:t>Childhood</a:t>
            </a:r>
            <a:r>
              <a:rPr lang="hu-HU" sz="2400" b="1" dirty="0" smtClean="0">
                <a:solidFill>
                  <a:schemeClr val="accent2"/>
                </a:solidFill>
              </a:rPr>
              <a:t> </a:t>
            </a:r>
            <a:r>
              <a:rPr lang="hu-HU" sz="2400" b="1" dirty="0" err="1" smtClean="0">
                <a:solidFill>
                  <a:schemeClr val="accent2"/>
                </a:solidFill>
              </a:rPr>
              <a:t>Experiences</a:t>
            </a:r>
            <a:r>
              <a:rPr lang="hu-HU" sz="2400" dirty="0" smtClean="0">
                <a:solidFill>
                  <a:schemeClr val="accent2"/>
                </a:solidFill>
              </a:rPr>
              <a:t> </a:t>
            </a:r>
            <a:r>
              <a:rPr lang="hu-HU" sz="2400" dirty="0" smtClean="0"/>
              <a:t>(</a:t>
            </a:r>
            <a:r>
              <a:rPr lang="hu-HU" sz="2400" dirty="0" err="1" smtClean="0"/>
              <a:t>Makara</a:t>
            </a:r>
            <a:r>
              <a:rPr lang="hu-HU" sz="2400" dirty="0" smtClean="0"/>
              <a:t> et </a:t>
            </a:r>
            <a:r>
              <a:rPr lang="hu-HU" sz="2400" dirty="0" err="1" smtClean="0"/>
              <a:t>al</a:t>
            </a:r>
            <a:r>
              <a:rPr lang="hu-HU" sz="2400" dirty="0" smtClean="0"/>
              <a:t>)</a:t>
            </a:r>
          </a:p>
          <a:p>
            <a:pPr>
              <a:buNone/>
            </a:pPr>
            <a:r>
              <a:rPr lang="hu-HU" sz="2400" dirty="0" smtClean="0"/>
              <a:t>Jó kapcsolat az anyával</a:t>
            </a:r>
            <a:r>
              <a:rPr lang="hu-HU" sz="2400" dirty="0" smtClean="0"/>
              <a:t>. Jó </a:t>
            </a:r>
            <a:r>
              <a:rPr lang="hu-HU" sz="2400" dirty="0" smtClean="0"/>
              <a:t>kapcsolat az apával</a:t>
            </a:r>
            <a:r>
              <a:rPr lang="hu-HU" sz="2400" dirty="0" smtClean="0"/>
              <a:t>.</a:t>
            </a:r>
            <a:endParaRPr lang="hu-HU" sz="2400" dirty="0" smtClean="0"/>
          </a:p>
          <a:p>
            <a:pPr>
              <a:buNone/>
            </a:pPr>
            <a:r>
              <a:rPr lang="hu-HU" sz="2400" dirty="0" smtClean="0"/>
              <a:t>Gondviselő, aki törődött vele</a:t>
            </a:r>
            <a:r>
              <a:rPr lang="hu-HU" sz="2400" dirty="0" smtClean="0"/>
              <a:t>. Volt </a:t>
            </a:r>
            <a:r>
              <a:rPr lang="hu-HU" sz="2400" dirty="0" smtClean="0"/>
              <a:t>legalább egy jó barátja. </a:t>
            </a:r>
          </a:p>
          <a:p>
            <a:pPr>
              <a:buNone/>
            </a:pPr>
            <a:r>
              <a:rPr lang="hu-HU" sz="2400" dirty="0" smtClean="0"/>
              <a:t>Volt felnőtt, aki támogatta. </a:t>
            </a:r>
            <a:r>
              <a:rPr lang="hu-HU" sz="2400" dirty="0" smtClean="0"/>
              <a:t>Hitt </a:t>
            </a:r>
            <a:r>
              <a:rPr lang="hu-HU" sz="2400" dirty="0" smtClean="0"/>
              <a:t>valamiben, ami vigaszt nyújtott neki. </a:t>
            </a:r>
          </a:p>
          <a:p>
            <a:pPr>
              <a:buNone/>
            </a:pPr>
            <a:r>
              <a:rPr lang="hu-HU" sz="2400" dirty="0" smtClean="0"/>
              <a:t>Volt egy tanár, aki törődött vele. </a:t>
            </a:r>
            <a:r>
              <a:rPr lang="hu-HU" sz="2400" dirty="0" smtClean="0"/>
              <a:t>Szeretett </a:t>
            </a:r>
            <a:r>
              <a:rPr lang="hu-HU" sz="2400" dirty="0" smtClean="0"/>
              <a:t>iskolába járni. </a:t>
            </a:r>
          </a:p>
          <a:p>
            <a:pPr>
              <a:buNone/>
            </a:pPr>
            <a:r>
              <a:rPr lang="hu-HU" sz="2400" dirty="0" smtClean="0"/>
              <a:t>Jó kapcsolat a szomszédokkal. </a:t>
            </a:r>
            <a:r>
              <a:rPr lang="hu-HU" sz="2400" dirty="0" smtClean="0"/>
              <a:t>Lehetőség </a:t>
            </a:r>
            <a:r>
              <a:rPr lang="hu-HU" sz="2400" dirty="0" smtClean="0"/>
              <a:t>a szórakozásra. </a:t>
            </a:r>
          </a:p>
          <a:p>
            <a:pPr>
              <a:buNone/>
            </a:pPr>
            <a:r>
              <a:rPr lang="hu-HU" sz="2400" dirty="0" smtClean="0"/>
              <a:t>Kiszámítható napirend. </a:t>
            </a:r>
            <a:r>
              <a:rPr lang="hu-HU" sz="2400" dirty="0" smtClean="0"/>
              <a:t>Szerette </a:t>
            </a:r>
            <a:r>
              <a:rPr lang="hu-HU" sz="2400" dirty="0" smtClean="0"/>
              <a:t>önmagát. </a:t>
            </a:r>
          </a:p>
          <a:p>
            <a:pPr>
              <a:buNone/>
            </a:pPr>
            <a:r>
              <a:rPr lang="hu-HU" sz="2400" dirty="0" smtClean="0"/>
              <a:t>Gyakran megdicsérték. </a:t>
            </a:r>
            <a:r>
              <a:rPr lang="hu-HU" sz="2400" dirty="0" smtClean="0"/>
              <a:t>Biztonságban </a:t>
            </a:r>
            <a:r>
              <a:rPr lang="hu-HU" sz="2400" dirty="0" smtClean="0"/>
              <a:t>érezte magát. </a:t>
            </a:r>
          </a:p>
          <a:p>
            <a:pPr>
              <a:buNone/>
            </a:pPr>
            <a:r>
              <a:rPr lang="hu-HU" sz="2400" dirty="0" smtClean="0"/>
              <a:t>Volt valami, amiben nagyon jó volt. </a:t>
            </a:r>
            <a:r>
              <a:rPr lang="hu-HU" sz="2400" dirty="0" smtClean="0"/>
              <a:t>Közös </a:t>
            </a:r>
            <a:r>
              <a:rPr lang="hu-HU" sz="2400" dirty="0" smtClean="0"/>
              <a:t>programok a szülőkkel. </a:t>
            </a:r>
          </a:p>
          <a:p>
            <a:pPr>
              <a:buNone/>
            </a:pPr>
            <a:r>
              <a:rPr lang="hu-HU" sz="2400" dirty="0" smtClean="0"/>
              <a:t>Volt olyan tevékenység, amibe bele tudott feledkezni.</a:t>
            </a:r>
          </a:p>
          <a:p>
            <a:endParaRPr lang="hu-HU" sz="2400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5214974"/>
          </a:xfrm>
        </p:spPr>
        <p:txBody>
          <a:bodyPr/>
          <a:lstStyle/>
          <a:p>
            <a:r>
              <a:rPr lang="hu-HU" dirty="0" smtClean="0"/>
              <a:t>Ha van egy </a:t>
            </a:r>
            <a:r>
              <a:rPr lang="hu-HU" dirty="0" smtClean="0"/>
              <a:t>jó tanára, aki szereti, az felére csökkenti az öngyilkosság valószínűségét ugyanazon ACE pontszám </a:t>
            </a:r>
            <a:r>
              <a:rPr lang="hu-HU" dirty="0" smtClean="0"/>
              <a:t>esetén.</a:t>
            </a:r>
          </a:p>
          <a:p>
            <a:r>
              <a:rPr lang="hu-HU" dirty="0" smtClean="0"/>
              <a:t>Ha </a:t>
            </a:r>
            <a:r>
              <a:rPr lang="hu-HU" dirty="0" smtClean="0"/>
              <a:t>szeret iskolába járni, az csökkenti a depresszió valószínűségét stb.</a:t>
            </a:r>
          </a:p>
          <a:p>
            <a:r>
              <a:rPr lang="hu-HU" dirty="0" smtClean="0"/>
              <a:t>A pozitív gyermekkori élmények képesek csökkenteni a negatív gyermekkori tapasztalatok hatásait. Az </a:t>
            </a:r>
            <a:r>
              <a:rPr lang="hu-HU" dirty="0" err="1" smtClean="0"/>
              <a:t>ACE-ek</a:t>
            </a:r>
            <a:r>
              <a:rPr lang="hu-HU" dirty="0" smtClean="0"/>
              <a:t> számától függetlenül az „ellen </a:t>
            </a:r>
            <a:r>
              <a:rPr lang="hu-HU" dirty="0" err="1" smtClean="0"/>
              <a:t>ACE-ek</a:t>
            </a:r>
            <a:r>
              <a:rPr lang="hu-HU" dirty="0" smtClean="0"/>
              <a:t>” hatása kimutatható! </a:t>
            </a:r>
            <a:endParaRPr lang="hu-H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</a:rPr>
              <a:t>Ajánlott olvasmányok</a:t>
            </a:r>
            <a:endParaRPr lang="hu-HU" b="1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5143536"/>
          </a:xfrm>
        </p:spPr>
        <p:txBody>
          <a:bodyPr/>
          <a:lstStyle/>
          <a:p>
            <a:pPr>
              <a:buNone/>
            </a:pPr>
            <a:r>
              <a:rPr lang="hu-HU" sz="2000" dirty="0" err="1" smtClean="0"/>
              <a:t>Barnowski-Geiser</a:t>
            </a:r>
            <a:r>
              <a:rPr lang="hu-HU" sz="2000" dirty="0" smtClean="0"/>
              <a:t> </a:t>
            </a:r>
            <a:r>
              <a:rPr lang="hu-HU" sz="2000" dirty="0" err="1" smtClean="0"/>
              <a:t>Waltraut</a:t>
            </a:r>
            <a:r>
              <a:rPr lang="hu-HU" sz="2000" dirty="0" smtClean="0"/>
              <a:t> Apa, anya, pia – </a:t>
            </a:r>
            <a:r>
              <a:rPr lang="hu-HU" sz="2000" b="1" i="1" dirty="0" smtClean="0"/>
              <a:t>Hogyan találhatják meg a szenvedélybeteg szülők gyermekei MÉGIS a boldogságot</a:t>
            </a:r>
            <a:r>
              <a:rPr lang="hu-HU" sz="2000" dirty="0" smtClean="0"/>
              <a:t>, Magyar Máltai Szeretetszolgálat, 2018</a:t>
            </a:r>
          </a:p>
          <a:p>
            <a:pPr>
              <a:buNone/>
            </a:pPr>
            <a:r>
              <a:rPr lang="hu-HU" sz="2000" dirty="0" err="1" smtClean="0"/>
              <a:t>Moe</a:t>
            </a:r>
            <a:r>
              <a:rPr lang="hu-HU" sz="2000" dirty="0" smtClean="0"/>
              <a:t> </a:t>
            </a:r>
            <a:r>
              <a:rPr lang="hu-HU" sz="2000" dirty="0" err="1" smtClean="0"/>
              <a:t>Jerry</a:t>
            </a:r>
            <a:r>
              <a:rPr lang="hu-HU" sz="2000" dirty="0" smtClean="0"/>
              <a:t> </a:t>
            </a:r>
            <a:r>
              <a:rPr lang="hu-HU" sz="2000" b="1" i="1" dirty="0" smtClean="0"/>
              <a:t>Gyerekszemmel a függőségről és a felépülésről – Remény, segítség és gyógyulás a családok számára</a:t>
            </a:r>
            <a:r>
              <a:rPr lang="hu-HU" sz="2000" dirty="0" smtClean="0"/>
              <a:t>, Magyar Máltai Szeretetszolgálat, 2020</a:t>
            </a:r>
          </a:p>
          <a:p>
            <a:pPr>
              <a:buNone/>
            </a:pPr>
            <a:r>
              <a:rPr lang="hu-HU" sz="2000" dirty="0" err="1" smtClean="0"/>
              <a:t>Kuritárné</a:t>
            </a:r>
            <a:r>
              <a:rPr lang="hu-HU" sz="2000" dirty="0" smtClean="0"/>
              <a:t> Szabó Ildikó és </a:t>
            </a:r>
            <a:r>
              <a:rPr lang="hu-HU" sz="2000" dirty="0" err="1" smtClean="0"/>
              <a:t>Tisljár-Szabó</a:t>
            </a:r>
            <a:r>
              <a:rPr lang="hu-HU" sz="2000" dirty="0" smtClean="0"/>
              <a:t> Eszter (szerk.) </a:t>
            </a:r>
            <a:r>
              <a:rPr lang="hu-HU" sz="2000" b="1" i="1" dirty="0" smtClean="0"/>
              <a:t>Úgy szerettem volna, ha nem bántottak volna. A családon belüli gyermekkori </a:t>
            </a:r>
            <a:r>
              <a:rPr lang="hu-HU" sz="2000" b="1" i="1" dirty="0" err="1" smtClean="0"/>
              <a:t>traumatizáció</a:t>
            </a:r>
            <a:r>
              <a:rPr lang="hu-HU" sz="2000" b="1" i="1" dirty="0" smtClean="0"/>
              <a:t>: elmélet és terápia</a:t>
            </a:r>
            <a:r>
              <a:rPr lang="hu-HU" sz="2000" dirty="0" smtClean="0"/>
              <a:t>, </a:t>
            </a:r>
            <a:r>
              <a:rPr lang="hu-HU" sz="2000" dirty="0" err="1" smtClean="0"/>
              <a:t>Oriold</a:t>
            </a:r>
            <a:r>
              <a:rPr lang="hu-HU" sz="2000" dirty="0" smtClean="0"/>
              <a:t> és Társai Kiadó, </a:t>
            </a:r>
            <a:r>
              <a:rPr lang="hu-HU" sz="2000" dirty="0" smtClean="0"/>
              <a:t>2015</a:t>
            </a:r>
          </a:p>
          <a:p>
            <a:pPr>
              <a:buNone/>
            </a:pPr>
            <a:r>
              <a:rPr lang="hu-HU" sz="2000" dirty="0" smtClean="0"/>
              <a:t>F. Lassú Zsuzsa, Frankó András, Kaposiné </a:t>
            </a:r>
            <a:r>
              <a:rPr lang="hu-HU" sz="2000" dirty="0" err="1" smtClean="0"/>
              <a:t>Czinkóczki</a:t>
            </a:r>
            <a:r>
              <a:rPr lang="hu-HU" sz="2000" dirty="0" smtClean="0"/>
              <a:t> Annamária, Kormos Piroska - szerk. (2021) </a:t>
            </a:r>
            <a:r>
              <a:rPr lang="hu-HU" sz="2000" b="1" i="1" dirty="0" smtClean="0"/>
              <a:t>Gyermekek mentálisan sérülékeny családokban</a:t>
            </a:r>
            <a:r>
              <a:rPr lang="hu-HU" sz="2000" b="1" dirty="0" smtClean="0"/>
              <a:t>. </a:t>
            </a:r>
            <a:r>
              <a:rPr lang="hu-HU" sz="2000" dirty="0" smtClean="0"/>
              <a:t>Magyar Máltai Szeretetszolgálat</a:t>
            </a:r>
          </a:p>
          <a:p>
            <a:pPr>
              <a:buNone/>
            </a:pPr>
            <a:r>
              <a:rPr lang="hu-HU" sz="2000" dirty="0" smtClean="0"/>
              <a:t>	</a:t>
            </a:r>
            <a:r>
              <a:rPr lang="hu-HU" sz="2000" dirty="0" err="1" smtClean="0">
                <a:hlinkClick r:id="rId2"/>
              </a:rPr>
              <a:t>www.kimondhato.hu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3"/>
              </a:rPr>
              <a:t>www.apaiszik.kimondhato.hu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4"/>
              </a:rPr>
              <a:t>www.anyaiszik.kimondhato.hu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5"/>
              </a:rPr>
              <a:t>www.lurko.kimondhato.hu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6"/>
              </a:rPr>
              <a:t>www.bolyhos.kimondhato.hu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7"/>
              </a:rPr>
              <a:t>www.apaanyapia.hu</a:t>
            </a:r>
            <a:endParaRPr lang="hu-HU" sz="2000" dirty="0" smtClean="0"/>
          </a:p>
          <a:p>
            <a:pPr>
              <a:buNone/>
            </a:pPr>
            <a:r>
              <a:rPr lang="hu-HU" sz="2000" dirty="0" smtClean="0"/>
              <a:t>	</a:t>
            </a:r>
            <a:r>
              <a:rPr lang="hu-HU" sz="2000" dirty="0" err="1" smtClean="0">
                <a:hlinkClick r:id="rId8"/>
              </a:rPr>
              <a:t>www.egyelv.hu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9"/>
              </a:rPr>
              <a:t>www.hintalovon.hu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10"/>
              </a:rPr>
              <a:t>www.kek-vonal.hu</a:t>
            </a:r>
            <a:r>
              <a:rPr lang="hu-HU" sz="2000" dirty="0" smtClean="0"/>
              <a:t> </a:t>
            </a:r>
            <a:r>
              <a:rPr lang="hu-HU" sz="2000" dirty="0" err="1" smtClean="0">
                <a:hlinkClick r:id="rId11"/>
              </a:rPr>
              <a:t>www.aca.hu</a:t>
            </a:r>
            <a:endParaRPr lang="hu-HU" sz="2000" dirty="0" smtClean="0"/>
          </a:p>
          <a:p>
            <a:pPr>
              <a:buNone/>
            </a:pPr>
            <a:endParaRPr lang="hu-HU" sz="2000" dirty="0" smtClean="0"/>
          </a:p>
          <a:p>
            <a:pPr>
              <a:buNone/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002060"/>
                </a:solidFill>
              </a:rPr>
              <a:t>Mit tehetünk még?</a:t>
            </a:r>
            <a:endParaRPr lang="hu-HU" b="1" dirty="0">
              <a:solidFill>
                <a:srgbClr val="002060"/>
              </a:solidFill>
            </a:endParaRPr>
          </a:p>
        </p:txBody>
      </p:sp>
      <p:pic>
        <p:nvPicPr>
          <p:cNvPr id="4" name="Tartalom helye 3" descr="Kiscsillag_Láthatatlanul_borít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4714908" cy="1512876"/>
          </a:xfrm>
        </p:spPr>
        <p:txBody>
          <a:bodyPr/>
          <a:lstStyle/>
          <a:p>
            <a:r>
              <a:rPr lang="hu-HU" sz="2800" dirty="0" smtClean="0">
                <a:solidFill>
                  <a:srgbClr val="0070C0"/>
                </a:solidFill>
              </a:rPr>
              <a:t>Köszönöm a figyelmet!</a:t>
            </a:r>
            <a:br>
              <a:rPr lang="hu-HU" sz="2800" dirty="0" smtClean="0">
                <a:solidFill>
                  <a:srgbClr val="0070C0"/>
                </a:solidFill>
              </a:rPr>
            </a:br>
            <a:r>
              <a:rPr lang="hu-HU" sz="2800" dirty="0" smtClean="0">
                <a:solidFill>
                  <a:srgbClr val="0070C0"/>
                </a:solidFill>
              </a:rPr>
              <a:t/>
            </a:r>
            <a:br>
              <a:rPr lang="hu-HU" sz="2800" dirty="0" smtClean="0">
                <a:solidFill>
                  <a:srgbClr val="0070C0"/>
                </a:solidFill>
              </a:rPr>
            </a:br>
            <a:r>
              <a:rPr lang="hu-HU" dirty="0" err="1" smtClean="0">
                <a:solidFill>
                  <a:srgbClr val="0070C0"/>
                </a:solidFill>
              </a:rPr>
              <a:t>katahoffmann.add</a:t>
            </a:r>
            <a:r>
              <a:rPr lang="hu-HU" dirty="0" smtClean="0">
                <a:solidFill>
                  <a:srgbClr val="0070C0"/>
                </a:solidFill>
              </a:rPr>
              <a:t>@</a:t>
            </a:r>
            <a:r>
              <a:rPr lang="hu-HU" dirty="0" err="1" smtClean="0">
                <a:solidFill>
                  <a:srgbClr val="0070C0"/>
                </a:solidFill>
              </a:rPr>
              <a:t>gmail.com</a:t>
            </a:r>
            <a:endParaRPr lang="hu-HU" dirty="0">
              <a:solidFill>
                <a:srgbClr val="0070C0"/>
              </a:solidFill>
            </a:endParaRPr>
          </a:p>
        </p:txBody>
      </p:sp>
      <p:pic>
        <p:nvPicPr>
          <p:cNvPr id="4" name="Tartalom helye 3" descr="borító_lathatatlan_arvak2209094w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917070"/>
            <a:ext cx="3482559" cy="4940930"/>
          </a:xfrm>
        </p:spPr>
      </p:pic>
      <p:sp>
        <p:nvSpPr>
          <p:cNvPr id="5" name="Szöveg helye 4"/>
          <p:cNvSpPr>
            <a:spLocks noGrp="1"/>
          </p:cNvSpPr>
          <p:nvPr>
            <p:ph type="body" sz="half" idx="2"/>
          </p:nvPr>
        </p:nvSpPr>
        <p:spPr>
          <a:xfrm>
            <a:off x="285720" y="1435100"/>
            <a:ext cx="4500594" cy="4208477"/>
          </a:xfrm>
        </p:spPr>
        <p:txBody>
          <a:bodyPr/>
          <a:lstStyle/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sz="2000" dirty="0"/>
          </a:p>
        </p:txBody>
      </p:sp>
      <p:pic>
        <p:nvPicPr>
          <p:cNvPr id="6" name="Kép 5" descr="IMG_74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384" y="0"/>
            <a:ext cx="45736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/>
          <a:lstStyle/>
          <a:p>
            <a:r>
              <a:rPr lang="hu-HU" sz="2400" dirty="0" smtClean="0">
                <a:solidFill>
                  <a:srgbClr val="0070C0"/>
                </a:solidFill>
              </a:rPr>
              <a:t>A gyermekkori negatív élmények/Ártalmas gyermekkori tapasztalatok (ACE – </a:t>
            </a:r>
            <a:r>
              <a:rPr lang="hu-HU" sz="2400" dirty="0" err="1" smtClean="0">
                <a:solidFill>
                  <a:srgbClr val="FF0000"/>
                </a:solidFill>
              </a:rPr>
              <a:t>A</a:t>
            </a:r>
            <a:r>
              <a:rPr lang="hu-HU" sz="2400" dirty="0" err="1" smtClean="0">
                <a:solidFill>
                  <a:srgbClr val="0070C0"/>
                </a:solidFill>
              </a:rPr>
              <a:t>dverse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err="1" smtClean="0">
                <a:solidFill>
                  <a:srgbClr val="FF0000"/>
                </a:solidFill>
              </a:rPr>
              <a:t>C</a:t>
            </a:r>
            <a:r>
              <a:rPr lang="hu-HU" sz="2400" dirty="0" err="1" smtClean="0">
                <a:solidFill>
                  <a:srgbClr val="0070C0"/>
                </a:solidFill>
              </a:rPr>
              <a:t>hildhood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err="1" smtClean="0">
                <a:solidFill>
                  <a:srgbClr val="FF0000"/>
                </a:solidFill>
              </a:rPr>
              <a:t>E</a:t>
            </a:r>
            <a:r>
              <a:rPr lang="hu-HU" sz="2400" dirty="0" err="1" smtClean="0">
                <a:solidFill>
                  <a:srgbClr val="0070C0"/>
                </a:solidFill>
              </a:rPr>
              <a:t>xperiences</a:t>
            </a:r>
            <a:r>
              <a:rPr lang="hu-HU" sz="2400" dirty="0" smtClean="0">
                <a:solidFill>
                  <a:srgbClr val="0070C0"/>
                </a:solidFill>
              </a:rPr>
              <a:t>)</a:t>
            </a:r>
            <a:endParaRPr lang="hu-HU" sz="2400" dirty="0">
              <a:solidFill>
                <a:srgbClr val="0070C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071546"/>
            <a:ext cx="8643998" cy="5786454"/>
          </a:xfrm>
        </p:spPr>
        <p:txBody>
          <a:bodyPr/>
          <a:lstStyle/>
          <a:p>
            <a:pPr>
              <a:buNone/>
            </a:pPr>
            <a:r>
              <a:rPr lang="hu-HU" sz="1100" dirty="0" smtClean="0"/>
              <a:t>1. A szülője vagy más felnőtt a háztartásból gyakran vagy nagyon gyakran ráordibált Önre, sértegette, megszégyenítette  vagy megalázta, vagy olyan módon viselkedett, hogy attól félt, hogy fizikailag bántalmazni fogja?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2. A szülője vagy más felnőtt a háztartásból gyakran vagy nagyon gyakran ellökte, megragadta, megverte, vagy megdobta valamivel? Vagy előfordult-e, hogy annyira megütötte, hogy nyoma maradt, kék-zöld foltok vagy sebek keletkeztek a testén?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3. Előfordult-e, hogy felnőtt vagy öt évvel idősebb személy szexuális módon</a:t>
            </a:r>
            <a:r>
              <a:rPr lang="hu-HU" sz="1100" b="1" dirty="0" smtClean="0"/>
              <a:t> </a:t>
            </a:r>
            <a:r>
              <a:rPr lang="hu-HU" sz="1100" dirty="0" smtClean="0"/>
              <a:t>ölelgette, cirógatta, érintette vagy rávette arra, hogy Ön érintse meg a testüket szexuális jelleggel?  Vagy orális, anális vagy </a:t>
            </a:r>
            <a:r>
              <a:rPr lang="hu-HU" sz="1100" dirty="0" err="1" smtClean="0"/>
              <a:t>vaginális</a:t>
            </a:r>
            <a:r>
              <a:rPr lang="hu-HU" sz="1100" dirty="0" smtClean="0"/>
              <a:t> közösülésre próbálta rávenni vagy meg is tette?</a:t>
            </a:r>
          </a:p>
          <a:p>
            <a:pPr>
              <a:buNone/>
            </a:pPr>
            <a:endParaRPr lang="hu-HU" sz="1100" dirty="0" smtClean="0"/>
          </a:p>
          <a:p>
            <a:pPr>
              <a:buNone/>
            </a:pPr>
            <a:r>
              <a:rPr lang="hu-HU" sz="1100" dirty="0" smtClean="0"/>
              <a:t>4. Gyakran vagy nagyon gyakran érezte azt, hogy a családban senki nem szereti</a:t>
            </a:r>
            <a:r>
              <a:rPr lang="hu-HU" sz="1100" b="1" dirty="0" smtClean="0"/>
              <a:t>, </a:t>
            </a:r>
            <a:r>
              <a:rPr lang="hu-HU" sz="1100" dirty="0" smtClean="0"/>
              <a:t>illetve senki sem tartja elég fontosnak, különlegesnek vagy értékesnek? Vagy a családtagok nem gondoskodtak egymásról, nem voltak közel egymáshoz, illetve nem támogatták egymást?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5. Gyakran vagy nagyon gyakran érezte azt, hogy nem kap eleget enni,</a:t>
            </a:r>
            <a:r>
              <a:rPr lang="hu-HU" sz="1100" b="1" dirty="0" smtClean="0"/>
              <a:t> </a:t>
            </a:r>
            <a:r>
              <a:rPr lang="hu-HU" sz="1100" dirty="0" smtClean="0"/>
              <a:t>koszos ruhákban kell járnia, és senki sem védi meg? Előfordult-e, hogy szülei túlságosan ittasak voltak vagy más tudatmódosító szer hatása alatt álltak, s emiatt nem voltak képesek rá, hogy gondoskodjanak önről, vagy hogy szükség esetén orvoshoz vigyék?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6. Szülei különváltak vagy elváltak?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7. Valamelyik szülőjét vagy nevelőszülőjét</a:t>
            </a:r>
            <a:r>
              <a:rPr lang="hu-HU" sz="1100" b="1" dirty="0" smtClean="0"/>
              <a:t> </a:t>
            </a:r>
            <a:r>
              <a:rPr lang="hu-HU" sz="1100" dirty="0" smtClean="0"/>
              <a:t>gyakran vagy nagyon gyakran ellökték, megragadták, megütötték, vagy megdobták valamivel? Vagy gyakran vagy nagyon gyakran megrúgták, megverték,</a:t>
            </a:r>
            <a:r>
              <a:rPr lang="hu-HU" sz="1100" b="1" dirty="0" smtClean="0"/>
              <a:t> </a:t>
            </a:r>
            <a:r>
              <a:rPr lang="hu-HU" sz="1100" dirty="0" smtClean="0"/>
              <a:t>ököllel mentek neki, vagy kemény tárggyal megütötték? Vagy előfordult-e valaha, hogy perceken át verték, vagy késsel vagy fegyverrel fenyegették?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8. Élt-e együtt olyan személlyel, aki alkoholproblémákkal küzdött, alkoholista vagy problémás </a:t>
            </a:r>
            <a:r>
              <a:rPr lang="hu-HU" sz="1100" dirty="0" err="1" smtClean="0"/>
              <a:t>kábítószerhasználó</a:t>
            </a:r>
            <a:r>
              <a:rPr lang="hu-HU" sz="1100" dirty="0" smtClean="0"/>
              <a:t> volt?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9. Volt-e a háztartásban depressziós vagy mentálisan beteg személy, illetve olyan, aki öngyilkosságot kísérelt meg?</a:t>
            </a:r>
          </a:p>
          <a:p>
            <a:pPr>
              <a:buNone/>
            </a:pPr>
            <a:r>
              <a:rPr lang="hu-HU" sz="1100" dirty="0" smtClean="0"/>
              <a:t> </a:t>
            </a:r>
          </a:p>
          <a:p>
            <a:pPr>
              <a:buNone/>
            </a:pPr>
            <a:r>
              <a:rPr lang="hu-HU" sz="1100" dirty="0" smtClean="0"/>
              <a:t>10. Volt-e valaki a háztartásból, aki börtönbe került?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011222"/>
          </a:xfrm>
        </p:spPr>
        <p:txBody>
          <a:bodyPr/>
          <a:lstStyle/>
          <a:p>
            <a:r>
              <a:rPr lang="hu-HU" sz="2400" b="1" dirty="0" smtClean="0">
                <a:solidFill>
                  <a:schemeClr val="accent6"/>
                </a:solidFill>
              </a:rPr>
              <a:t>Hogyan függenek össze az </a:t>
            </a:r>
            <a:r>
              <a:rPr lang="hu-HU" sz="2400" b="1" dirty="0" err="1" smtClean="0">
                <a:solidFill>
                  <a:schemeClr val="accent6"/>
                </a:solidFill>
              </a:rPr>
              <a:t>ACE-ek</a:t>
            </a:r>
            <a:r>
              <a:rPr lang="hu-HU" sz="2400" b="1" dirty="0" smtClean="0">
                <a:solidFill>
                  <a:schemeClr val="accent6"/>
                </a:solidFill>
              </a:rPr>
              <a:t> és a kockázati magatartásformák, valamint a felnőttkori egészségi állapot?</a:t>
            </a:r>
            <a:endParaRPr lang="hu-HU" sz="2400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786478"/>
          </a:xfrm>
        </p:spPr>
        <p:txBody>
          <a:bodyPr/>
          <a:lstStyle/>
          <a:p>
            <a:pPr>
              <a:buNone/>
            </a:pPr>
            <a:r>
              <a:rPr lang="hu-HU" sz="2000" b="1" dirty="0" smtClean="0"/>
              <a:t>Bármely ACE</a:t>
            </a:r>
          </a:p>
          <a:p>
            <a:pPr>
              <a:buNone/>
            </a:pPr>
            <a:r>
              <a:rPr lang="hu-HU" sz="2000" dirty="0" smtClean="0"/>
              <a:t>	nő az </a:t>
            </a:r>
            <a:r>
              <a:rPr lang="hu-HU" sz="2000" b="1" i="1" dirty="0" smtClean="0"/>
              <a:t>alvászavar</a:t>
            </a:r>
            <a:r>
              <a:rPr lang="hu-HU" sz="2000" dirty="0" smtClean="0"/>
              <a:t> kockázata</a:t>
            </a:r>
          </a:p>
          <a:p>
            <a:pPr>
              <a:buNone/>
            </a:pPr>
            <a:r>
              <a:rPr lang="hu-HU" sz="2000" dirty="0" smtClean="0"/>
              <a:t>	10-90% nagyobb kockázat a 14 éves kori rendszeres </a:t>
            </a:r>
            <a:r>
              <a:rPr lang="hu-HU" sz="2000" b="1" i="1" dirty="0" smtClean="0"/>
              <a:t>dohányzás</a:t>
            </a:r>
          </a:p>
          <a:p>
            <a:pPr>
              <a:buNone/>
            </a:pPr>
            <a:r>
              <a:rPr lang="hu-HU" sz="2000" dirty="0" smtClean="0"/>
              <a:t> 	(</a:t>
            </a:r>
            <a:r>
              <a:rPr lang="hu-HU" sz="2000" dirty="0" err="1" smtClean="0"/>
              <a:t>kiv.fiz.elh</a:t>
            </a:r>
            <a:r>
              <a:rPr lang="hu-HU" sz="2000" dirty="0" smtClean="0"/>
              <a:t>.) szignifikánsan növeli felnőttkori </a:t>
            </a:r>
            <a:r>
              <a:rPr lang="hu-HU" sz="2000" b="1" i="1" dirty="0" smtClean="0"/>
              <a:t>alkoholizmus</a:t>
            </a:r>
          </a:p>
          <a:p>
            <a:pPr>
              <a:buNone/>
            </a:pPr>
            <a:r>
              <a:rPr lang="hu-HU" sz="2000" dirty="0" smtClean="0"/>
              <a:t>	2-4szeres kockázat a 14 éves kori </a:t>
            </a:r>
            <a:r>
              <a:rPr lang="hu-HU" sz="2000" b="1" i="1" dirty="0" smtClean="0"/>
              <a:t>pszichoaktív szer használat</a:t>
            </a:r>
          </a:p>
          <a:p>
            <a:pPr>
              <a:buNone/>
            </a:pPr>
            <a:r>
              <a:rPr lang="hu-HU" sz="2000" b="1" dirty="0" smtClean="0"/>
              <a:t>5+ ACE</a:t>
            </a:r>
          </a:p>
          <a:p>
            <a:pPr>
              <a:buNone/>
            </a:pPr>
            <a:r>
              <a:rPr lang="hu-HU" sz="2000" dirty="0" smtClean="0"/>
              <a:t>	2szeres kockázat</a:t>
            </a:r>
            <a:r>
              <a:rPr lang="hu-HU" sz="2000" b="1" i="1" dirty="0" smtClean="0"/>
              <a:t> fejfájás</a:t>
            </a:r>
          </a:p>
          <a:p>
            <a:pPr>
              <a:buNone/>
            </a:pPr>
            <a:r>
              <a:rPr lang="hu-HU" sz="2000" dirty="0" smtClean="0"/>
              <a:t>	17szeres </a:t>
            </a:r>
            <a:r>
              <a:rPr lang="hu-HU" sz="2000" b="1" i="1" dirty="0" smtClean="0"/>
              <a:t>hangulatstabilizáló szerek</a:t>
            </a:r>
          </a:p>
          <a:p>
            <a:pPr>
              <a:buNone/>
            </a:pPr>
            <a:r>
              <a:rPr lang="hu-HU" sz="2000" dirty="0" smtClean="0"/>
              <a:t>	5szörös kockázat dohányzás</a:t>
            </a:r>
          </a:p>
          <a:p>
            <a:pPr>
              <a:buNone/>
            </a:pPr>
            <a:r>
              <a:rPr lang="hu-HU" sz="2000" dirty="0" smtClean="0"/>
              <a:t>	7-10szer nagyobb arány illegális szerhasználat, függőség</a:t>
            </a:r>
            <a:endParaRPr lang="hu-HU" sz="2000" b="1" dirty="0" smtClean="0"/>
          </a:p>
          <a:p>
            <a:pPr>
              <a:buNone/>
            </a:pPr>
            <a:r>
              <a:rPr lang="hu-HU" sz="2000" b="1" dirty="0" smtClean="0"/>
              <a:t>6+ ACE</a:t>
            </a:r>
          </a:p>
          <a:p>
            <a:pPr>
              <a:buNone/>
            </a:pPr>
            <a:r>
              <a:rPr lang="hu-HU" sz="2000" dirty="0" smtClean="0"/>
              <a:t>	20 évvel </a:t>
            </a:r>
            <a:r>
              <a:rPr lang="hu-HU" sz="2000" b="1" i="1" dirty="0" smtClean="0"/>
              <a:t>korábbi elhalálozás </a:t>
            </a:r>
            <a:r>
              <a:rPr lang="hu-HU" sz="2000" dirty="0" smtClean="0"/>
              <a:t>(!!!)</a:t>
            </a:r>
          </a:p>
          <a:p>
            <a:pPr>
              <a:buNone/>
            </a:pPr>
            <a:r>
              <a:rPr lang="hu-HU" sz="2000" b="1" dirty="0" smtClean="0"/>
              <a:t>7+ ACE</a:t>
            </a:r>
          </a:p>
          <a:p>
            <a:pPr>
              <a:buNone/>
            </a:pPr>
            <a:r>
              <a:rPr lang="hu-HU" sz="2000" dirty="0" smtClean="0"/>
              <a:t>	31szeres kockázat </a:t>
            </a:r>
            <a:r>
              <a:rPr lang="hu-HU" sz="2000" b="1" i="1" dirty="0" smtClean="0"/>
              <a:t>öngyilkosság</a:t>
            </a:r>
            <a:r>
              <a:rPr lang="hu-HU" sz="2000" dirty="0" smtClean="0"/>
              <a:t>ra (!!!)</a:t>
            </a:r>
          </a:p>
          <a:p>
            <a:pPr>
              <a:buNone/>
            </a:pPr>
            <a:r>
              <a:rPr lang="hu-HU" sz="2000" dirty="0" smtClean="0"/>
              <a:t>						(</a:t>
            </a:r>
            <a:r>
              <a:rPr lang="hu-HU" sz="2000" dirty="0" err="1" smtClean="0"/>
              <a:t>Felitti</a:t>
            </a:r>
            <a:r>
              <a:rPr lang="hu-HU" sz="2000" dirty="0" smtClean="0"/>
              <a:t>, 1995, id. Kósa, 2015)</a:t>
            </a:r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 smtClean="0">
                <a:solidFill>
                  <a:schemeClr val="accent6"/>
                </a:solidFill>
              </a:rPr>
              <a:t>Hogyan fejtik hatásukat a gyermekkori traumák az életúton át?</a:t>
            </a:r>
            <a:endParaRPr lang="hu-HU" sz="3200" b="1" dirty="0">
              <a:solidFill>
                <a:schemeClr val="accent6"/>
              </a:solidFill>
            </a:endParaRPr>
          </a:p>
        </p:txBody>
      </p:sp>
      <p:pic>
        <p:nvPicPr>
          <p:cNvPr id="4" name="Tartalom helye 3" descr="IMG_37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964514" y="-250060"/>
            <a:ext cx="5143536" cy="878687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b="1" dirty="0" smtClean="0">
                <a:solidFill>
                  <a:schemeClr val="accent6"/>
                </a:solidFill>
              </a:rPr>
              <a:t>Mi a helyzet Magyarországon?</a:t>
            </a:r>
            <a:endParaRPr lang="hu-HU" sz="4000" b="1" dirty="0">
              <a:solidFill>
                <a:schemeClr val="accent6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/>
          <a:lstStyle/>
          <a:p>
            <a:r>
              <a:rPr lang="hu-HU" sz="2400" dirty="0" smtClean="0"/>
              <a:t>Hintalovon Alapítvány Gyermekjogi Jelentését (2023) </a:t>
            </a:r>
            <a:r>
              <a:rPr lang="hu-HU" sz="2400" dirty="0" smtClean="0">
                <a:solidFill>
                  <a:schemeClr val="accent2"/>
                </a:solidFill>
              </a:rPr>
              <a:t>minden idők legalacsonyabb születésszáma</a:t>
            </a:r>
            <a:r>
              <a:rPr lang="hu-HU" sz="2400" dirty="0" smtClean="0"/>
              <a:t>, látványosan visszaesett a házasságkötések száma is, </a:t>
            </a:r>
            <a:r>
              <a:rPr lang="hu-HU" sz="2400" dirty="0" smtClean="0">
                <a:solidFill>
                  <a:schemeClr val="accent2"/>
                </a:solidFill>
              </a:rPr>
              <a:t>tovább nőtt az elváltak és az </a:t>
            </a:r>
            <a:r>
              <a:rPr lang="hu-HU" sz="2400" dirty="0" err="1" smtClean="0">
                <a:solidFill>
                  <a:schemeClr val="accent2"/>
                </a:solidFill>
              </a:rPr>
              <a:t>örökbefogadható</a:t>
            </a:r>
            <a:r>
              <a:rPr lang="hu-HU" sz="2400" dirty="0" smtClean="0">
                <a:solidFill>
                  <a:schemeClr val="accent2"/>
                </a:solidFill>
              </a:rPr>
              <a:t> gyermekek száma</a:t>
            </a:r>
            <a:r>
              <a:rPr lang="hu-HU" sz="2400" dirty="0" smtClean="0"/>
              <a:t>, csökkent a nyilvántartott örökbefogadásra alkalmas személyek száma, </a:t>
            </a:r>
            <a:r>
              <a:rPr lang="hu-HU" sz="2400" dirty="0" smtClean="0">
                <a:solidFill>
                  <a:schemeClr val="accent2"/>
                </a:solidFill>
              </a:rPr>
              <a:t>tovább emelkedett a családjukon kívül élő, gyermekvédelmi szakellátásban nevelkedő kiskorú gyermekeké</a:t>
            </a:r>
            <a:r>
              <a:rPr lang="hu-HU" sz="2400" dirty="0" smtClean="0"/>
              <a:t>.</a:t>
            </a:r>
          </a:p>
          <a:p>
            <a:r>
              <a:rPr lang="hu-HU" sz="2400" dirty="0" smtClean="0">
                <a:solidFill>
                  <a:schemeClr val="accent2"/>
                </a:solidFill>
              </a:rPr>
              <a:t>Börtön</a:t>
            </a:r>
            <a:r>
              <a:rPr lang="hu-HU" sz="2400" dirty="0" smtClean="0"/>
              <a:t> uniós élvonal</a:t>
            </a:r>
          </a:p>
          <a:p>
            <a:r>
              <a:rPr lang="hu-HU" sz="2400" dirty="0" smtClean="0">
                <a:solidFill>
                  <a:schemeClr val="accent2"/>
                </a:solidFill>
              </a:rPr>
              <a:t>15%</a:t>
            </a:r>
            <a:r>
              <a:rPr lang="hu-HU" sz="2400" dirty="0" smtClean="0">
                <a:solidFill>
                  <a:schemeClr val="accent2"/>
                </a:solidFill>
              </a:rPr>
              <a:t> </a:t>
            </a:r>
            <a:r>
              <a:rPr lang="hu-HU" sz="2400" dirty="0" smtClean="0"/>
              <a:t>a </a:t>
            </a:r>
            <a:r>
              <a:rPr lang="hu-HU" sz="2400" dirty="0" smtClean="0">
                <a:solidFill>
                  <a:schemeClr val="accent2"/>
                </a:solidFill>
              </a:rPr>
              <a:t>mentális megbetegedés </a:t>
            </a:r>
            <a:r>
              <a:rPr lang="hu-HU" sz="2400" dirty="0" smtClean="0"/>
              <a:t>(a leggyakoribb a szorongás, a depresszió és a pánik)</a:t>
            </a:r>
          </a:p>
          <a:p>
            <a:r>
              <a:rPr lang="hu-HU" sz="2400" dirty="0" smtClean="0">
                <a:solidFill>
                  <a:schemeClr val="accent2"/>
                </a:solidFill>
              </a:rPr>
              <a:t>Alkohol </a:t>
            </a:r>
            <a:r>
              <a:rPr lang="hu-HU" sz="2400" dirty="0" smtClean="0"/>
              <a:t>1 vagy 2 millió</a:t>
            </a:r>
          </a:p>
          <a:p>
            <a:r>
              <a:rPr lang="hu-HU" sz="2400" dirty="0" err="1" smtClean="0"/>
              <a:t>Benzodiazepinek</a:t>
            </a:r>
            <a:r>
              <a:rPr lang="hu-HU" sz="2400" dirty="0" smtClean="0"/>
              <a:t> évente több százmillió darab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20357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357982"/>
          </a:xfrm>
        </p:spPr>
        <p:txBody>
          <a:bodyPr/>
          <a:lstStyle/>
          <a:p>
            <a:r>
              <a:rPr lang="hu-HU" sz="2400" dirty="0" smtClean="0"/>
              <a:t>Egyetlen trauma közel </a:t>
            </a:r>
            <a:r>
              <a:rPr lang="hu-HU" sz="2400" b="1" dirty="0" smtClean="0">
                <a:solidFill>
                  <a:schemeClr val="accent2"/>
                </a:solidFill>
              </a:rPr>
              <a:t>3szoros</a:t>
            </a:r>
            <a:r>
              <a:rPr lang="hu-HU" sz="2400" dirty="0" smtClean="0"/>
              <a:t>ára növeli a más típusú bántalmazás valószínűségét</a:t>
            </a:r>
          </a:p>
          <a:p>
            <a:r>
              <a:rPr lang="hu-HU" sz="2400" b="1" dirty="0" smtClean="0">
                <a:solidFill>
                  <a:schemeClr val="accent2"/>
                </a:solidFill>
              </a:rPr>
              <a:t>75%-ban a szülők </a:t>
            </a:r>
            <a:r>
              <a:rPr lang="hu-HU" sz="2400" dirty="0" smtClean="0"/>
              <a:t>bántalmazzák a gyermekeket, 10-15%-ban egyéb rokonok</a:t>
            </a:r>
          </a:p>
          <a:p>
            <a:r>
              <a:rPr lang="hu-HU" sz="2400" b="1" dirty="0" smtClean="0">
                <a:solidFill>
                  <a:schemeClr val="accent2"/>
                </a:solidFill>
              </a:rPr>
              <a:t>Minden 5./8./16.</a:t>
            </a:r>
            <a:r>
              <a:rPr lang="hu-HU" sz="2400" dirty="0" smtClean="0"/>
              <a:t> nő szenvedett el gyermekkorában </a:t>
            </a:r>
            <a:r>
              <a:rPr lang="hu-HU" sz="2400" b="1" dirty="0" smtClean="0">
                <a:solidFill>
                  <a:schemeClr val="accent2"/>
                </a:solidFill>
              </a:rPr>
              <a:t>szexuális abúzus</a:t>
            </a:r>
            <a:r>
              <a:rPr lang="hu-HU" sz="2400" dirty="0" smtClean="0"/>
              <a:t>t. Elkövetők lányok esetében 95%-ban, fiúk esetében 80%-ban férfiak, az esetek több mint felében apa vagy apafigura. Minden </a:t>
            </a:r>
            <a:r>
              <a:rPr lang="hu-HU" sz="2400" dirty="0" err="1" smtClean="0"/>
              <a:t>tizedik</a:t>
            </a:r>
            <a:r>
              <a:rPr lang="hu-HU" sz="2400" dirty="0" smtClean="0"/>
              <a:t> áldozat háromévesnél fiatalabb. Amnézia. A korai kezdetű, bizonyosan megtörtént, bírósági eljárásban dokumentált szexuális abúzusra az érintett nők 41-67%-a nem emlékezett fiatal felnőttkorában.</a:t>
            </a:r>
          </a:p>
          <a:p>
            <a:r>
              <a:rPr lang="hu-HU" sz="2400" dirty="0" smtClean="0"/>
              <a:t>A </a:t>
            </a:r>
            <a:r>
              <a:rPr lang="hu-HU" sz="2400" b="1" dirty="0" smtClean="0">
                <a:solidFill>
                  <a:schemeClr val="accent2"/>
                </a:solidFill>
              </a:rPr>
              <a:t>fizikai elhanyagolás </a:t>
            </a:r>
            <a:r>
              <a:rPr lang="hu-HU" sz="2400" dirty="0" smtClean="0"/>
              <a:t>előfordulása több mint </a:t>
            </a:r>
            <a:r>
              <a:rPr lang="hu-HU" sz="2400" b="1" dirty="0" smtClean="0">
                <a:solidFill>
                  <a:schemeClr val="accent2"/>
                </a:solidFill>
              </a:rPr>
              <a:t>16%</a:t>
            </a:r>
            <a:r>
              <a:rPr lang="hu-HU" sz="2400" dirty="0" smtClean="0"/>
              <a:t>, az </a:t>
            </a:r>
            <a:r>
              <a:rPr lang="hu-HU" sz="2400" b="1" dirty="0" smtClean="0">
                <a:solidFill>
                  <a:schemeClr val="accent2"/>
                </a:solidFill>
              </a:rPr>
              <a:t>érzelmi elhanyagolás</a:t>
            </a:r>
            <a:r>
              <a:rPr lang="hu-HU" sz="2400" dirty="0" smtClean="0"/>
              <a:t>é több mint </a:t>
            </a:r>
            <a:r>
              <a:rPr lang="hu-HU" sz="2400" b="1" dirty="0" smtClean="0">
                <a:solidFill>
                  <a:schemeClr val="accent2"/>
                </a:solidFill>
              </a:rPr>
              <a:t>18%</a:t>
            </a:r>
            <a:r>
              <a:rPr lang="hu-HU" sz="2400" dirty="0" smtClean="0"/>
              <a:t> világszerte. Az</a:t>
            </a:r>
            <a:r>
              <a:rPr lang="hu-HU" sz="2400" b="1" dirty="0" smtClean="0">
                <a:solidFill>
                  <a:schemeClr val="accent2"/>
                </a:solidFill>
              </a:rPr>
              <a:t> érzelmi bántalmazás 30%</a:t>
            </a:r>
            <a:r>
              <a:rPr lang="hu-HU" sz="2400" dirty="0" smtClean="0"/>
              <a:t>-os Európában (WHO).</a:t>
            </a:r>
          </a:p>
          <a:p>
            <a:r>
              <a:rPr lang="hu-HU" sz="2400" dirty="0" smtClean="0"/>
              <a:t>A családon belüli erőszak </a:t>
            </a:r>
            <a:r>
              <a:rPr lang="hu-HU" sz="2400" b="1" dirty="0" smtClean="0">
                <a:solidFill>
                  <a:schemeClr val="accent2"/>
                </a:solidFill>
              </a:rPr>
              <a:t>szemtanú</a:t>
            </a:r>
            <a:r>
              <a:rPr lang="hu-HU" sz="2400" dirty="0" smtClean="0"/>
              <a:t>inak aránya a gyerekek </a:t>
            </a:r>
            <a:r>
              <a:rPr lang="hu-HU" sz="2400" dirty="0" smtClean="0"/>
              <a:t>körében </a:t>
            </a:r>
            <a:r>
              <a:rPr lang="hu-HU" sz="2400" b="1" dirty="0" smtClean="0">
                <a:solidFill>
                  <a:schemeClr val="accent2"/>
                </a:solidFill>
              </a:rPr>
              <a:t>10-20</a:t>
            </a:r>
            <a:r>
              <a:rPr lang="hu-HU" sz="2400" b="1" dirty="0" smtClean="0">
                <a:solidFill>
                  <a:schemeClr val="accent2"/>
                </a:solidFill>
              </a:rPr>
              <a:t>% </a:t>
            </a:r>
            <a:r>
              <a:rPr lang="hu-HU" sz="2400" dirty="0" smtClean="0"/>
              <a:t>körül mozog.</a:t>
            </a:r>
          </a:p>
          <a:p>
            <a:endParaRPr lang="hu-HU" sz="2000" dirty="0" smtClean="0"/>
          </a:p>
          <a:p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285860"/>
          </a:xfrm>
        </p:spPr>
        <p:txBody>
          <a:bodyPr/>
          <a:lstStyle/>
          <a:p>
            <a:pPr eaLnBrk="1" hangingPunct="1"/>
            <a:r>
              <a:rPr lang="hu-HU" sz="4000" b="1" dirty="0" smtClean="0">
                <a:solidFill>
                  <a:schemeClr val="accent6"/>
                </a:solidFill>
              </a:rPr>
              <a:t>Mivel jár egy diszfunkcionális családban való felnövekvés?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5168914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None/>
            </a:pPr>
            <a:r>
              <a:rPr lang="hu-HU" sz="2400" dirty="0" smtClean="0"/>
              <a:t>a gyermek személyiségfejlődése </a:t>
            </a:r>
            <a:r>
              <a:rPr lang="hu-HU" sz="2400" b="1" i="1" dirty="0" smtClean="0">
                <a:solidFill>
                  <a:srgbClr val="0070C0"/>
                </a:solidFill>
              </a:rPr>
              <a:t>diszharmonikus, kiegyensúlyozatlan</a:t>
            </a:r>
            <a:r>
              <a:rPr lang="hu-HU" sz="2400" dirty="0" smtClean="0">
                <a:solidFill>
                  <a:srgbClr val="0070C0"/>
                </a:solidFill>
              </a:rPr>
              <a:t> </a:t>
            </a:r>
            <a:r>
              <a:rPr lang="hu-HU" sz="2400" dirty="0" smtClean="0"/>
              <a:t>lesz!</a:t>
            </a:r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hu-HU" sz="2400" dirty="0" smtClean="0"/>
          </a:p>
          <a:p>
            <a:pPr marL="533400" indent="-533400" algn="just" eaLnBrk="1" hangingPunct="1">
              <a:lnSpc>
                <a:spcPct val="90000"/>
              </a:lnSpc>
              <a:buFontTx/>
              <a:buNone/>
            </a:pPr>
            <a:r>
              <a:rPr lang="hu-HU" sz="2400" b="1" dirty="0" smtClean="0">
                <a:solidFill>
                  <a:srgbClr val="0070C0"/>
                </a:solidFill>
              </a:rPr>
              <a:t>MERT</a:t>
            </a:r>
            <a:r>
              <a:rPr lang="hu-HU" sz="2400" dirty="0" smtClean="0"/>
              <a:t>: sok trauma, veszteség, bizonytalanság, kiszolgáltatottság, erőszak</a:t>
            </a:r>
          </a:p>
          <a:p>
            <a:pPr marL="533400" indent="-533400" algn="just" eaLnBrk="1" hangingPunct="1">
              <a:lnSpc>
                <a:spcPct val="90000"/>
              </a:lnSpc>
            </a:pPr>
            <a:r>
              <a:rPr lang="hu-HU" sz="2400" dirty="0" smtClean="0"/>
              <a:t>melyek elgyászolatlanok, feldolgozatlanok lesznek</a:t>
            </a:r>
          </a:p>
          <a:p>
            <a:pPr marL="533400" indent="-533400" algn="just" eaLnBrk="1" hangingPunct="1">
              <a:lnSpc>
                <a:spcPct val="90000"/>
              </a:lnSpc>
            </a:pPr>
            <a:endParaRPr lang="hu-HU" sz="2400" dirty="0" smtClean="0"/>
          </a:p>
          <a:p>
            <a:pPr marL="533400" indent="-533400" algn="just" eaLnBrk="1" hangingPunct="1">
              <a:lnSpc>
                <a:spcPct val="90000"/>
              </a:lnSpc>
              <a:buFontTx/>
              <a:buNone/>
            </a:pPr>
            <a:r>
              <a:rPr lang="hu-HU" sz="2400" b="1" dirty="0" smtClean="0">
                <a:solidFill>
                  <a:srgbClr val="0070C0"/>
                </a:solidFill>
              </a:rPr>
              <a:t>UGYANIS</a:t>
            </a:r>
            <a:r>
              <a:rPr lang="hu-HU" sz="2400" dirty="0" smtClean="0"/>
              <a:t>:</a:t>
            </a: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hu-HU" sz="2400" dirty="0" smtClean="0"/>
              <a:t>Még nem áll rendelkezésre a megfelelő pszichés apparátus </a:t>
            </a:r>
            <a:r>
              <a:rPr lang="hu-HU" sz="2400" b="1" dirty="0" smtClean="0">
                <a:solidFill>
                  <a:srgbClr val="0070C0"/>
                </a:solidFill>
              </a:rPr>
              <a:t>ÉS</a:t>
            </a:r>
            <a:endParaRPr lang="hu-HU" sz="2400" dirty="0" smtClean="0">
              <a:solidFill>
                <a:srgbClr val="0070C0"/>
              </a:solidFill>
            </a:endParaRPr>
          </a:p>
          <a:p>
            <a:pPr marL="533400" indent="-533400" algn="just" eaLnBrk="1" hangingPunct="1">
              <a:lnSpc>
                <a:spcPct val="90000"/>
              </a:lnSpc>
              <a:buFontTx/>
              <a:buAutoNum type="arabicPeriod"/>
            </a:pPr>
            <a:r>
              <a:rPr lang="hu-HU" sz="2400" dirty="0" smtClean="0"/>
              <a:t>A szülő nem képes funkciói betöltésére (fizikai, érzelmi gondoskodásra)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hu-HU" sz="2400" dirty="0" smtClean="0"/>
              <a:t>A gyermek a szülő szerepeit legalább részben átvállalja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hu-HU" sz="2400" b="1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0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28596" y="1643026"/>
            <a:ext cx="8229600" cy="5214974"/>
          </a:xfrm>
        </p:spPr>
        <p:txBody>
          <a:bodyPr/>
          <a:lstStyle/>
          <a:p>
            <a:pPr algn="just"/>
            <a:r>
              <a:rPr lang="hu-HU" sz="2200" dirty="0" smtClean="0"/>
              <a:t>A </a:t>
            </a:r>
            <a:r>
              <a:rPr lang="hu-HU" sz="2200" b="1" i="1" dirty="0" smtClean="0"/>
              <a:t>kapcsolatkészség</a:t>
            </a:r>
            <a:r>
              <a:rPr lang="hu-HU" sz="2200" dirty="0" smtClean="0"/>
              <a:t>, az </a:t>
            </a:r>
            <a:r>
              <a:rPr lang="hu-HU" sz="2200" b="1" i="1" dirty="0" smtClean="0"/>
              <a:t>önmagunkról és másokról alkotott belső reprezentáció</a:t>
            </a:r>
            <a:r>
              <a:rPr lang="hu-HU" sz="2200" dirty="0" smtClean="0"/>
              <a:t>, az </a:t>
            </a:r>
            <a:r>
              <a:rPr lang="hu-HU" sz="2200" b="1" i="1" dirty="0" smtClean="0"/>
              <a:t>érzelemszabályozás</a:t>
            </a:r>
            <a:r>
              <a:rPr lang="hu-HU" sz="2200" dirty="0" smtClean="0"/>
              <a:t>, az </a:t>
            </a:r>
            <a:r>
              <a:rPr lang="hu-HU" sz="2200" b="1" i="1" dirty="0" smtClean="0"/>
              <a:t>alapvető bizalom és biztonságérzet</a:t>
            </a:r>
            <a:r>
              <a:rPr lang="hu-HU" sz="2200" dirty="0" smtClean="0"/>
              <a:t> – </a:t>
            </a:r>
            <a:r>
              <a:rPr lang="hu-HU" sz="2200" i="1" dirty="0" smtClean="0"/>
              <a:t>a személyiségfejlődés szinte minden területe </a:t>
            </a:r>
            <a:r>
              <a:rPr lang="hu-HU" sz="2200" dirty="0" smtClean="0"/>
              <a:t>– súlyosan </a:t>
            </a:r>
            <a:r>
              <a:rPr lang="hu-HU" sz="2200" b="1" i="1" dirty="0" smtClean="0"/>
              <a:t>károsodik</a:t>
            </a:r>
            <a:r>
              <a:rPr lang="hu-HU" sz="2200" dirty="0" smtClean="0"/>
              <a:t>, ha nem áll rendelkezésre biztonságot adó, az érzelmeket és viselkedést megfelelően szabályozni tudó, a gyermek belső állapotait megfelelően tükröző, a kapcsolatnak odaszentelődő személy (</a:t>
            </a:r>
            <a:r>
              <a:rPr lang="hu-HU" sz="2200" dirty="0" err="1" smtClean="0"/>
              <a:t>Sethi</a:t>
            </a:r>
            <a:r>
              <a:rPr lang="hu-HU" sz="2200" dirty="0" smtClean="0"/>
              <a:t> és </a:t>
            </a:r>
            <a:r>
              <a:rPr lang="hu-HU" sz="2200" dirty="0" err="1" smtClean="0"/>
              <a:t>mtsai</a:t>
            </a:r>
            <a:r>
              <a:rPr lang="hu-HU" sz="2200" dirty="0" smtClean="0"/>
              <a:t>, 2013, idézi </a:t>
            </a:r>
            <a:r>
              <a:rPr lang="hu-HU" sz="2200" dirty="0" err="1" smtClean="0"/>
              <a:t>Kuritárné</a:t>
            </a:r>
            <a:r>
              <a:rPr lang="hu-HU" sz="2200" dirty="0" smtClean="0"/>
              <a:t> Szabó, 2015).</a:t>
            </a:r>
          </a:p>
          <a:p>
            <a:pPr algn="just"/>
            <a:r>
              <a:rPr lang="hu-HU" sz="2200" dirty="0" smtClean="0"/>
              <a:t>A korai időszakban </a:t>
            </a:r>
            <a:r>
              <a:rPr lang="hu-HU" sz="2200" b="1" i="1" dirty="0" smtClean="0"/>
              <a:t>zűrzavaros vagy bántalmazó gondozás</a:t>
            </a:r>
            <a:r>
              <a:rPr lang="hu-HU" sz="2200" dirty="0" smtClean="0"/>
              <a:t>ban részesülő gyermekek hiányosságokat hordoznak a </a:t>
            </a:r>
            <a:r>
              <a:rPr lang="hu-HU" sz="2200" b="1" i="1" dirty="0" smtClean="0"/>
              <a:t>stressz-kezelés, </a:t>
            </a:r>
            <a:r>
              <a:rPr lang="hu-HU" sz="2200" b="1" i="1" dirty="0" err="1" smtClean="0"/>
              <a:t>mentalizáció</a:t>
            </a:r>
            <a:r>
              <a:rPr lang="hu-HU" sz="2200" b="1" i="1" dirty="0" smtClean="0"/>
              <a:t>, szociális készségek </a:t>
            </a:r>
            <a:r>
              <a:rPr lang="hu-HU" sz="2200" dirty="0" smtClean="0"/>
              <a:t>területén (</a:t>
            </a:r>
            <a:r>
              <a:rPr lang="hu-HU" sz="2200" dirty="0" err="1" smtClean="0"/>
              <a:t>Fonagy</a:t>
            </a:r>
            <a:r>
              <a:rPr lang="hu-HU" sz="2200" dirty="0" smtClean="0"/>
              <a:t> és </a:t>
            </a:r>
            <a:r>
              <a:rPr lang="hu-HU" sz="2200" dirty="0" err="1" smtClean="0"/>
              <a:t>Target</a:t>
            </a:r>
            <a:r>
              <a:rPr lang="hu-HU" sz="2200" dirty="0" smtClean="0"/>
              <a:t>, 2005; Pohárnok, 2004, idézi Komáromi, 2009).</a:t>
            </a:r>
          </a:p>
        </p:txBody>
      </p:sp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472518" cy="105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hu-HU" sz="2800" b="1" i="1" dirty="0" smtClean="0">
                <a:solidFill>
                  <a:schemeClr val="accent2"/>
                </a:solidFill>
              </a:rPr>
              <a:t>Hogyan hatnak az </a:t>
            </a:r>
            <a:r>
              <a:rPr lang="hu-HU" sz="2800" b="1" i="1" dirty="0" err="1" smtClean="0">
                <a:solidFill>
                  <a:schemeClr val="accent2"/>
                </a:solidFill>
              </a:rPr>
              <a:t>ACE-ek</a:t>
            </a:r>
            <a:r>
              <a:rPr lang="hu-HU" sz="2800" b="1" i="1" dirty="0" smtClean="0">
                <a:solidFill>
                  <a:schemeClr val="accent2"/>
                </a:solidFill>
              </a:rPr>
              <a:t> a korai kötődésre és  a személyiségfejlődésre?</a:t>
            </a:r>
            <a:endParaRPr kumimoji="0" lang="hu-HU" sz="1800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1680</Words>
  <Application>Microsoft Office PowerPoint</Application>
  <PresentationFormat>Diavetítés a képernyőre (4:3 oldalarány)</PresentationFormat>
  <Paragraphs>166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Alapértelmezett terv</vt:lpstr>
      <vt:lpstr>ACEvesztő   Amit mindig is tudni akartál az Ártalmas Gyermekkori Élményekről, de sosem merted megkérdezni.</vt:lpstr>
      <vt:lpstr>Mik azok az ACE-ek?</vt:lpstr>
      <vt:lpstr>A gyermekkori negatív élmények/Ártalmas gyermekkori tapasztalatok (ACE – Adverse Childhood Experiences)</vt:lpstr>
      <vt:lpstr>Hogyan függenek össze az ACE-ek és a kockázati magatartásformák, valamint a felnőttkori egészségi állapot?</vt:lpstr>
      <vt:lpstr>Hogyan fejtik hatásukat a gyermekkori traumák az életúton át?</vt:lpstr>
      <vt:lpstr>Mi a helyzet Magyarországon?</vt:lpstr>
      <vt:lpstr>7. dia</vt:lpstr>
      <vt:lpstr>Mivel jár egy diszfunkcionális családban való felnövekvés?</vt:lpstr>
      <vt:lpstr>Hogyan hatnak az ACE-ek a korai kötődésre és  a személyiségfejlődésre?</vt:lpstr>
      <vt:lpstr>A családon belüli gyermekkori traumatizáció</vt:lpstr>
      <vt:lpstr>11. dia</vt:lpstr>
      <vt:lpstr>Milyen diagnózisokat kapnak felnőttkorban?</vt:lpstr>
      <vt:lpstr>Mi az a komplex PTSD?</vt:lpstr>
      <vt:lpstr>14. dia</vt:lpstr>
      <vt:lpstr>15. dia</vt:lpstr>
      <vt:lpstr>Milyen hatásai vannak az ACE-eknek felnőttként?</vt:lpstr>
      <vt:lpstr>…párkapcsolatban</vt:lpstr>
      <vt:lpstr>…szülőként</vt:lpstr>
      <vt:lpstr>Mit tudunk tenni, hogy megálljon az ész ACE?</vt:lpstr>
      <vt:lpstr>Mik azok a PCE-ek?</vt:lpstr>
      <vt:lpstr>21. dia</vt:lpstr>
      <vt:lpstr>Ajánlott olvasmányok</vt:lpstr>
      <vt:lpstr>Mit tehetünk még?</vt:lpstr>
      <vt:lpstr>Köszönöm a figyelmet!  katahoffmann.add@gmail.com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User</dc:creator>
  <cp:lastModifiedBy>Kata</cp:lastModifiedBy>
  <cp:revision>261</cp:revision>
  <dcterms:created xsi:type="dcterms:W3CDTF">2021-01-19T09:04:32Z</dcterms:created>
  <dcterms:modified xsi:type="dcterms:W3CDTF">2024-10-09T06:18:31Z</dcterms:modified>
</cp:coreProperties>
</file>