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6" r:id="rId3"/>
    <p:sldId id="257" r:id="rId4"/>
    <p:sldId id="330" r:id="rId5"/>
    <p:sldId id="331" r:id="rId6"/>
    <p:sldId id="333" r:id="rId7"/>
    <p:sldId id="334" r:id="rId8"/>
    <p:sldId id="314" r:id="rId9"/>
    <p:sldId id="301" r:id="rId10"/>
    <p:sldId id="302" r:id="rId11"/>
    <p:sldId id="275" r:id="rId12"/>
    <p:sldId id="332" r:id="rId13"/>
    <p:sldId id="267" r:id="rId14"/>
    <p:sldId id="269" r:id="rId15"/>
    <p:sldId id="272" r:id="rId16"/>
    <p:sldId id="273" r:id="rId17"/>
    <p:sldId id="271" r:id="rId18"/>
    <p:sldId id="282" r:id="rId19"/>
    <p:sldId id="283" r:id="rId20"/>
    <p:sldId id="297" r:id="rId21"/>
    <p:sldId id="284" r:id="rId22"/>
    <p:sldId id="338" r:id="rId23"/>
    <p:sldId id="337" r:id="rId24"/>
    <p:sldId id="313" r:id="rId25"/>
    <p:sldId id="335" r:id="rId26"/>
    <p:sldId id="336" r:id="rId27"/>
    <p:sldId id="329" r:id="rId28"/>
    <p:sldId id="263" r:id="rId29"/>
    <p:sldId id="288" r:id="rId30"/>
    <p:sldId id="289" r:id="rId31"/>
    <p:sldId id="293" r:id="rId32"/>
    <p:sldId id="292" r:id="rId33"/>
    <p:sldId id="290" r:id="rId34"/>
    <p:sldId id="296" r:id="rId35"/>
    <p:sldId id="264" r:id="rId36"/>
    <p:sldId id="304" r:id="rId37"/>
    <p:sldId id="305" r:id="rId3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B5A5E7-7F8B-49D5-8514-8075A6F99CEE}" v="37" dt="2024-10-04T10:49:30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>
      <p:cViewPr varScale="1">
        <p:scale>
          <a:sx n="78" d="100"/>
          <a:sy n="78" d="100"/>
        </p:scale>
        <p:origin x="1555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9E856-78E7-4DCF-ACBC-557FD4A8D10B}" type="doc">
      <dgm:prSet loTypeId="urn:microsoft.com/office/officeart/2005/8/layout/arrow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FD59B565-508A-4C37-AC9A-106B42A7BCC4}">
      <dgm:prSet phldrT="[Szöveg]"/>
      <dgm:spPr/>
      <dgm:t>
        <a:bodyPr/>
        <a:lstStyle/>
        <a:p>
          <a:r>
            <a:rPr lang="hu-HU" dirty="0"/>
            <a:t>BIZTONSÁG</a:t>
          </a:r>
        </a:p>
      </dgm:t>
    </dgm:pt>
    <dgm:pt modelId="{8D90DDE4-2B83-45B8-9177-EC5DD95A87EC}" type="parTrans" cxnId="{50289969-AF1E-4780-8D7D-1C02F3B651E8}">
      <dgm:prSet/>
      <dgm:spPr/>
      <dgm:t>
        <a:bodyPr/>
        <a:lstStyle/>
        <a:p>
          <a:endParaRPr lang="hu-HU"/>
        </a:p>
      </dgm:t>
    </dgm:pt>
    <dgm:pt modelId="{A4A51852-93EF-4499-A595-3B188877015A}" type="sibTrans" cxnId="{50289969-AF1E-4780-8D7D-1C02F3B651E8}">
      <dgm:prSet/>
      <dgm:spPr/>
      <dgm:t>
        <a:bodyPr/>
        <a:lstStyle/>
        <a:p>
          <a:endParaRPr lang="hu-HU"/>
        </a:p>
      </dgm:t>
    </dgm:pt>
    <dgm:pt modelId="{FB7534F9-B0FF-41C9-A578-0132DB464740}">
      <dgm:prSet phldrT="[Szöveg]"/>
      <dgm:spPr/>
      <dgm:t>
        <a:bodyPr/>
        <a:lstStyle/>
        <a:p>
          <a:r>
            <a:rPr lang="hu-HU" dirty="0"/>
            <a:t>SZABADSÁG</a:t>
          </a:r>
        </a:p>
      </dgm:t>
    </dgm:pt>
    <dgm:pt modelId="{9C3026EA-79AA-4ED0-8645-2D511B267B96}" type="parTrans" cxnId="{1597C013-587A-4B2B-A667-841CD2332A4E}">
      <dgm:prSet/>
      <dgm:spPr/>
      <dgm:t>
        <a:bodyPr/>
        <a:lstStyle/>
        <a:p>
          <a:endParaRPr lang="hu-HU"/>
        </a:p>
      </dgm:t>
    </dgm:pt>
    <dgm:pt modelId="{EFFEF391-D2C1-4290-8503-67CC38BDCD05}" type="sibTrans" cxnId="{1597C013-587A-4B2B-A667-841CD2332A4E}">
      <dgm:prSet/>
      <dgm:spPr/>
      <dgm:t>
        <a:bodyPr/>
        <a:lstStyle/>
        <a:p>
          <a:endParaRPr lang="hu-HU"/>
        </a:p>
      </dgm:t>
    </dgm:pt>
    <dgm:pt modelId="{2B532C0E-6253-48DB-8A2B-0DE9E5668EAA}" type="pres">
      <dgm:prSet presAssocID="{EC29E856-78E7-4DCF-ACBC-557FD4A8D10B}" presName="compositeShape" presStyleCnt="0">
        <dgm:presLayoutVars>
          <dgm:chMax val="2"/>
          <dgm:dir/>
          <dgm:resizeHandles val="exact"/>
        </dgm:presLayoutVars>
      </dgm:prSet>
      <dgm:spPr/>
    </dgm:pt>
    <dgm:pt modelId="{C4B45308-C181-4BA2-9883-5FB8C63793D0}" type="pres">
      <dgm:prSet presAssocID="{EC29E856-78E7-4DCF-ACBC-557FD4A8D10B}" presName="divider" presStyleLbl="fgShp" presStyleIdx="0" presStyleCnt="1"/>
      <dgm:spPr/>
    </dgm:pt>
    <dgm:pt modelId="{F1EF2354-8E79-44C2-8624-E642AAC0D79A}" type="pres">
      <dgm:prSet presAssocID="{FD59B565-508A-4C37-AC9A-106B42A7BCC4}" presName="downArrow" presStyleLbl="node1" presStyleIdx="0" presStyleCnt="2"/>
      <dgm:spPr/>
    </dgm:pt>
    <dgm:pt modelId="{680E7E59-F58A-48D9-B5BF-87B2DFB310C1}" type="pres">
      <dgm:prSet presAssocID="{FD59B565-508A-4C37-AC9A-106B42A7BCC4}" presName="downArrowText" presStyleLbl="revTx" presStyleIdx="0" presStyleCnt="2">
        <dgm:presLayoutVars>
          <dgm:bulletEnabled val="1"/>
        </dgm:presLayoutVars>
      </dgm:prSet>
      <dgm:spPr/>
    </dgm:pt>
    <dgm:pt modelId="{155EF6F8-122D-436C-ACE3-4F7E7F00C261}" type="pres">
      <dgm:prSet presAssocID="{FB7534F9-B0FF-41C9-A578-0132DB464740}" presName="upArrow" presStyleLbl="node1" presStyleIdx="1" presStyleCnt="2"/>
      <dgm:spPr/>
    </dgm:pt>
    <dgm:pt modelId="{CCFF3476-B57F-4909-8A81-AD3D56E10A14}" type="pres">
      <dgm:prSet presAssocID="{FB7534F9-B0FF-41C9-A578-0132DB464740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BDA09102-D96D-4437-A636-9F8498E0B3FC}" type="presOf" srcId="{FD59B565-508A-4C37-AC9A-106B42A7BCC4}" destId="{680E7E59-F58A-48D9-B5BF-87B2DFB310C1}" srcOrd="0" destOrd="0" presId="urn:microsoft.com/office/officeart/2005/8/layout/arrow3"/>
    <dgm:cxn modelId="{1597C013-587A-4B2B-A667-841CD2332A4E}" srcId="{EC29E856-78E7-4DCF-ACBC-557FD4A8D10B}" destId="{FB7534F9-B0FF-41C9-A578-0132DB464740}" srcOrd="1" destOrd="0" parTransId="{9C3026EA-79AA-4ED0-8645-2D511B267B96}" sibTransId="{EFFEF391-D2C1-4290-8503-67CC38BDCD05}"/>
    <dgm:cxn modelId="{50289969-AF1E-4780-8D7D-1C02F3B651E8}" srcId="{EC29E856-78E7-4DCF-ACBC-557FD4A8D10B}" destId="{FD59B565-508A-4C37-AC9A-106B42A7BCC4}" srcOrd="0" destOrd="0" parTransId="{8D90DDE4-2B83-45B8-9177-EC5DD95A87EC}" sibTransId="{A4A51852-93EF-4499-A595-3B188877015A}"/>
    <dgm:cxn modelId="{AFA9A5A0-4948-4C97-95E0-D9C95471C668}" type="presOf" srcId="{EC29E856-78E7-4DCF-ACBC-557FD4A8D10B}" destId="{2B532C0E-6253-48DB-8A2B-0DE9E5668EAA}" srcOrd="0" destOrd="0" presId="urn:microsoft.com/office/officeart/2005/8/layout/arrow3"/>
    <dgm:cxn modelId="{53DC2BA2-2BBE-4208-876A-33B3EFA6A9C9}" type="presOf" srcId="{FB7534F9-B0FF-41C9-A578-0132DB464740}" destId="{CCFF3476-B57F-4909-8A81-AD3D56E10A14}" srcOrd="0" destOrd="0" presId="urn:microsoft.com/office/officeart/2005/8/layout/arrow3"/>
    <dgm:cxn modelId="{F66F11DD-2908-45B9-800C-8E25CB439C88}" type="presParOf" srcId="{2B532C0E-6253-48DB-8A2B-0DE9E5668EAA}" destId="{C4B45308-C181-4BA2-9883-5FB8C63793D0}" srcOrd="0" destOrd="0" presId="urn:microsoft.com/office/officeart/2005/8/layout/arrow3"/>
    <dgm:cxn modelId="{F933F34D-3242-4583-AD32-97634F5EA16A}" type="presParOf" srcId="{2B532C0E-6253-48DB-8A2B-0DE9E5668EAA}" destId="{F1EF2354-8E79-44C2-8624-E642AAC0D79A}" srcOrd="1" destOrd="0" presId="urn:microsoft.com/office/officeart/2005/8/layout/arrow3"/>
    <dgm:cxn modelId="{ECD01241-B1D3-4DA0-BB2A-D39042534348}" type="presParOf" srcId="{2B532C0E-6253-48DB-8A2B-0DE9E5668EAA}" destId="{680E7E59-F58A-48D9-B5BF-87B2DFB310C1}" srcOrd="2" destOrd="0" presId="urn:microsoft.com/office/officeart/2005/8/layout/arrow3"/>
    <dgm:cxn modelId="{A24102C6-C873-4AB2-B662-9D9AD50DFB50}" type="presParOf" srcId="{2B532C0E-6253-48DB-8A2B-0DE9E5668EAA}" destId="{155EF6F8-122D-436C-ACE3-4F7E7F00C261}" srcOrd="3" destOrd="0" presId="urn:microsoft.com/office/officeart/2005/8/layout/arrow3"/>
    <dgm:cxn modelId="{8152648D-4B70-4A25-B3A7-119568348DBB}" type="presParOf" srcId="{2B532C0E-6253-48DB-8A2B-0DE9E5668EAA}" destId="{CCFF3476-B57F-4909-8A81-AD3D56E10A1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45308-C181-4BA2-9883-5FB8C63793D0}">
      <dsp:nvSpPr>
        <dsp:cNvPr id="0" name=""/>
        <dsp:cNvSpPr/>
      </dsp:nvSpPr>
      <dsp:spPr>
        <a:xfrm rot="21300000">
          <a:off x="25254" y="1794666"/>
          <a:ext cx="8179091" cy="936629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EF2354-8E79-44C2-8624-E642AAC0D79A}">
      <dsp:nvSpPr>
        <dsp:cNvPr id="0" name=""/>
        <dsp:cNvSpPr/>
      </dsp:nvSpPr>
      <dsp:spPr>
        <a:xfrm>
          <a:off x="987552" y="226298"/>
          <a:ext cx="2468880" cy="1810385"/>
        </a:xfrm>
        <a:prstGeom prst="down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0E7E59-F58A-48D9-B5BF-87B2DFB310C1}">
      <dsp:nvSpPr>
        <dsp:cNvPr id="0" name=""/>
        <dsp:cNvSpPr/>
      </dsp:nvSpPr>
      <dsp:spPr>
        <a:xfrm>
          <a:off x="4361687" y="0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400" kern="1200" dirty="0"/>
            <a:t>BIZTONSÁG</a:t>
          </a:r>
        </a:p>
      </dsp:txBody>
      <dsp:txXfrm>
        <a:off x="4361687" y="0"/>
        <a:ext cx="2633472" cy="1900904"/>
      </dsp:txXfrm>
    </dsp:sp>
    <dsp:sp modelId="{155EF6F8-122D-436C-ACE3-4F7E7F00C261}">
      <dsp:nvSpPr>
        <dsp:cNvPr id="0" name=""/>
        <dsp:cNvSpPr/>
      </dsp:nvSpPr>
      <dsp:spPr>
        <a:xfrm>
          <a:off x="4773168" y="2489279"/>
          <a:ext cx="2468880" cy="1810385"/>
        </a:xfrm>
        <a:prstGeom prst="upArrow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FF3476-B57F-4909-8A81-AD3D56E10A14}">
      <dsp:nvSpPr>
        <dsp:cNvPr id="0" name=""/>
        <dsp:cNvSpPr/>
      </dsp:nvSpPr>
      <dsp:spPr>
        <a:xfrm>
          <a:off x="1234440" y="2625058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400" kern="1200" dirty="0"/>
            <a:t>SZABADSÁG</a:t>
          </a:r>
        </a:p>
      </dsp:txBody>
      <dsp:txXfrm>
        <a:off x="1234440" y="2625058"/>
        <a:ext cx="2633472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436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0495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770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582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52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2871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762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929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057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80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733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51B8F-02A9-4A01-9DD0-F1FA34612635}" type="datetimeFigureOut">
              <a:rPr lang="hu-HU" smtClean="0"/>
              <a:t>2024. 10. 08.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BF981-AD61-4480-9775-C17891526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210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giflo.peter@maltai.hu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mailto:Giflo.peter@maltai.h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8838DB-2189-4187-840D-8F8FBC2702FA}"/>
              </a:ext>
            </a:extLst>
          </p:cNvPr>
          <p:cNvSpPr txBox="1">
            <a:spLocks/>
          </p:cNvSpPr>
          <p:nvPr/>
        </p:nvSpPr>
        <p:spPr>
          <a:xfrm>
            <a:off x="1043608" y="3452310"/>
            <a:ext cx="4320480" cy="22322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KÖZÖSSÉGI BEFOGADÁS LELKIISMERETI OKOKBÓL</a:t>
            </a:r>
            <a:endParaRPr lang="hu-HU" sz="3200" dirty="0"/>
          </a:p>
          <a:p>
            <a:endParaRPr lang="hu-HU" sz="2400" dirty="0"/>
          </a:p>
          <a:p>
            <a:r>
              <a:rPr lang="hu-HU" sz="1600" dirty="0"/>
              <a:t>2024. október 08.</a:t>
            </a:r>
            <a:endParaRPr lang="hu-HU" sz="1100" dirty="0"/>
          </a:p>
        </p:txBody>
      </p:sp>
    </p:spTree>
    <p:extLst>
      <p:ext uri="{BB962C8B-B14F-4D97-AF65-F5344CB8AC3E}">
        <p14:creationId xmlns:p14="http://schemas.microsoft.com/office/powerpoint/2010/main" val="3221162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A képen szöveg látható&#10;&#10;Automatikusan generált leírás">
            <a:extLst>
              <a:ext uri="{FF2B5EF4-FFF2-40B4-BE49-F238E27FC236}">
                <a16:creationId xmlns:a16="http://schemas.microsoft.com/office/drawing/2014/main" id="{14CED5D1-53DA-4D5B-8BDE-FC7641C59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476" y="68263"/>
            <a:ext cx="4789048" cy="6721475"/>
          </a:xfrm>
          <a:noFill/>
        </p:spPr>
      </p:pic>
    </p:spTree>
    <p:extLst>
      <p:ext uri="{BB962C8B-B14F-4D97-AF65-F5344CB8AC3E}">
        <p14:creationId xmlns:p14="http://schemas.microsoft.com/office/powerpoint/2010/main" val="3378195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D9EB4A-F32E-49BD-8962-978B9E12B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A TERVKÉSZÍTÉS SORÁN KIEMELT ELVÁRÁSOK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FEEDE89-FFDC-438B-882A-E51D2B67AFF6}"/>
              </a:ext>
            </a:extLst>
          </p:cNvPr>
          <p:cNvSpPr txBox="1"/>
          <p:nvPr/>
        </p:nvSpPr>
        <p:spPr>
          <a:xfrm>
            <a:off x="611560" y="1413063"/>
            <a:ext cx="80752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LAKÓK ÉLETMINŐSÉGÉNEK JAVULÁSA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LEHETŐSÉG, HOGY A KIVÁLTÁSI ÚTON EGYÉNI ÜTEMBEN LEHESSEN ELJUTNI A LEHETŐ LEGNAGYOBB ÖNNÁLLÓSÁGRA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SZERETETSZOLGÁLAT SZELLEMISÉGÉHEZ ILLESZKEDŐ FEJLESZTÉS MEGVALÓSÍTÁSA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RENDELKEZÉSRE ÁLLÓ ERŐFORRÁSOK GAZDASÁGOS FELHASZNÁLÁSA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FENNTARTHATÓ SZOLGÁLTATÁSI ÉS INFRASTRUKTURÁLIS FEJLESZTÉS MEGVALÓSÍTÁSA</a:t>
            </a:r>
          </a:p>
        </p:txBody>
      </p:sp>
    </p:spTree>
    <p:extLst>
      <p:ext uri="{BB962C8B-B14F-4D97-AF65-F5344CB8AC3E}">
        <p14:creationId xmlns:p14="http://schemas.microsoft.com/office/powerpoint/2010/main" val="3792989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>
            <a:extLst>
              <a:ext uri="{FF2B5EF4-FFF2-40B4-BE49-F238E27FC236}">
                <a16:creationId xmlns:a16="http://schemas.microsoft.com/office/drawing/2014/main" id="{7FEEDE89-FFDC-438B-882A-E51D2B67AFF6}"/>
              </a:ext>
            </a:extLst>
          </p:cNvPr>
          <p:cNvSpPr txBox="1"/>
          <p:nvPr/>
        </p:nvSpPr>
        <p:spPr>
          <a:xfrm>
            <a:off x="534380" y="2276872"/>
            <a:ext cx="8075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</a:t>
            </a:r>
            <a:r>
              <a:rPr lang="hu-HU" sz="4000" dirty="0">
                <a:solidFill>
                  <a:prstClr val="black"/>
                </a:solidFill>
                <a:latin typeface="Calibri"/>
              </a:rPr>
              <a:t>Á</a:t>
            </a: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 MI LAKÓINK BIZTOSAN NEM…</a:t>
            </a:r>
          </a:p>
        </p:txBody>
      </p:sp>
    </p:spTree>
    <p:extLst>
      <p:ext uri="{BB962C8B-B14F-4D97-AF65-F5344CB8AC3E}">
        <p14:creationId xmlns:p14="http://schemas.microsoft.com/office/powerpoint/2010/main" val="1922168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CA59D9-BFE3-4422-96C4-306C965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SZÜKSÉGLETFELMÉRÉS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F4688F2E-982E-4788-8F98-C823F89E3A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7419744" cy="4392488"/>
          </a:xfrm>
        </p:spPr>
      </p:pic>
    </p:spTree>
    <p:extLst>
      <p:ext uri="{BB962C8B-B14F-4D97-AF65-F5344CB8AC3E}">
        <p14:creationId xmlns:p14="http://schemas.microsoft.com/office/powerpoint/2010/main" val="3568027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CA59D9-BFE3-4422-96C4-306C965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SZÜKSÉGLETFELMÉRÉS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ECE65F8D-257E-45CA-B647-1171137BB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00" y="1196752"/>
            <a:ext cx="7558400" cy="446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82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CA59D9-BFE3-4422-96C4-306C965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SZÜKSÉGLETFELMÉRÉS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34863FD-3B6C-4F76-B09B-D86A102A4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637" y="1331459"/>
            <a:ext cx="7038726" cy="419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75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CA59D9-BFE3-4422-96C4-306C965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SZÜKSÉGLETFELMÉRÉS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08593CB-5F3B-431D-996D-F1B3ECA7C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45" y="1304764"/>
            <a:ext cx="712830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35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CA59D9-BFE3-4422-96C4-306C965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SZÜKSÉGLETFELMÉRÉS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23A44EE-1DAD-4EDB-889C-D0FD78C6B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22" y="1285266"/>
            <a:ext cx="7341556" cy="42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35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8EE949-0333-46A5-8562-76E2B426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FELADATOK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D0AEBE-B630-4F60-8D53-F96DD2BD8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075240" cy="4248472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HR FEJLESZTÉS</a:t>
            </a:r>
          </a:p>
          <a:p>
            <a:endParaRPr lang="hu-HU" dirty="0"/>
          </a:p>
          <a:p>
            <a:r>
              <a:rPr lang="hu-HU" dirty="0"/>
              <a:t>SZOLGÁLTATÁSFEJLESZTÉS</a:t>
            </a:r>
          </a:p>
          <a:p>
            <a:endParaRPr lang="hu-HU" dirty="0"/>
          </a:p>
          <a:p>
            <a:r>
              <a:rPr lang="hu-HU" dirty="0"/>
              <a:t>INGATLANFEJLESZTÉS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r>
              <a:rPr lang="hu-HU" dirty="0"/>
              <a:t>SZERVEZETFEJLESZTÉS</a:t>
            </a:r>
          </a:p>
        </p:txBody>
      </p:sp>
    </p:spTree>
    <p:extLst>
      <p:ext uri="{BB962C8B-B14F-4D97-AF65-F5344CB8AC3E}">
        <p14:creationId xmlns:p14="http://schemas.microsoft.com/office/powerpoint/2010/main" val="787420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8EE949-0333-46A5-8562-76E2B426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HR FEJLESZTÉS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D0AEBE-B630-4F60-8D53-F96DD2BD8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075240" cy="4133056"/>
          </a:xfrm>
        </p:spPr>
        <p:txBody>
          <a:bodyPr>
            <a:normAutofit/>
          </a:bodyPr>
          <a:lstStyle/>
          <a:p>
            <a:r>
              <a:rPr lang="hu-HU" dirty="0"/>
              <a:t>LAKÓK FELKÉSZÍTÉSE</a:t>
            </a:r>
          </a:p>
          <a:p>
            <a:endParaRPr lang="hu-HU" dirty="0"/>
          </a:p>
          <a:p>
            <a:r>
              <a:rPr lang="hu-HU" dirty="0"/>
              <a:t>MUNKATÁRSAK KÉPZÉSE</a:t>
            </a:r>
          </a:p>
          <a:p>
            <a:endParaRPr lang="hu-HU" dirty="0"/>
          </a:p>
          <a:p>
            <a:r>
              <a:rPr lang="hu-HU" dirty="0"/>
              <a:t>VEZETŐK TÁMOGATÁSA</a:t>
            </a:r>
          </a:p>
        </p:txBody>
      </p:sp>
    </p:spTree>
    <p:extLst>
      <p:ext uri="{BB962C8B-B14F-4D97-AF65-F5344CB8AC3E}">
        <p14:creationId xmlns:p14="http://schemas.microsoft.com/office/powerpoint/2010/main" val="3595222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1C6996-89EA-4D74-A092-09E463EAC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4006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900" dirty="0"/>
              <a:t>MIÉRT IS VANNAK NAGY INTÉZMÉNYEK?</a:t>
            </a:r>
          </a:p>
          <a:p>
            <a:pPr marL="0" indent="0">
              <a:spcBef>
                <a:spcPts val="600"/>
              </a:spcBef>
              <a:buNone/>
            </a:pPr>
            <a:endParaRPr lang="hu-HU" dirty="0"/>
          </a:p>
          <a:p>
            <a:pPr>
              <a:spcBef>
                <a:spcPts val="600"/>
              </a:spcBef>
            </a:pPr>
            <a:r>
              <a:rPr lang="hu-HU" dirty="0"/>
              <a:t>SOKSZÁZ ÉVES GONDOLAT</a:t>
            </a:r>
          </a:p>
          <a:p>
            <a:pPr>
              <a:spcBef>
                <a:spcPts val="600"/>
              </a:spcBef>
            </a:pPr>
            <a:r>
              <a:rPr lang="hu-HU" dirty="0"/>
              <a:t>MI ÉS ŐK</a:t>
            </a:r>
          </a:p>
          <a:p>
            <a:pPr>
              <a:spcBef>
                <a:spcPts val="600"/>
              </a:spcBef>
            </a:pPr>
            <a:r>
              <a:rPr lang="hu-HU" dirty="0"/>
              <a:t>ÓSZÖVETSÉG – NE ÁTKOZD A NÉMÁT, NE TÉGY AKADÁLYT A VAK ÚTJÁBA…</a:t>
            </a:r>
          </a:p>
          <a:p>
            <a:pPr>
              <a:spcBef>
                <a:spcPts val="600"/>
              </a:spcBef>
            </a:pPr>
            <a:r>
              <a:rPr lang="hu-HU" dirty="0"/>
              <a:t>ÚJSZÖVETSÉG – NEM Ő VÉTKEZETT, NEM IS A SZÜLEI…</a:t>
            </a:r>
          </a:p>
          <a:p>
            <a:pPr>
              <a:spcBef>
                <a:spcPts val="600"/>
              </a:spcBef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9776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8EE949-0333-46A5-8562-76E2B426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SZOLGÁLTATÁS FEJLESZTÉS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D0AEBE-B630-4F60-8D53-F96DD2BD8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075240" cy="4133056"/>
          </a:xfrm>
        </p:spPr>
        <p:txBody>
          <a:bodyPr>
            <a:normAutofit/>
          </a:bodyPr>
          <a:lstStyle/>
          <a:p>
            <a:r>
              <a:rPr lang="hu-HU" dirty="0"/>
              <a:t>TÁMOGATOTT LAKHATÁS</a:t>
            </a:r>
          </a:p>
          <a:p>
            <a:r>
              <a:rPr lang="hu-HU" dirty="0"/>
              <a:t>NAPPALI ELLÁTÁS</a:t>
            </a:r>
          </a:p>
          <a:p>
            <a:r>
              <a:rPr lang="hu-HU" dirty="0"/>
              <a:t>TÁMOGATÓ SZOLGÁLTATÁS</a:t>
            </a:r>
          </a:p>
          <a:p>
            <a:r>
              <a:rPr lang="hu-HU" dirty="0"/>
              <a:t>FOGLALKOZTATÁS</a:t>
            </a:r>
          </a:p>
        </p:txBody>
      </p:sp>
    </p:spTree>
    <p:extLst>
      <p:ext uri="{BB962C8B-B14F-4D97-AF65-F5344CB8AC3E}">
        <p14:creationId xmlns:p14="http://schemas.microsoft.com/office/powerpoint/2010/main" val="2017264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8EE949-0333-46A5-8562-76E2B426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INGATLANFEJLESZTÉS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D0AEBE-B630-4F60-8D53-F96DD2BD8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075240" cy="4464497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9 TL HÁZ</a:t>
            </a:r>
          </a:p>
          <a:p>
            <a:pPr lvl="1"/>
            <a:r>
              <a:rPr lang="hu-HU" dirty="0"/>
              <a:t>1 ERDŐKERTESEN</a:t>
            </a:r>
          </a:p>
          <a:p>
            <a:pPr lvl="1"/>
            <a:r>
              <a:rPr lang="hu-HU" dirty="0"/>
              <a:t>2 VERESEGYHÁZON</a:t>
            </a:r>
          </a:p>
          <a:p>
            <a:pPr lvl="1"/>
            <a:r>
              <a:rPr lang="hu-HU" dirty="0"/>
              <a:t>2 ŐRBOTTYÁNBAN</a:t>
            </a:r>
          </a:p>
          <a:p>
            <a:pPr lvl="1"/>
            <a:r>
              <a:rPr lang="hu-HU" dirty="0"/>
              <a:t>4+1 GÖDÖN</a:t>
            </a:r>
          </a:p>
          <a:p>
            <a:pPr lvl="1"/>
            <a:endParaRPr lang="hu-HU" dirty="0"/>
          </a:p>
          <a:p>
            <a:r>
              <a:rPr lang="hu-HU" dirty="0"/>
              <a:t>NAPPALI ELLÁTÁS</a:t>
            </a:r>
          </a:p>
          <a:p>
            <a:pPr lvl="1"/>
            <a:r>
              <a:rPr lang="hu-HU" dirty="0"/>
              <a:t>ŐRBOTTYÁNBAN</a:t>
            </a:r>
          </a:p>
          <a:p>
            <a:pPr lvl="1"/>
            <a:r>
              <a:rPr lang="hu-HU" dirty="0"/>
              <a:t>GÖDÖN</a:t>
            </a:r>
          </a:p>
          <a:p>
            <a:pPr marL="457200" lvl="1" indent="0">
              <a:buNone/>
            </a:pPr>
            <a:endParaRPr lang="hu-HU" dirty="0"/>
          </a:p>
          <a:p>
            <a:r>
              <a:rPr lang="hu-HU" dirty="0"/>
              <a:t>SZÉKHELYINTÉZMÉNY</a:t>
            </a:r>
          </a:p>
          <a:p>
            <a:pPr lvl="1"/>
            <a:r>
              <a:rPr lang="hu-HU" dirty="0"/>
              <a:t>2 ÚJ ÉPÜLET ÁPOLÓ-GONDOZÓ OTTHON</a:t>
            </a:r>
          </a:p>
        </p:txBody>
      </p:sp>
    </p:spTree>
    <p:extLst>
      <p:ext uri="{BB962C8B-B14F-4D97-AF65-F5344CB8AC3E}">
        <p14:creationId xmlns:p14="http://schemas.microsoft.com/office/powerpoint/2010/main" val="4057919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518B7-411F-C084-1CF0-71DD73C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rtalom helye 7">
            <a:extLst>
              <a:ext uri="{FF2B5EF4-FFF2-40B4-BE49-F238E27FC236}">
                <a16:creationId xmlns:a16="http://schemas.microsoft.com/office/drawing/2014/main" id="{EEFD819D-D3E3-1D4D-9A56-8D4BA35BD3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611136"/>
              </p:ext>
            </p:extLst>
          </p:nvPr>
        </p:nvGraphicFramePr>
        <p:xfrm>
          <a:off x="457200" y="54868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8076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C10968-AAF2-BE1A-4080-BA835A005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F70BB8-6A39-5FE6-0CCD-36BBA166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SZERVEZETFEJLESZTÉS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34D0C4-13FB-CECE-EF3F-7EDCEDD68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075240" cy="4464497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5 TL HÁZ</a:t>
            </a:r>
          </a:p>
          <a:p>
            <a:pPr lvl="1"/>
            <a:r>
              <a:rPr lang="hu-HU" dirty="0"/>
              <a:t>1 ERDŐKERTESEN</a:t>
            </a:r>
          </a:p>
          <a:p>
            <a:pPr lvl="1"/>
            <a:r>
              <a:rPr lang="hu-HU" dirty="0"/>
              <a:t>2 VERESEGYHÁZON</a:t>
            </a:r>
          </a:p>
          <a:p>
            <a:pPr lvl="1"/>
            <a:r>
              <a:rPr lang="hu-HU" dirty="0"/>
              <a:t>2 ŐRBOTTYÁNBAN</a:t>
            </a:r>
          </a:p>
          <a:p>
            <a:pPr lvl="1"/>
            <a:endParaRPr lang="hu-HU" dirty="0"/>
          </a:p>
          <a:p>
            <a:r>
              <a:rPr lang="hu-HU" dirty="0"/>
              <a:t>NAPPALI ELLÁTÁS</a:t>
            </a:r>
          </a:p>
          <a:p>
            <a:pPr lvl="1"/>
            <a:r>
              <a:rPr lang="hu-HU" dirty="0"/>
              <a:t>ŐRBOTTYÁNBAN</a:t>
            </a:r>
          </a:p>
          <a:p>
            <a:pPr marL="457200" lvl="1" indent="0">
              <a:buNone/>
            </a:pPr>
            <a:endParaRPr lang="hu-HU" dirty="0"/>
          </a:p>
          <a:p>
            <a:r>
              <a:rPr lang="hu-HU" dirty="0"/>
              <a:t>TÁMOGATÓ SZOLGÁLTATÁS</a:t>
            </a:r>
          </a:p>
          <a:p>
            <a:pPr lvl="1"/>
            <a:r>
              <a:rPr lang="hu-HU" dirty="0"/>
              <a:t>VERESEGYHÁZON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DBBF259-B342-809B-9579-C488BF993EAC}"/>
              </a:ext>
            </a:extLst>
          </p:cNvPr>
          <p:cNvSpPr txBox="1"/>
          <p:nvPr/>
        </p:nvSpPr>
        <p:spPr>
          <a:xfrm>
            <a:off x="5652120" y="2060848"/>
            <a:ext cx="3034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solidFill>
                  <a:srgbClr val="FF0000"/>
                </a:solidFill>
              </a:rPr>
              <a:t>TÁMOGATOTT </a:t>
            </a:r>
          </a:p>
          <a:p>
            <a:pPr algn="ctr"/>
            <a:r>
              <a:rPr lang="hu-HU" sz="3600" dirty="0">
                <a:solidFill>
                  <a:srgbClr val="FF0000"/>
                </a:solidFill>
              </a:rPr>
              <a:t>LAKHATÁS </a:t>
            </a:r>
          </a:p>
          <a:p>
            <a:pPr algn="ctr"/>
            <a:r>
              <a:rPr lang="hu-HU" sz="3600" dirty="0">
                <a:solidFill>
                  <a:srgbClr val="FF0000"/>
                </a:solidFill>
              </a:rPr>
              <a:t>HÁLÓZAT</a:t>
            </a:r>
          </a:p>
        </p:txBody>
      </p:sp>
    </p:spTree>
    <p:extLst>
      <p:ext uri="{BB962C8B-B14F-4D97-AF65-F5344CB8AC3E}">
        <p14:creationId xmlns:p14="http://schemas.microsoft.com/office/powerpoint/2010/main" val="4155791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>
            <a:extLst>
              <a:ext uri="{FF2B5EF4-FFF2-40B4-BE49-F238E27FC236}">
                <a16:creationId xmlns:a16="http://schemas.microsoft.com/office/drawing/2014/main" id="{9A9D7465-9DDE-4B25-81E3-0C0D4F57B3E4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OLCSÓBB?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EGYSZERŰBB?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JOBB?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0590782C-7B97-476E-8327-F5576CA8C4B2}"/>
              </a:ext>
            </a:extLst>
          </p:cNvPr>
          <p:cNvSpPr txBox="1"/>
          <p:nvPr/>
        </p:nvSpPr>
        <p:spPr>
          <a:xfrm>
            <a:off x="3495381" y="332656"/>
            <a:ext cx="2317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5400" dirty="0">
                <a:solidFill>
                  <a:srgbClr val="FF0000"/>
                </a:solidFill>
              </a:rPr>
              <a:t>MIÉRT?</a:t>
            </a:r>
          </a:p>
        </p:txBody>
      </p:sp>
    </p:spTree>
    <p:extLst>
      <p:ext uri="{BB962C8B-B14F-4D97-AF65-F5344CB8AC3E}">
        <p14:creationId xmlns:p14="http://schemas.microsoft.com/office/powerpoint/2010/main" val="1910827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DA5130-59A3-085C-B232-62E2B021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>
            <a:extLst>
              <a:ext uri="{FF2B5EF4-FFF2-40B4-BE49-F238E27FC236}">
                <a16:creationId xmlns:a16="http://schemas.microsoft.com/office/drawing/2014/main" id="{4B72344C-75F3-7966-4629-980FF81BC35E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KORMÁNY?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MINISZTÉRIUM?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PER?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FFB80B2-0CAC-8E1C-0DD6-13A58949A797}"/>
              </a:ext>
            </a:extLst>
          </p:cNvPr>
          <p:cNvSpPr txBox="1"/>
          <p:nvPr/>
        </p:nvSpPr>
        <p:spPr>
          <a:xfrm>
            <a:off x="1071417" y="346447"/>
            <a:ext cx="73098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5400" dirty="0"/>
              <a:t>MIÉRT KELL VÁLTOZTANI?</a:t>
            </a:r>
          </a:p>
        </p:txBody>
      </p:sp>
    </p:spTree>
    <p:extLst>
      <p:ext uri="{BB962C8B-B14F-4D97-AF65-F5344CB8AC3E}">
        <p14:creationId xmlns:p14="http://schemas.microsoft.com/office/powerpoint/2010/main" val="3673873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F3DF70-ABC0-174B-C590-3E7FE2B41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>
            <a:extLst>
              <a:ext uri="{FF2B5EF4-FFF2-40B4-BE49-F238E27FC236}">
                <a16:creationId xmlns:a16="http://schemas.microsoft.com/office/drawing/2014/main" id="{4BF2FA32-95D2-9EA2-32C3-C4EA178CCC9C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SZAKMAI ELKÖTELEZŐDÉS?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HIT?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LELKIISMERET?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06D58B3-848E-7FFB-0B0F-A3E447CCE42D}"/>
              </a:ext>
            </a:extLst>
          </p:cNvPr>
          <p:cNvSpPr txBox="1"/>
          <p:nvPr/>
        </p:nvSpPr>
        <p:spPr>
          <a:xfrm>
            <a:off x="318005" y="346447"/>
            <a:ext cx="88167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5400" dirty="0"/>
              <a:t>MIÉRT AKARUNK VÁLTOZTANI?</a:t>
            </a:r>
          </a:p>
        </p:txBody>
      </p:sp>
    </p:spTree>
    <p:extLst>
      <p:ext uri="{BB962C8B-B14F-4D97-AF65-F5344CB8AC3E}">
        <p14:creationId xmlns:p14="http://schemas.microsoft.com/office/powerpoint/2010/main" val="4281404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8EE949-0333-46A5-8562-76E2B426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/>
              <a:t>A HIT VÉDELME ÉS A SZEGÉNYEK SZOLGÁLATA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7345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személy, beltéri, fiatal, tartás látható&#10;&#10;Automatikusan generált leírás">
            <a:extLst>
              <a:ext uri="{FF2B5EF4-FFF2-40B4-BE49-F238E27FC236}">
                <a16:creationId xmlns:a16="http://schemas.microsoft.com/office/drawing/2014/main" id="{51D3D9BA-BDBA-4854-B86A-2D1813A28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2656"/>
            <a:ext cx="3941792" cy="5256000"/>
          </a:xfrm>
          <a:prstGeom prst="rect">
            <a:avLst/>
          </a:prstGeom>
        </p:spPr>
      </p:pic>
      <p:pic>
        <p:nvPicPr>
          <p:cNvPr id="4" name="Kép 3" descr="A képen személy, beltéri, férfi, keresés látható&#10;&#10;Automatikusan generált leírás">
            <a:extLst>
              <a:ext uri="{FF2B5EF4-FFF2-40B4-BE49-F238E27FC236}">
                <a16:creationId xmlns:a16="http://schemas.microsoft.com/office/drawing/2014/main" id="{611328B7-308B-4AAF-9212-BFBF8A7943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37" y="332656"/>
            <a:ext cx="3942626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29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személy, férfi, beltéri, tartás látható&#10;&#10;Automatikusan generált leírás">
            <a:extLst>
              <a:ext uri="{FF2B5EF4-FFF2-40B4-BE49-F238E27FC236}">
                <a16:creationId xmlns:a16="http://schemas.microsoft.com/office/drawing/2014/main" id="{1348A451-1DE3-40CC-8AA0-4F75237EB1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0658"/>
            <a:ext cx="7434168" cy="557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69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0A2D2DE2-E9EE-4819-B9B6-1E99E77A8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6" b="16215"/>
          <a:stretch/>
        </p:blipFill>
        <p:spPr>
          <a:xfrm>
            <a:off x="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2124023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személy, férfi, beltéri, mosolygó látható&#10;&#10;Automatikusan generált leírás">
            <a:extLst>
              <a:ext uri="{FF2B5EF4-FFF2-40B4-BE49-F238E27FC236}">
                <a16:creationId xmlns:a16="http://schemas.microsoft.com/office/drawing/2014/main" id="{EEBC23AF-EABA-4D14-893C-E08A1995DD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2656"/>
            <a:ext cx="7212160" cy="540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79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személy, férfi, beltéri, tartás látható&#10;&#10;Automatikusan generált leírás">
            <a:extLst>
              <a:ext uri="{FF2B5EF4-FFF2-40B4-BE49-F238E27FC236}">
                <a16:creationId xmlns:a16="http://schemas.microsoft.com/office/drawing/2014/main" id="{9AA7E273-9FCA-4736-B0F9-F13111217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6632"/>
            <a:ext cx="7566216" cy="567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46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beltéri, személy, kicsi, ülő látható&#10;&#10;Automatikusan generált leírás">
            <a:extLst>
              <a:ext uri="{FF2B5EF4-FFF2-40B4-BE49-F238E27FC236}">
                <a16:creationId xmlns:a16="http://schemas.microsoft.com/office/drawing/2014/main" id="{7AE321FD-AB47-4E73-87EB-256975584A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2656"/>
            <a:ext cx="7308315" cy="54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2434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beltéri, személy, ülő, lány látható&#10;&#10;Automatikusan generált leírás">
            <a:extLst>
              <a:ext uri="{FF2B5EF4-FFF2-40B4-BE49-F238E27FC236}">
                <a16:creationId xmlns:a16="http://schemas.microsoft.com/office/drawing/2014/main" id="{5D00BE01-3E6F-46CA-AB8D-28431C8A60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8640"/>
            <a:ext cx="7404248" cy="555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64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beltéri, személy, tartás, ülő látható&#10;&#10;Automatikusan generált leírás">
            <a:extLst>
              <a:ext uri="{FF2B5EF4-FFF2-40B4-BE49-F238E27FC236}">
                <a16:creationId xmlns:a16="http://schemas.microsoft.com/office/drawing/2014/main" id="{3E917904-C565-4C2B-B0BF-EB816D55EE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22" y="188640"/>
            <a:ext cx="7440556" cy="55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01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emély, férfi, keresés, étel látható&#10;&#10;Automatikusan generált leírás">
            <a:extLst>
              <a:ext uri="{FF2B5EF4-FFF2-40B4-BE49-F238E27FC236}">
                <a16:creationId xmlns:a16="http://schemas.microsoft.com/office/drawing/2014/main" id="{51C71118-67AF-4816-8885-67F159E5B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" y="0"/>
            <a:ext cx="9142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99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8EE949-0333-46A5-8562-76E2B426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hu-HU" dirty="0"/>
              <a:t>A PROGAM FINANSZÍROZÓJA</a:t>
            </a:r>
          </a:p>
        </p:txBody>
      </p:sp>
      <p:pic>
        <p:nvPicPr>
          <p:cNvPr id="1028" name="Picture 4" descr="CÍMLAP">
            <a:extLst>
              <a:ext uri="{FF2B5EF4-FFF2-40B4-BE49-F238E27FC236}">
                <a16:creationId xmlns:a16="http://schemas.microsoft.com/office/drawing/2014/main" id="{71A2C7B9-D952-F604-9ED8-6FEE06E7F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5410" y="1689311"/>
            <a:ext cx="5973179" cy="347937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412042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>
            <a:extLst>
              <a:ext uri="{FF2B5EF4-FFF2-40B4-BE49-F238E27FC236}">
                <a16:creationId xmlns:a16="http://schemas.microsoft.com/office/drawing/2014/main" id="{4BEAAD2C-A934-485D-8BB1-D68C48F55CDC}"/>
              </a:ext>
            </a:extLst>
          </p:cNvPr>
          <p:cNvSpPr txBox="1"/>
          <p:nvPr/>
        </p:nvSpPr>
        <p:spPr>
          <a:xfrm>
            <a:off x="6228184" y="4797152"/>
            <a:ext cx="2753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Giflo H. Péter</a:t>
            </a:r>
          </a:p>
          <a:p>
            <a:r>
              <a:rPr lang="hu-HU" sz="1600" dirty="0"/>
              <a:t>szakmai vezető</a:t>
            </a:r>
            <a:endParaRPr lang="hu-HU" sz="16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hu-HU" dirty="0">
                <a:hlinkClick r:id="rId4"/>
              </a:rPr>
              <a:t>giflo.peter@maltai.hu</a:t>
            </a:r>
            <a:endParaRPr lang="hu-HU" dirty="0"/>
          </a:p>
        </p:txBody>
      </p:sp>
      <p:pic>
        <p:nvPicPr>
          <p:cNvPr id="11" name="Kép 10" descr="A képen szöveg, kültéri, aláírás látható&#10;&#10;Automatikusan generált leírás">
            <a:extLst>
              <a:ext uri="{FF2B5EF4-FFF2-40B4-BE49-F238E27FC236}">
                <a16:creationId xmlns:a16="http://schemas.microsoft.com/office/drawing/2014/main" id="{C96CC190-D677-4648-AD9C-995DE4F37F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04864"/>
            <a:ext cx="680040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64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ungary, Topház: Names of public guardians of persons with disabilities  must be made available on request - Validity Foundation - Mental Disability  Advocacy Centre - Validity Foundation - Mental Disability Advocacy Centre">
            <a:extLst>
              <a:ext uri="{FF2B5EF4-FFF2-40B4-BE49-F238E27FC236}">
                <a16:creationId xmlns:a16="http://schemas.microsoft.com/office/drawing/2014/main" id="{98FA6A10-FBF1-4B2C-9402-5D487FA01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55" y="332656"/>
            <a:ext cx="695677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69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tt mindenki köszön a lányomnak” – A gödi Gondviselés Háza a sérültek  szolgálatában | Magyar Kurír - katolikus hírportál">
            <a:extLst>
              <a:ext uri="{FF2B5EF4-FFF2-40B4-BE49-F238E27FC236}">
                <a16:creationId xmlns:a16="http://schemas.microsoft.com/office/drawing/2014/main" id="{9B43FDB5-C0DB-4C92-A099-86078DF86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09625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86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A3C22-6E5B-1D09-665C-B956F5680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zis 4">
            <a:extLst>
              <a:ext uri="{FF2B5EF4-FFF2-40B4-BE49-F238E27FC236}">
                <a16:creationId xmlns:a16="http://schemas.microsoft.com/office/drawing/2014/main" id="{361D3518-F1A6-05C5-8201-336D747743B4}"/>
              </a:ext>
            </a:extLst>
          </p:cNvPr>
          <p:cNvSpPr/>
          <p:nvPr/>
        </p:nvSpPr>
        <p:spPr>
          <a:xfrm>
            <a:off x="2033856" y="620688"/>
            <a:ext cx="4824000" cy="482453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4DA2BFCE-4AE2-167D-CDB0-EC87D87B6997}"/>
              </a:ext>
            </a:extLst>
          </p:cNvPr>
          <p:cNvSpPr/>
          <p:nvPr/>
        </p:nvSpPr>
        <p:spPr>
          <a:xfrm>
            <a:off x="2645856" y="1880968"/>
            <a:ext cx="3600000" cy="360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D5E1B8B1-480E-8070-086E-4D469E76E7B1}"/>
              </a:ext>
            </a:extLst>
          </p:cNvPr>
          <p:cNvSpPr/>
          <p:nvPr/>
        </p:nvSpPr>
        <p:spPr>
          <a:xfrm>
            <a:off x="3275856" y="3140968"/>
            <a:ext cx="2340000" cy="2340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A6C1B71-7EA2-B2FD-C873-011BAC89F6F1}"/>
              </a:ext>
            </a:extLst>
          </p:cNvPr>
          <p:cNvSpPr txBox="1"/>
          <p:nvPr/>
        </p:nvSpPr>
        <p:spPr>
          <a:xfrm>
            <a:off x="3833788" y="1083126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MIT?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22CA52E-9FC8-C2DB-92FF-DC72D076BAD9}"/>
              </a:ext>
            </a:extLst>
          </p:cNvPr>
          <p:cNvSpPr txBox="1"/>
          <p:nvPr/>
        </p:nvSpPr>
        <p:spPr>
          <a:xfrm>
            <a:off x="3518684" y="2218441"/>
            <a:ext cx="1854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HOGYAN?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C1F0921-69D8-A521-2A14-C253A9DF5AF1}"/>
              </a:ext>
            </a:extLst>
          </p:cNvPr>
          <p:cNvSpPr txBox="1"/>
          <p:nvPr/>
        </p:nvSpPr>
        <p:spPr>
          <a:xfrm>
            <a:off x="3761512" y="3387382"/>
            <a:ext cx="1854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MIÉRT?</a:t>
            </a:r>
          </a:p>
        </p:txBody>
      </p:sp>
    </p:spTree>
    <p:extLst>
      <p:ext uri="{BB962C8B-B14F-4D97-AF65-F5344CB8AC3E}">
        <p14:creationId xmlns:p14="http://schemas.microsoft.com/office/powerpoint/2010/main" val="2029713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5066FD-4E12-F7C3-8649-A48F3DDD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>
            <a:extLst>
              <a:ext uri="{FF2B5EF4-FFF2-40B4-BE49-F238E27FC236}">
                <a16:creationId xmlns:a16="http://schemas.microsoft.com/office/drawing/2014/main" id="{E64F32EF-4B74-85E0-36B9-8B3ECC773885}"/>
              </a:ext>
            </a:extLst>
          </p:cNvPr>
          <p:cNvSpPr txBox="1">
            <a:spLocks/>
          </p:cNvSpPr>
          <p:nvPr/>
        </p:nvSpPr>
        <p:spPr>
          <a:xfrm>
            <a:off x="539552" y="1052736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2051/2017. (XII.27.) számú kormányhatározat a Pest Megyei </a:t>
            </a:r>
            <a:r>
              <a:rPr lang="hu-HU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Topház</a:t>
            </a:r>
            <a:r>
              <a:rPr lang="hu-H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Egyesített Szociális Intézmény kiváltásával kapcsolatos feladatokról</a:t>
            </a:r>
            <a:endParaRPr lang="hu-H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Támogatás összege: 5 798 400 000Ft</a:t>
            </a:r>
            <a:endParaRPr lang="hu-H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Szerződés hatálya: 2024. december 31.</a:t>
            </a:r>
            <a:endParaRPr lang="hu-H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Fenntartói feladatok megkezdése: 2018. július 1.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08D4EB15-818C-3ACE-526F-7E66970108A5}"/>
              </a:ext>
            </a:extLst>
          </p:cNvPr>
          <p:cNvSpPr txBox="1"/>
          <p:nvPr/>
        </p:nvSpPr>
        <p:spPr>
          <a:xfrm>
            <a:off x="3767132" y="129406"/>
            <a:ext cx="16097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5400" dirty="0">
                <a:solidFill>
                  <a:srgbClr val="FF0000"/>
                </a:solidFill>
              </a:rPr>
              <a:t>MIT?</a:t>
            </a:r>
          </a:p>
        </p:txBody>
      </p:sp>
    </p:spTree>
    <p:extLst>
      <p:ext uri="{BB962C8B-B14F-4D97-AF65-F5344CB8AC3E}">
        <p14:creationId xmlns:p14="http://schemas.microsoft.com/office/powerpoint/2010/main" val="2645967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203784-5D2E-4B2A-B450-458EB1865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6468"/>
            <a:ext cx="8229600" cy="4205064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INTÉZMÉNYI KONSZOLIDÁCIÓ ÉS A JÖVŐTERVEZÉS EGYMÁSNAK FESZÜLÉSE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LÉTSZÁMHIÁNY, ATTITŰD, PÁRHUZAMOS VILÁG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 VOLT TAPASZTALATUNK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POLITIKAI ÉS SZAKMAPOLITIKAI ELVÁRÁSOK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SZÜLŐK TILTAKOZÁSA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FOKOZOTT HATÓSÁGI ELLENŐRZÉSEK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VALIDITY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1574031-BF80-4F2B-ABA9-8C8E42F0F651}"/>
              </a:ext>
            </a:extLst>
          </p:cNvPr>
          <p:cNvSpPr txBox="1"/>
          <p:nvPr/>
        </p:nvSpPr>
        <p:spPr>
          <a:xfrm>
            <a:off x="2286000" y="46738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hu-HU" sz="3200" dirty="0"/>
              <a:t>NEHEZÍTŐ TÉNYEZŐK</a:t>
            </a:r>
          </a:p>
        </p:txBody>
      </p:sp>
    </p:spTree>
    <p:extLst>
      <p:ext uri="{BB962C8B-B14F-4D97-AF65-F5344CB8AC3E}">
        <p14:creationId xmlns:p14="http://schemas.microsoft.com/office/powerpoint/2010/main" val="73124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1C6996-89EA-4D74-A092-09E463EAC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4006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5400" dirty="0">
                <a:solidFill>
                  <a:srgbClr val="FF0000"/>
                </a:solidFill>
              </a:rPr>
              <a:t>HOGYAN?</a:t>
            </a:r>
          </a:p>
          <a:p>
            <a:pPr marL="0" indent="0" algn="ctr">
              <a:buNone/>
            </a:pPr>
            <a:r>
              <a:rPr lang="hu-HU" dirty="0"/>
              <a:t>TERVEZÉSI SZEMPONTOK</a:t>
            </a:r>
          </a:p>
          <a:p>
            <a:pPr marL="0" indent="0">
              <a:spcBef>
                <a:spcPts val="600"/>
              </a:spcBef>
              <a:buNone/>
            </a:pPr>
            <a:endParaRPr lang="hu-HU" dirty="0"/>
          </a:p>
          <a:p>
            <a:pPr>
              <a:spcBef>
                <a:spcPts val="600"/>
              </a:spcBef>
            </a:pPr>
            <a:r>
              <a:rPr lang="hu-HU" sz="2600" dirty="0"/>
              <a:t>FOGYATÉKOS EMBEREK JOGAIRÓL SZÓLÓ ENSZ EGYEZMÉNY</a:t>
            </a:r>
          </a:p>
          <a:p>
            <a:pPr>
              <a:spcBef>
                <a:spcPts val="600"/>
              </a:spcBef>
            </a:pPr>
            <a:r>
              <a:rPr lang="hu-HU" sz="2600" dirty="0"/>
              <a:t>AZ EMMI ÉS A SZERETETSZOLGÁLAT KÖZÖTT KÖTÖTT TÁMOGATÁSI SZERZŐDÉS SZAKMAI TERVE</a:t>
            </a:r>
          </a:p>
          <a:p>
            <a:pPr>
              <a:spcBef>
                <a:spcPts val="600"/>
              </a:spcBef>
            </a:pPr>
            <a:r>
              <a:rPr lang="hu-HU" sz="2600" dirty="0"/>
              <a:t>AZ IFKT MÓDSZERTAN SZERINTI SZÜKSÉGLETFELMÉRÉS</a:t>
            </a:r>
          </a:p>
          <a:p>
            <a:pPr>
              <a:spcBef>
                <a:spcPts val="600"/>
              </a:spcBef>
            </a:pPr>
            <a:r>
              <a:rPr lang="hu-HU" sz="2600" dirty="0"/>
              <a:t>A MÓDSZERTANHOZ TARTOZÓ SZOLGÁLTATÁSI, DEMOGRÁFIAI ÉS HR ADATGYŰJTÉS</a:t>
            </a:r>
          </a:p>
          <a:p>
            <a:pPr>
              <a:spcBef>
                <a:spcPts val="600"/>
              </a:spcBef>
            </a:pPr>
            <a:r>
              <a:rPr lang="hu-HU" sz="2600" dirty="0"/>
              <a:t>AZ INTÉZMÉNY HITVALLÁSA</a:t>
            </a:r>
          </a:p>
        </p:txBody>
      </p:sp>
    </p:spTree>
    <p:extLst>
      <p:ext uri="{BB962C8B-B14F-4D97-AF65-F5344CB8AC3E}">
        <p14:creationId xmlns:p14="http://schemas.microsoft.com/office/powerpoint/2010/main" val="3149438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338</Words>
  <Application>Microsoft Office PowerPoint</Application>
  <PresentationFormat>Diavetítés a képernyőre (4:3 oldalarány)</PresentationFormat>
  <Paragraphs>112</Paragraphs>
  <Slides>37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TERVKÉSZÍTÉS SORÁN KIEMELT ELVÁRÁSOK</vt:lpstr>
      <vt:lpstr>PowerPoint-bemutató</vt:lpstr>
      <vt:lpstr>SZÜKSÉGLETFELMÉRÉS</vt:lpstr>
      <vt:lpstr>SZÜKSÉGLETFELMÉRÉS</vt:lpstr>
      <vt:lpstr>SZÜKSÉGLETFELMÉRÉS</vt:lpstr>
      <vt:lpstr>SZÜKSÉGLETFELMÉRÉS</vt:lpstr>
      <vt:lpstr>SZÜKSÉGLETFELMÉRÉS</vt:lpstr>
      <vt:lpstr>FELADATOK</vt:lpstr>
      <vt:lpstr>HR FEJLESZTÉS</vt:lpstr>
      <vt:lpstr>SZOLGÁLTATÁS FEJLESZTÉS</vt:lpstr>
      <vt:lpstr>INGATLANFEJLESZTÉS</vt:lpstr>
      <vt:lpstr>PowerPoint-bemutató</vt:lpstr>
      <vt:lpstr>SZERVEZETFEJLESZTÉS</vt:lpstr>
      <vt:lpstr>PowerPoint-bemutató</vt:lpstr>
      <vt:lpstr>PowerPoint-bemutató</vt:lpstr>
      <vt:lpstr>PowerPoint-bemutató</vt:lpstr>
      <vt:lpstr>A HIT VÉDELME ÉS A SZEGÉNYEK SZOLGÁLATA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PROGAM FINANSZÍROZÓJA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Windows-felhasználó</dc:creator>
  <cp:lastModifiedBy>Giflo Henrik Péter</cp:lastModifiedBy>
  <cp:revision>11</cp:revision>
  <dcterms:created xsi:type="dcterms:W3CDTF">2019-11-29T06:15:27Z</dcterms:created>
  <dcterms:modified xsi:type="dcterms:W3CDTF">2024-10-08T09:21:31Z</dcterms:modified>
</cp:coreProperties>
</file>