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21"/>
  </p:notesMasterIdLst>
  <p:sldIdLst>
    <p:sldId id="270" r:id="rId2"/>
    <p:sldId id="287" r:id="rId3"/>
    <p:sldId id="294" r:id="rId4"/>
    <p:sldId id="290" r:id="rId5"/>
    <p:sldId id="291" r:id="rId6"/>
    <p:sldId id="292" r:id="rId7"/>
    <p:sldId id="278" r:id="rId8"/>
    <p:sldId id="259" r:id="rId9"/>
    <p:sldId id="288" r:id="rId10"/>
    <p:sldId id="281" r:id="rId11"/>
    <p:sldId id="289" r:id="rId12"/>
    <p:sldId id="262" r:id="rId13"/>
    <p:sldId id="283" r:id="rId14"/>
    <p:sldId id="263" r:id="rId15"/>
    <p:sldId id="276" r:id="rId16"/>
    <p:sldId id="293" r:id="rId17"/>
    <p:sldId id="284" r:id="rId18"/>
    <p:sldId id="285" r:id="rId19"/>
    <p:sldId id="286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733" y="-5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4" d="100"/>
          <a:sy n="34" d="100"/>
        </p:scale>
        <p:origin x="-1662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hu-H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hu-HU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7620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 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hu-HU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DC68E76-2DA6-42AD-A2C9-68ED15FDA3E0}" type="slidenum">
              <a:rPr lang="hu-HU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hu-HU" smtClean="0">
              <a:ea typeface="ＭＳ Ｐゴシック" pitchFamily="34" charset="-128"/>
            </a:endParaRPr>
          </a:p>
        </p:txBody>
      </p:sp>
      <p:sp>
        <p:nvSpPr>
          <p:cNvPr id="14340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F42BADE-3F39-46DE-849B-ED7520D56C15}" type="slidenum">
              <a:rPr lang="hu-HU">
                <a:latin typeface="Calibri" pitchFamily="34" charset="0"/>
                <a:ea typeface="ＭＳ Ｐゴシック" pitchFamily="34" charset="-128"/>
              </a:rPr>
              <a:pPr/>
              <a:t>5</a:t>
            </a:fld>
            <a:endParaRPr lang="hu-HU">
              <a:latin typeface="Calibri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hu-HU" smtClean="0">
              <a:ea typeface="ＭＳ Ｐゴシック" pitchFamily="34" charset="-128"/>
            </a:endParaRPr>
          </a:p>
        </p:txBody>
      </p:sp>
      <p:sp>
        <p:nvSpPr>
          <p:cNvPr id="15364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2EB86B8-C738-4D8F-B27A-25F61EC3FFA1}" type="slidenum">
              <a:rPr lang="hu-HU">
                <a:latin typeface="Calibri" pitchFamily="34" charset="0"/>
                <a:ea typeface="ＭＳ Ｐゴシック" pitchFamily="34" charset="-128"/>
              </a:rPr>
              <a:pPr/>
              <a:t>6</a:t>
            </a:fld>
            <a:endParaRPr lang="hu-HU">
              <a:latin typeface="Calibri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10235-09FB-4C5F-8AF7-E9A1045BB68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2" name="Téglalap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Téglalap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Téglalap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Téglalap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Téglalap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56" name="Téglalap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Téglalap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Téglalap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Téglalap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2FF6B6-8004-4991-96D3-F45833C4C17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15E8A-4C98-4647-93FF-FFBBE78416CC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7A1BF3-8EDA-417C-B13A-711D66AF423E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zabadkézi sokszög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Szabadkézi sokszög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Szabadkézi sokszög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Szabadkézi sokszög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Szabadkézi sokszög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Szabadkézi sokszög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Szabadkézi sokszög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Szabadkézi sokszög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Szabadkézi sokszög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Szabadkézi sokszög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Szabadkézi sokszög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Szabadkézi sokszög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Szabadkézi sokszög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Szabadkézi sokszög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Szabadkézi sokszög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5EED2F-2442-4095-B8BF-49856B32A254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églalap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Téglalap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Téglalap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FA7A4E-C592-4E44-8D53-A99557B2029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églalap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7F0B55-24B0-418E-A214-90A7BFA7D67E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6" name="Téglalap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Téglalap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Téglalap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Téglalap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Téglalap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Téglalap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églalap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Téglalap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Téglalap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8E955A-6C02-4794-B830-94DB02F26A3C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CA13DC-CF65-48AF-AFC3-E1FC8A8FF16D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4EE4AF-43A3-4CE8-B80C-67AC4E3FDF1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Egyenes összekötő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Csoportba foglalás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Egyenes összekötő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Egyenes összekötő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gyenes összekötő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hu-HU" smtClean="0"/>
              <a:t>Kép beszúrásához kattintson az ikonra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grpSp>
        <p:nvGrpSpPr>
          <p:cNvPr id="14" name="Csoportba foglalás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Egyenes összekötő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Egyenes összekötő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gyenes összekötő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Csoportba foglalás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Egyenes összekötő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gyenes összekötő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Egyenes összekötő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A2466D4A-4D24-4F13-A7B7-2AB9ED802A6C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Téglalap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Téglalap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Téglalap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Téglalap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C80BBC0-8CF9-411C-981C-44DAE4F922A3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dit.hu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357166"/>
            <a:ext cx="8786842" cy="1500190"/>
          </a:xfrm>
        </p:spPr>
        <p:txBody>
          <a:bodyPr/>
          <a:lstStyle/>
          <a:p>
            <a:pPr algn="ctr"/>
            <a:r>
              <a:rPr lang="hu-HU" sz="3600" dirty="0" smtClean="0"/>
              <a:t>Fókuszban az </a:t>
            </a:r>
            <a:r>
              <a:rPr lang="hu-HU" sz="3600" dirty="0" err="1" smtClean="0"/>
              <a:t>addiktológiai</a:t>
            </a:r>
            <a:r>
              <a:rPr lang="hu-HU" sz="3600" dirty="0" smtClean="0"/>
              <a:t> szolgáltatások integrált szemlélete, </a:t>
            </a:r>
            <a:br>
              <a:rPr lang="hu-HU" sz="3600" dirty="0" smtClean="0"/>
            </a:br>
            <a:r>
              <a:rPr lang="hu-HU" sz="3600" dirty="0" smtClean="0"/>
              <a:t>szociális terület és egészségügy kapcsolódása</a:t>
            </a:r>
            <a:endParaRPr lang="hu-HU" sz="3600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2357430"/>
            <a:ext cx="8258204" cy="450057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endParaRPr lang="hu-HU" sz="2400" dirty="0" smtClean="0"/>
          </a:p>
          <a:p>
            <a:pPr>
              <a:buFontTx/>
              <a:buNone/>
            </a:pPr>
            <a:endParaRPr lang="hu-HU" sz="2400" dirty="0" smtClean="0"/>
          </a:p>
          <a:p>
            <a:pPr>
              <a:buFontTx/>
              <a:buNone/>
            </a:pPr>
            <a:endParaRPr lang="hu-HU" sz="2400" dirty="0" smtClean="0"/>
          </a:p>
          <a:p>
            <a:pPr>
              <a:buFontTx/>
              <a:buNone/>
            </a:pPr>
            <a:endParaRPr lang="hu-HU" sz="2400" dirty="0" smtClean="0"/>
          </a:p>
          <a:p>
            <a:pPr>
              <a:buFontTx/>
              <a:buNone/>
            </a:pPr>
            <a:r>
              <a:rPr lang="hu-HU" sz="2400" dirty="0" smtClean="0"/>
              <a:t>dr</a:t>
            </a:r>
            <a:r>
              <a:rPr lang="hu-HU" sz="2400" dirty="0"/>
              <a:t>. </a:t>
            </a:r>
            <a:r>
              <a:rPr lang="hu-HU" sz="2400" dirty="0" err="1"/>
              <a:t>Szemelyácz</a:t>
            </a:r>
            <a:r>
              <a:rPr lang="hu-HU" sz="2400" dirty="0"/>
              <a:t> János</a:t>
            </a:r>
          </a:p>
          <a:p>
            <a:pPr>
              <a:buFontTx/>
              <a:buNone/>
            </a:pPr>
            <a:r>
              <a:rPr lang="hu-HU" sz="2400" dirty="0"/>
              <a:t>INDIT </a:t>
            </a:r>
            <a:r>
              <a:rPr lang="hu-HU" sz="2400" dirty="0" smtClean="0"/>
              <a:t>Közalapítvány</a:t>
            </a:r>
            <a:endParaRPr lang="hu-HU" sz="2400" dirty="0"/>
          </a:p>
          <a:p>
            <a:pPr>
              <a:buFontTx/>
              <a:buNone/>
            </a:pPr>
            <a:r>
              <a:rPr lang="hu-HU" sz="2400" dirty="0" err="1" smtClean="0">
                <a:hlinkClick r:id="rId2"/>
              </a:rPr>
              <a:t>www.indit.hu</a:t>
            </a:r>
            <a:endParaRPr lang="hu-HU" sz="2400" dirty="0" smtClean="0"/>
          </a:p>
          <a:p>
            <a:pPr>
              <a:buFontTx/>
              <a:buNone/>
            </a:pPr>
            <a:endParaRPr lang="hu-HU" sz="2400" dirty="0"/>
          </a:p>
          <a:p>
            <a:pPr>
              <a:buFontTx/>
              <a:buNone/>
            </a:pPr>
            <a:r>
              <a:rPr lang="hu-HU" sz="2400" dirty="0" smtClean="0"/>
              <a:t>Békéscsaba, 2023.október 18.</a:t>
            </a:r>
            <a:endParaRPr lang="hu-HU" sz="2400" dirty="0"/>
          </a:p>
          <a:p>
            <a:endParaRPr lang="hu-HU" sz="24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1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13148" y="139849"/>
            <a:ext cx="8090807" cy="1065007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400" b="1" dirty="0">
                <a:latin typeface="+mn-lt"/>
                <a:cs typeface="Arial" pitchFamily="34" charset="0"/>
              </a:rPr>
              <a:t>A KORAI KEZELÉSBE KERÜLÉS KULCSMODELLJE</a:t>
            </a:r>
            <a:r>
              <a:rPr lang="hu-HU" sz="2000" b="1" dirty="0">
                <a:latin typeface="+mn-lt"/>
                <a:cs typeface="Arial" pitchFamily="34" charset="0"/>
              </a:rPr>
              <a:t/>
            </a:r>
            <a:br>
              <a:rPr lang="hu-HU" sz="2000" b="1" dirty="0">
                <a:latin typeface="+mn-lt"/>
                <a:cs typeface="Arial" pitchFamily="34" charset="0"/>
              </a:rPr>
            </a:br>
            <a:r>
              <a:rPr lang="hu-HU" sz="2000" b="1" dirty="0">
                <a:latin typeface="+mn-lt"/>
                <a:cs typeface="Arial" pitchFamily="34" charset="0"/>
              </a:rPr>
              <a:t>A viselkedésváltozás transzteoretikus </a:t>
            </a:r>
            <a:r>
              <a:rPr lang="hu-HU" sz="2000" b="1" dirty="0" smtClean="0">
                <a:latin typeface="+mn-lt"/>
                <a:cs typeface="Arial" pitchFamily="34" charset="0"/>
              </a:rPr>
              <a:t> </a:t>
            </a:r>
            <a:r>
              <a:rPr lang="hu-HU" sz="2000" b="1" dirty="0" err="1" smtClean="0">
                <a:latin typeface="+mn-lt"/>
                <a:cs typeface="Arial" pitchFamily="34" charset="0"/>
              </a:rPr>
              <a:t>modellje</a:t>
            </a:r>
            <a:r>
              <a:rPr lang="hu-HU" sz="2000" b="1" dirty="0" err="1" smtClean="0">
                <a:solidFill>
                  <a:schemeClr val="bg1"/>
                </a:solidFill>
                <a:latin typeface="+mn-lt"/>
                <a:cs typeface="Arial" pitchFamily="34" charset="0"/>
              </a:rPr>
              <a:t>odellje</a:t>
            </a:r>
            <a:r>
              <a:rPr lang="hu-HU" sz="20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  <a:r>
              <a:rPr lang="hu-HU" sz="2000" b="1" i="1" dirty="0">
                <a:solidFill>
                  <a:schemeClr val="bg1"/>
                </a:solidFill>
                <a:latin typeface="+mn-lt"/>
              </a:rPr>
              <a:t/>
            </a:r>
            <a:br>
              <a:rPr lang="hu-HU" sz="2000" b="1" i="1" dirty="0">
                <a:solidFill>
                  <a:schemeClr val="bg1"/>
                </a:solidFill>
                <a:latin typeface="+mn-lt"/>
              </a:rPr>
            </a:br>
            <a:r>
              <a:rPr lang="hu-HU" sz="2000" b="1" i="1" dirty="0">
                <a:solidFill>
                  <a:schemeClr val="bg1"/>
                </a:solidFill>
                <a:latin typeface="+mn-lt"/>
              </a:rPr>
              <a:t>- </a:t>
            </a:r>
            <a:r>
              <a:rPr lang="hu-HU" sz="2000" b="1" dirty="0" err="1">
                <a:solidFill>
                  <a:schemeClr val="bg1"/>
                </a:solidFill>
                <a:latin typeface="+mn-lt"/>
              </a:rPr>
              <a:t>Prochaska</a:t>
            </a:r>
            <a:r>
              <a:rPr lang="hu-HU" sz="2000" b="1" dirty="0">
                <a:solidFill>
                  <a:schemeClr val="bg1"/>
                </a:solidFill>
                <a:latin typeface="+mn-lt"/>
              </a:rPr>
              <a:t> és </a:t>
            </a:r>
            <a:r>
              <a:rPr lang="hu-HU" sz="2000" b="1" dirty="0" err="1">
                <a:solidFill>
                  <a:schemeClr val="bg1"/>
                </a:solidFill>
                <a:latin typeface="+mn-lt"/>
              </a:rPr>
              <a:t>DiClemente</a:t>
            </a:r>
            <a:r>
              <a:rPr lang="hu-HU" sz="2000" b="1" dirty="0">
                <a:solidFill>
                  <a:schemeClr val="bg1"/>
                </a:solidFill>
                <a:latin typeface="+mn-lt"/>
              </a:rPr>
              <a:t> (1982)</a:t>
            </a:r>
            <a:endParaRPr lang="hu-HU" sz="2000" b="1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0" y="1214422"/>
            <a:ext cx="3846790" cy="521933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1800" dirty="0">
                <a:latin typeface="Arial" pitchFamily="34" charset="0"/>
                <a:cs typeface="Arial" pitchFamily="34" charset="0"/>
              </a:rPr>
              <a:t>Jellemzői:</a:t>
            </a:r>
          </a:p>
          <a:p>
            <a:r>
              <a:rPr lang="hu-HU" sz="1800" dirty="0">
                <a:latin typeface="Arial" pitchFamily="34" charset="0"/>
                <a:cs typeface="Arial" pitchFamily="34" charset="0"/>
              </a:rPr>
              <a:t>Időben elnyúló</a:t>
            </a:r>
          </a:p>
          <a:p>
            <a:r>
              <a:rPr lang="hu-HU" sz="1800" dirty="0">
                <a:latin typeface="Arial" pitchFamily="34" charset="0"/>
                <a:cs typeface="Arial" pitchFamily="34" charset="0"/>
              </a:rPr>
              <a:t>Szakaszok meghatározott sorozata</a:t>
            </a:r>
          </a:p>
          <a:p>
            <a:r>
              <a:rPr lang="hu-HU" sz="1800" dirty="0">
                <a:latin typeface="Arial" pitchFamily="34" charset="0"/>
                <a:cs typeface="Arial" pitchFamily="34" charset="0"/>
              </a:rPr>
              <a:t>Nem feltétlenül lineáris </a:t>
            </a:r>
          </a:p>
          <a:p>
            <a:r>
              <a:rPr lang="hu-HU" sz="1800" dirty="0">
                <a:latin typeface="Arial" pitchFamily="34" charset="0"/>
                <a:cs typeface="Arial" pitchFamily="34" charset="0"/>
              </a:rPr>
              <a:t>Dinamikus rendszer </a:t>
            </a:r>
          </a:p>
          <a:p>
            <a:r>
              <a:rPr lang="hu-HU" sz="1800" dirty="0">
                <a:latin typeface="Arial" pitchFamily="34" charset="0"/>
                <a:cs typeface="Arial" pitchFamily="34" charset="0"/>
              </a:rPr>
              <a:t>6 szakasz</a:t>
            </a:r>
          </a:p>
          <a:p>
            <a:r>
              <a:rPr lang="hu-HU" sz="1800" dirty="0">
                <a:latin typeface="Arial" pitchFamily="34" charset="0"/>
                <a:cs typeface="Arial" pitchFamily="34" charset="0"/>
              </a:rPr>
              <a:t>A </a:t>
            </a:r>
            <a:r>
              <a:rPr lang="hu-HU" sz="1800" dirty="0" err="1">
                <a:latin typeface="Arial" pitchFamily="34" charset="0"/>
                <a:cs typeface="Arial" pitchFamily="34" charset="0"/>
              </a:rPr>
              <a:t>relapszus</a:t>
            </a:r>
            <a:r>
              <a:rPr lang="hu-HU" sz="1800" dirty="0">
                <a:latin typeface="Arial" pitchFamily="34" charset="0"/>
                <a:cs typeface="Arial" pitchFamily="34" charset="0"/>
              </a:rPr>
              <a:t> - természetes velejáró</a:t>
            </a:r>
          </a:p>
          <a:p>
            <a:r>
              <a:rPr lang="hu-HU" sz="1800" dirty="0">
                <a:latin typeface="Arial" pitchFamily="34" charset="0"/>
                <a:cs typeface="Arial" pitchFamily="34" charset="0"/>
              </a:rPr>
              <a:t>Visszaesés – újrakezdés - más tudásokkal és tapasztalatokkal</a:t>
            </a:r>
          </a:p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E37E-E051-4F19-AF70-F7350C344567}" type="slidenum">
              <a:rPr lang="hu-HU" smtClean="0"/>
              <a:pPr/>
              <a:t>10</a:t>
            </a:fld>
            <a:endParaRPr lang="hu-H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61296" y="1779069"/>
            <a:ext cx="5049218" cy="396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726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solidFill>
                  <a:srgbClr val="002060"/>
                </a:solidFill>
              </a:rPr>
              <a:t>Főbb alkalmazási területek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0" y="1714488"/>
            <a:ext cx="4445653" cy="4692214"/>
          </a:xfrm>
        </p:spPr>
        <p:txBody>
          <a:bodyPr>
            <a:normAutofit fontScale="85000" lnSpcReduction="20000"/>
          </a:bodyPr>
          <a:lstStyle/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Háziorvosi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rendelők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Munkahelyi környezet pl.: üzemorvosok, munkapszichológusok</a:t>
            </a: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Gyermekvédelem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Tanácsadó irodák pl.: mentálhigiénés, életvezetési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Sürgősségi osztályok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Iskolai színtér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Szabadidős foglalkozást nyújtó szervezetek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Plázák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Internetes felület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half" idx="2"/>
          </p:nvPr>
        </p:nvSpPr>
        <p:spPr>
          <a:xfrm>
            <a:off x="7727324" y="4430061"/>
            <a:ext cx="901134" cy="1499269"/>
          </a:xfrm>
        </p:spPr>
        <p:txBody>
          <a:bodyPr>
            <a:normAutofit fontScale="85000" lnSpcReduction="20000"/>
          </a:bodyPr>
          <a:lstStyle/>
          <a:p>
            <a:endParaRPr lang="hu-HU" dirty="0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9124" y="2000240"/>
            <a:ext cx="4429155" cy="413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3810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sz="3600"/>
              <a:t>Mi a terápiás cél? (Kinek mi a cél?)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hu-HU" sz="2400" dirty="0"/>
              <a:t>Terápiás siker</a:t>
            </a:r>
            <a:r>
              <a:rPr lang="hu-HU" sz="2400" dirty="0" smtClean="0"/>
              <a:t>? Absztinencia?</a:t>
            </a:r>
            <a:endParaRPr lang="hu-HU" sz="2400" dirty="0"/>
          </a:p>
          <a:p>
            <a:r>
              <a:rPr lang="hu-HU" sz="2400" dirty="0"/>
              <a:t>Kliens elégedettsége</a:t>
            </a:r>
            <a:r>
              <a:rPr lang="hu-HU" sz="2400" dirty="0" smtClean="0"/>
              <a:t>? Életminőség?</a:t>
            </a:r>
          </a:p>
          <a:p>
            <a:r>
              <a:rPr lang="hu-HU" sz="2400" dirty="0" smtClean="0"/>
              <a:t>Környezet/család/közösség elégedettsége?</a:t>
            </a:r>
            <a:endParaRPr lang="hu-HU" sz="2400" dirty="0"/>
          </a:p>
          <a:p>
            <a:r>
              <a:rPr lang="hu-HU" sz="2400" dirty="0"/>
              <a:t>Költséghatékonyság?</a:t>
            </a:r>
          </a:p>
          <a:p>
            <a:endParaRPr lang="hu-HU" sz="2400" dirty="0"/>
          </a:p>
          <a:p>
            <a:endParaRPr lang="hu-HU" sz="2400" dirty="0"/>
          </a:p>
          <a:p>
            <a:pPr>
              <a:buNone/>
            </a:pPr>
            <a:r>
              <a:rPr lang="hu-HU" sz="2400" dirty="0" smtClean="0"/>
              <a:t>(pl. ártalomcsökkentő </a:t>
            </a:r>
            <a:r>
              <a:rPr lang="hu-HU" sz="2400" dirty="0"/>
              <a:t>- </a:t>
            </a:r>
            <a:r>
              <a:rPr lang="hu-HU" sz="2400" dirty="0" err="1" smtClean="0"/>
              <a:t>medikális</a:t>
            </a:r>
            <a:r>
              <a:rPr lang="hu-HU" sz="2400" dirty="0" smtClean="0"/>
              <a:t> </a:t>
            </a:r>
            <a:r>
              <a:rPr lang="hu-HU" sz="2400" dirty="0" smtClean="0"/>
              <a:t>modell, közösségi ellátás szemléletbeli különbözőségei)</a:t>
            </a:r>
            <a:endParaRPr lang="hu-HU" sz="24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12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dirty="0" smtClean="0">
                <a:solidFill>
                  <a:schemeClr val="tx1"/>
                </a:solidFill>
              </a:rPr>
              <a:t>Pszichológiai immunrendszer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928662" y="1600200"/>
            <a:ext cx="8107388" cy="5068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hu-HU" sz="2400" dirty="0" smtClean="0"/>
              <a:t>		Pozitív gondolkodás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u-HU" sz="2400" dirty="0" smtClean="0"/>
              <a:t>		Kontrollképesség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u-HU" sz="2400" dirty="0" smtClean="0"/>
              <a:t>		Koherencia-érzés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u-HU" sz="2400" dirty="0" smtClean="0"/>
              <a:t>		Öntisztelet, növekedésérzés, én-hatékonyság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u-HU" sz="2400" dirty="0" smtClean="0"/>
              <a:t>		Rugalmasság, kihíváskeresés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u-HU" sz="2400" dirty="0" smtClean="0"/>
              <a:t>		Társas monitorozás és mobilizálás képessége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u-HU" sz="2400" dirty="0" smtClean="0"/>
              <a:t>		Kontroll (érzelmi, indulati, viselkedéses)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u-HU" sz="2400" dirty="0" smtClean="0"/>
              <a:t>		Leleményesség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u-HU" sz="2400" dirty="0" smtClean="0"/>
              <a:t>		Szinkronképesség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u-HU" sz="2400" dirty="0" smtClean="0"/>
              <a:t>		Kitartás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hu-HU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hu-HU" sz="18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E37E-E051-4F19-AF70-F7350C344567}" type="slidenum">
              <a:rPr lang="hu-HU" smtClean="0"/>
              <a:pPr/>
              <a:t>13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sz="3600"/>
              <a:t>Ártalomcsökkentés</a:t>
            </a:r>
            <a:endParaRPr lang="hu-HU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sz="2400" dirty="0" smtClean="0"/>
              <a:t>az </a:t>
            </a:r>
            <a:r>
              <a:rPr lang="hu-HU" sz="2400" dirty="0"/>
              <a:t>absztinencia nem feltétlenül a legfontosabb, vagy a legmegfelelőbb célkitűzés</a:t>
            </a:r>
          </a:p>
          <a:p>
            <a:r>
              <a:rPr lang="hu-HU" sz="2400" dirty="0"/>
              <a:t>ott kell végezni, ahol a droghasználók megtalálhatók</a:t>
            </a:r>
          </a:p>
          <a:p>
            <a:r>
              <a:rPr lang="hu-HU" sz="2400" dirty="0"/>
              <a:t>feltételezzük azt, hogy a droghasználók mind egyénileg, mind csoportosan képesek arra, hogy irányítsák életüket, változtassanak szokásaikon </a:t>
            </a:r>
          </a:p>
          <a:p>
            <a:r>
              <a:rPr lang="hu-HU" sz="2400" dirty="0"/>
              <a:t>vannak biztonságosabb és kevésbé biztonságos szerek és szerfogyasztási szokások</a:t>
            </a:r>
          </a:p>
          <a:p>
            <a:r>
              <a:rPr lang="hu-HU" sz="2400" dirty="0"/>
              <a:t>klienseinket bevonjuk a szolgáltatás kialakításba</a:t>
            </a:r>
          </a:p>
          <a:p>
            <a:r>
              <a:rPr lang="hu-HU" sz="2400" dirty="0"/>
              <a:t>a hatékonyabb beavatkozás elérése érdekében figyelembe vesszük a környezetet és egyéb körülményeket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14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0"/>
            <a:ext cx="7772400" cy="857232"/>
          </a:xfrm>
        </p:spPr>
        <p:txBody>
          <a:bodyPr/>
          <a:lstStyle/>
          <a:p>
            <a:pPr algn="l"/>
            <a:r>
              <a:rPr lang="hu-HU" dirty="0"/>
              <a:t>Integrált terápiás rendszerek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642910" y="1357298"/>
            <a:ext cx="8501090" cy="5500702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sz="2000" dirty="0"/>
              <a:t>A</a:t>
            </a:r>
            <a:r>
              <a:rPr lang="hu-HU" sz="2000" dirty="0" smtClean="0"/>
              <a:t>z </a:t>
            </a:r>
            <a:r>
              <a:rPr lang="hu-HU" sz="2000" dirty="0"/>
              <a:t>integrált rendszer nem csak egymásra épülő kezelési formákat és intézményeket jelent, hanem a szenvedélybetegségről való komplex gondolkodást </a:t>
            </a:r>
            <a:r>
              <a:rPr lang="hu-HU" sz="2000" dirty="0" smtClean="0"/>
              <a:t>(</a:t>
            </a:r>
            <a:r>
              <a:rPr lang="hu-HU" sz="2000" dirty="0" err="1" smtClean="0"/>
              <a:t>multikauzalitás</a:t>
            </a:r>
            <a:r>
              <a:rPr lang="hu-HU" sz="2000" dirty="0" smtClean="0"/>
              <a:t>), a kezelést pedig multidiszciplináris szemléletben végzi</a:t>
            </a:r>
            <a:endParaRPr lang="hu-HU" sz="2000" dirty="0"/>
          </a:p>
          <a:p>
            <a:pPr algn="just"/>
            <a:r>
              <a:rPr lang="hu-HU" sz="2000" dirty="0"/>
              <a:t>A legtöbb szolgáltatást közösségi alapon nyújtja</a:t>
            </a:r>
          </a:p>
          <a:p>
            <a:pPr algn="just"/>
            <a:r>
              <a:rPr lang="hu-HU" sz="2000" dirty="0" smtClean="0"/>
              <a:t>Közösségre </a:t>
            </a:r>
            <a:r>
              <a:rPr lang="hu-HU" sz="2000" dirty="0"/>
              <a:t>alapozott krízisintervenció és intenzív </a:t>
            </a:r>
            <a:r>
              <a:rPr lang="hu-HU" sz="2000" dirty="0" smtClean="0"/>
              <a:t>ellátás</a:t>
            </a:r>
          </a:p>
          <a:p>
            <a:pPr algn="just"/>
            <a:r>
              <a:rPr lang="hu-HU" sz="2000" dirty="0"/>
              <a:t>M</a:t>
            </a:r>
            <a:r>
              <a:rPr lang="hu-HU" sz="2000" dirty="0" smtClean="0"/>
              <a:t>obilis közösségi rehabilitáció</a:t>
            </a:r>
          </a:p>
          <a:p>
            <a:pPr algn="just"/>
            <a:r>
              <a:rPr lang="hu-HU" sz="2000" dirty="0"/>
              <a:t>F</a:t>
            </a:r>
            <a:r>
              <a:rPr lang="hu-HU" sz="2000" dirty="0" smtClean="0"/>
              <a:t>olyamatos ellátási ciklus</a:t>
            </a:r>
          </a:p>
          <a:p>
            <a:pPr algn="just"/>
            <a:r>
              <a:rPr lang="hu-HU" sz="2000" dirty="0"/>
              <a:t>K</a:t>
            </a:r>
            <a:r>
              <a:rPr lang="hu-HU" sz="2000" dirty="0" smtClean="0"/>
              <a:t>orai diagnosztizálás és intervenció</a:t>
            </a:r>
          </a:p>
          <a:p>
            <a:pPr algn="just"/>
            <a:r>
              <a:rPr lang="hu-HU" sz="2000" dirty="0"/>
              <a:t>C</a:t>
            </a:r>
            <a:r>
              <a:rPr lang="hu-HU" sz="2000" dirty="0" smtClean="0"/>
              <a:t>élzott kezelés</a:t>
            </a:r>
          </a:p>
          <a:p>
            <a:pPr algn="just"/>
            <a:r>
              <a:rPr lang="hu-HU" sz="2000" dirty="0"/>
              <a:t>H</a:t>
            </a:r>
            <a:r>
              <a:rPr lang="hu-HU" sz="2000" dirty="0" smtClean="0"/>
              <a:t>osszú távú asszertív esetmenedzselés</a:t>
            </a:r>
          </a:p>
          <a:p>
            <a:pPr algn="just"/>
            <a:r>
              <a:rPr lang="hu-HU" sz="2000" dirty="0" smtClean="0"/>
              <a:t>Rendszeres, átfogó visszajelzés („Hogy vagyunk mi egymással?”)</a:t>
            </a:r>
          </a:p>
          <a:p>
            <a:pPr algn="just"/>
            <a:r>
              <a:rPr lang="hu-HU" sz="2000" dirty="0"/>
              <a:t>C</a:t>
            </a:r>
            <a:r>
              <a:rPr lang="hu-HU" sz="2000" dirty="0" smtClean="0"/>
              <a:t>saládtagok bevonása</a:t>
            </a:r>
          </a:p>
          <a:p>
            <a:pPr algn="just"/>
            <a:r>
              <a:rPr lang="hu-HU" sz="2000" dirty="0"/>
              <a:t>S</a:t>
            </a:r>
            <a:r>
              <a:rPr lang="hu-HU" sz="2000" dirty="0" smtClean="0"/>
              <a:t>pecifikus technikák (motivációs tréning, </a:t>
            </a:r>
            <a:r>
              <a:rPr lang="hu-HU" sz="2000" dirty="0" err="1" smtClean="0"/>
              <a:t>relapszus</a:t>
            </a:r>
            <a:r>
              <a:rPr lang="hu-HU" sz="2000" dirty="0" smtClean="0"/>
              <a:t> prevenciós tréning, korai figyelmeztető jelek felismerése, életvezetési-megküzdési </a:t>
            </a:r>
            <a:r>
              <a:rPr lang="hu-HU" sz="2000" dirty="0" err="1" smtClean="0"/>
              <a:t>kézségek</a:t>
            </a:r>
            <a:r>
              <a:rPr lang="hu-HU" sz="2000" dirty="0" smtClean="0"/>
              <a:t> fejlesztése) </a:t>
            </a:r>
          </a:p>
          <a:p>
            <a:pPr algn="just"/>
            <a:endParaRPr lang="hu-HU" sz="24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15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7772400" cy="1143000"/>
          </a:xfrm>
        </p:spPr>
        <p:txBody>
          <a:bodyPr/>
          <a:lstStyle/>
          <a:p>
            <a:r>
              <a:rPr lang="hu-HU" sz="3200" dirty="0" smtClean="0"/>
              <a:t>Az egyéni esetkezelések mellett tennünk kell a társadalmi szemléletformálás érdekében is: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42910" y="1857364"/>
            <a:ext cx="8501090" cy="4800622"/>
          </a:xfrm>
        </p:spPr>
        <p:txBody>
          <a:bodyPr>
            <a:normAutofit lnSpcReduction="10000"/>
          </a:bodyPr>
          <a:lstStyle/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A terapeuta attitűdje, empatikus készsége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Növelni a toleráns magatartást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Korszerű ismeretek bővítése és terjesztése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Figyeljünk a kliens és környezete/családja által adott információkra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Aktív és hasznos attitűd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Hagyjuk el professzionális maszkunkat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Aktív társadalmi szerepvállalás/médiák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Tünetek helyett az életminőségre összpontosítani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Figyeljünk a diszkrimináció jeleire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Hálózat- és team-munka/gondolkodás, komplex megközelítés</a:t>
            </a:r>
          </a:p>
          <a:p>
            <a:pPr marL="469900" indent="-469900">
              <a:lnSpc>
                <a:spcPct val="80000"/>
              </a:lnSpc>
            </a:pPr>
            <a:r>
              <a:rPr lang="hu-HU" sz="2400" dirty="0" smtClean="0"/>
              <a:t>A rehabilitáció szempontjából alapvető jelentősége van annak, hogy bevonjuk klienseinket a terápiás folyamatba. (edukáció)</a:t>
            </a:r>
          </a:p>
          <a:p>
            <a:pPr>
              <a:buNone/>
            </a:pPr>
            <a:endParaRPr lang="hu-HU" sz="24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16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dirty="0" smtClean="0"/>
              <a:t>Összefoglalva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357299"/>
            <a:ext cx="8572560" cy="550070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hu-HU" dirty="0" smtClean="0"/>
              <a:t>	Napjaink problémáira nincsenek új módszerek,  de hangsúlyosabbak:</a:t>
            </a:r>
          </a:p>
          <a:p>
            <a:pPr algn="just"/>
            <a:r>
              <a:rPr lang="hu-HU" dirty="0" smtClean="0"/>
              <a:t>Ártalomcsökkentés (pl. biztonságos szórakozó-helyek, biztonságos haza jutás)</a:t>
            </a:r>
          </a:p>
          <a:p>
            <a:pPr algn="just"/>
            <a:r>
              <a:rPr lang="hu-HU" dirty="0" smtClean="0"/>
              <a:t>Motiválás – Rövid intervenció (FRAMES)</a:t>
            </a:r>
          </a:p>
          <a:p>
            <a:pPr algn="just"/>
            <a:r>
              <a:rPr lang="hu-HU" dirty="0" err="1" smtClean="0"/>
              <a:t>Hálózatiság</a:t>
            </a:r>
            <a:r>
              <a:rPr lang="hu-HU" dirty="0" smtClean="0"/>
              <a:t> (</a:t>
            </a:r>
            <a:r>
              <a:rPr lang="hu-HU" dirty="0" err="1" smtClean="0"/>
              <a:t>szoc</a:t>
            </a:r>
            <a:r>
              <a:rPr lang="hu-HU" dirty="0" smtClean="0"/>
              <a:t>. és </a:t>
            </a:r>
            <a:r>
              <a:rPr lang="hu-HU" dirty="0" err="1" smtClean="0"/>
              <a:t>eü</a:t>
            </a:r>
            <a:r>
              <a:rPr lang="hu-HU" dirty="0" smtClean="0"/>
              <a:t>., oktatás társszakmák kapcsolódásai)</a:t>
            </a:r>
          </a:p>
          <a:p>
            <a:pPr algn="just"/>
            <a:r>
              <a:rPr lang="hu-HU" dirty="0" smtClean="0"/>
              <a:t>Közösségi szemlélet, közösségi ellátás</a:t>
            </a:r>
          </a:p>
          <a:p>
            <a:pPr algn="just"/>
            <a:r>
              <a:rPr lang="hu-HU" dirty="0" smtClean="0"/>
              <a:t>Család bevonása, rendszerszemlélet</a:t>
            </a:r>
          </a:p>
          <a:p>
            <a:pPr algn="just"/>
            <a:r>
              <a:rPr lang="hu-HU" dirty="0" smtClean="0"/>
              <a:t>Preventív szemlélet , Jelző (cselekvő)</a:t>
            </a:r>
            <a:r>
              <a:rPr lang="hu-HU" dirty="0" err="1" smtClean="0"/>
              <a:t>-rendszerek</a:t>
            </a:r>
            <a:endParaRPr lang="hu-HU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396067-F4C8-4B45-A210-C9DB9EF661F0}" type="slidenum">
              <a:rPr lang="hu-HU" smtClean="0"/>
              <a:pPr>
                <a:defRPr/>
              </a:pPr>
              <a:t>17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dirty="0" err="1" smtClean="0"/>
              <a:t>Összefoglava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500174"/>
            <a:ext cx="8501122" cy="5357825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</a:pPr>
            <a:r>
              <a:rPr lang="hu-HU" dirty="0" smtClean="0"/>
              <a:t>Szolgáltatásközpontú intézmények</a:t>
            </a:r>
          </a:p>
          <a:p>
            <a:pPr algn="just">
              <a:lnSpc>
                <a:spcPct val="90000"/>
              </a:lnSpc>
              <a:buNone/>
            </a:pPr>
            <a:r>
              <a:rPr lang="hu-HU" dirty="0" smtClean="0"/>
              <a:t>	(ártalomcsökkentés, </a:t>
            </a:r>
            <a:r>
              <a:rPr lang="hu-HU" dirty="0" err="1" smtClean="0"/>
              <a:t>spec</a:t>
            </a:r>
            <a:r>
              <a:rPr lang="hu-HU" dirty="0" smtClean="0"/>
              <a:t>. intézmény kamaszoknak)</a:t>
            </a:r>
          </a:p>
          <a:p>
            <a:pPr algn="just">
              <a:lnSpc>
                <a:spcPct val="90000"/>
              </a:lnSpc>
            </a:pPr>
            <a:r>
              <a:rPr lang="hu-HU" dirty="0" smtClean="0"/>
              <a:t>Együttműködések, Reflektív kompetenciák</a:t>
            </a:r>
          </a:p>
          <a:p>
            <a:pPr algn="just">
              <a:lnSpc>
                <a:spcPct val="90000"/>
              </a:lnSpc>
            </a:pPr>
            <a:r>
              <a:rPr lang="hu-HU" dirty="0" smtClean="0"/>
              <a:t>Tudásfrissítés (oktatás! képzések, konferenciák)</a:t>
            </a:r>
          </a:p>
          <a:p>
            <a:pPr algn="just">
              <a:lnSpc>
                <a:spcPct val="90000"/>
              </a:lnSpc>
            </a:pPr>
            <a:r>
              <a:rPr lang="hu-HU" dirty="0" err="1" smtClean="0"/>
              <a:t>Burn</a:t>
            </a:r>
            <a:r>
              <a:rPr lang="hu-HU" dirty="0" smtClean="0"/>
              <a:t> out prevenció</a:t>
            </a:r>
          </a:p>
          <a:p>
            <a:pPr algn="just">
              <a:lnSpc>
                <a:spcPct val="90000"/>
              </a:lnSpc>
            </a:pPr>
            <a:r>
              <a:rPr lang="hu-HU" dirty="0" smtClean="0"/>
              <a:t>A kamaszkorral kapcsolatos szemlélet változása (kockázatkeresés – kockázatvállalás attitűdje)</a:t>
            </a:r>
          </a:p>
          <a:p>
            <a:pPr algn="just">
              <a:lnSpc>
                <a:spcPct val="90000"/>
              </a:lnSpc>
            </a:pPr>
            <a:r>
              <a:rPr lang="hu-HU" dirty="0" smtClean="0"/>
              <a:t>Mértékletesség – kontroll, KERETEK!</a:t>
            </a:r>
          </a:p>
          <a:p>
            <a:pPr algn="just">
              <a:lnSpc>
                <a:spcPct val="90000"/>
              </a:lnSpc>
            </a:pPr>
            <a:r>
              <a:rPr lang="hu-HU" dirty="0" smtClean="0"/>
              <a:t>Indirekt prevenció (offline programok, </a:t>
            </a:r>
            <a:r>
              <a:rPr lang="hu-HU" dirty="0" err="1" smtClean="0"/>
              <a:t>miutcánk.hu</a:t>
            </a:r>
            <a:r>
              <a:rPr lang="hu-HU" dirty="0" smtClean="0"/>
              <a:t>)</a:t>
            </a:r>
            <a:endParaRPr lang="hu-HU" dirty="0" smtClean="0"/>
          </a:p>
          <a:p>
            <a:pPr algn="just">
              <a:lnSpc>
                <a:spcPct val="90000"/>
              </a:lnSpc>
            </a:pPr>
            <a:r>
              <a:rPr lang="hu-HU" dirty="0" smtClean="0"/>
              <a:t>Időhorizont tágítása</a:t>
            </a:r>
          </a:p>
          <a:p>
            <a:pPr algn="just">
              <a:lnSpc>
                <a:spcPct val="90000"/>
              </a:lnSpc>
            </a:pPr>
            <a:r>
              <a:rPr lang="hu-HU" dirty="0" smtClean="0"/>
              <a:t>A társadalmi kommunikáció javítása</a:t>
            </a:r>
          </a:p>
          <a:p>
            <a:pPr algn="just">
              <a:lnSpc>
                <a:spcPct val="90000"/>
              </a:lnSpc>
            </a:pPr>
            <a:r>
              <a:rPr lang="hu-HU" dirty="0" smtClean="0"/>
              <a:t>Egy józan </a:t>
            </a:r>
            <a:r>
              <a:rPr lang="hu-HU" dirty="0" err="1" smtClean="0"/>
              <a:t>addiktológiai-politika</a:t>
            </a:r>
            <a:r>
              <a:rPr lang="hu-HU" dirty="0" smtClean="0"/>
              <a:t> </a:t>
            </a:r>
            <a:r>
              <a:rPr lang="hu-HU" dirty="0" smtClean="0"/>
              <a:t>megalkotása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396067-F4C8-4B45-A210-C9DB9EF661F0}" type="slidenum">
              <a:rPr lang="hu-HU" smtClean="0"/>
              <a:pPr>
                <a:defRPr/>
              </a:pPr>
              <a:t>18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1538" y="142852"/>
            <a:ext cx="7772400" cy="1143000"/>
          </a:xfrm>
        </p:spPr>
        <p:txBody>
          <a:bodyPr/>
          <a:lstStyle/>
          <a:p>
            <a:r>
              <a:rPr lang="hu-HU" dirty="0" smtClean="0"/>
              <a:t>Köszönöm a figyelmet!</a:t>
            </a:r>
            <a:endParaRPr lang="hu-HU" dirty="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7435E-CF5E-41E9-AE8B-8C3E40558830}" type="slidenum">
              <a:rPr lang="hu-HU" smtClean="0"/>
              <a:pPr>
                <a:defRPr/>
              </a:pPr>
              <a:t>19</a:t>
            </a:fld>
            <a:endParaRPr lang="hu-HU"/>
          </a:p>
        </p:txBody>
      </p:sp>
      <p:pic>
        <p:nvPicPr>
          <p:cNvPr id="3074" name="Picture 2" descr="C:\Users\János\Desktop\indit 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142984"/>
            <a:ext cx="5572164" cy="5143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Dilemmák</a:t>
            </a:r>
            <a:r>
              <a:rPr lang="hu-HU" dirty="0" smtClean="0"/>
              <a:t>!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71472" y="1771650"/>
            <a:ext cx="8267728" cy="4114800"/>
          </a:xfrm>
        </p:spPr>
        <p:txBody>
          <a:bodyPr>
            <a:normAutofit fontScale="92500" lnSpcReduction="10000"/>
          </a:bodyPr>
          <a:lstStyle/>
          <a:p>
            <a:r>
              <a:rPr lang="hu-HU" sz="2800" dirty="0" smtClean="0"/>
              <a:t>Nemzeti drogstratégia? </a:t>
            </a:r>
            <a:r>
              <a:rPr lang="hu-HU" sz="2800" dirty="0" err="1" smtClean="0"/>
              <a:t>Addikt</a:t>
            </a:r>
            <a:r>
              <a:rPr lang="hu-HU" sz="2800" dirty="0" smtClean="0"/>
              <a:t>. Stratégia?</a:t>
            </a:r>
          </a:p>
          <a:p>
            <a:r>
              <a:rPr lang="hu-HU" sz="2800" dirty="0" smtClean="0"/>
              <a:t>(Alkohol- és szerencsejáték megítélése? Dohánytermékek – </a:t>
            </a:r>
            <a:r>
              <a:rPr lang="hu-HU" sz="2800" dirty="0" err="1" smtClean="0"/>
              <a:t>elfbar</a:t>
            </a:r>
            <a:r>
              <a:rPr lang="hu-HU" sz="2800" dirty="0" smtClean="0"/>
              <a:t>!?)</a:t>
            </a:r>
          </a:p>
          <a:p>
            <a:r>
              <a:rPr lang="hu-HU" sz="2800" dirty="0" smtClean="0"/>
              <a:t>Ártalomcsökkentés?</a:t>
            </a:r>
          </a:p>
          <a:p>
            <a:r>
              <a:rPr lang="hu-HU" sz="2800" dirty="0" smtClean="0"/>
              <a:t>Prevenció az iskolákban? – </a:t>
            </a:r>
            <a:r>
              <a:rPr lang="hu-HU" sz="2800" dirty="0" err="1" smtClean="0"/>
              <a:t>gyermekvéd</a:t>
            </a:r>
            <a:r>
              <a:rPr lang="hu-HU" sz="2800" dirty="0" smtClean="0"/>
              <a:t>. tv.!!!!!</a:t>
            </a:r>
          </a:p>
          <a:p>
            <a:r>
              <a:rPr lang="hu-HU" sz="2800" dirty="0" smtClean="0"/>
              <a:t>Egyházak tevékenysége – </a:t>
            </a:r>
          </a:p>
          <a:p>
            <a:pPr>
              <a:buNone/>
            </a:pPr>
            <a:r>
              <a:rPr lang="hu-HU" sz="2800" dirty="0" smtClean="0"/>
              <a:t>	egyházi szabályozás, egyházi normatíva, módszertan?</a:t>
            </a:r>
          </a:p>
          <a:p>
            <a:pPr>
              <a:buNone/>
            </a:pPr>
            <a:r>
              <a:rPr lang="hu-HU" sz="2800" dirty="0" smtClean="0"/>
              <a:t>	</a:t>
            </a:r>
            <a:r>
              <a:rPr lang="hu-HU" sz="2800" dirty="0" err="1" smtClean="0"/>
              <a:t>Szoc</a:t>
            </a:r>
            <a:r>
              <a:rPr lang="hu-HU" sz="2800" dirty="0" smtClean="0"/>
              <a:t>. és </a:t>
            </a:r>
            <a:r>
              <a:rPr lang="hu-HU" sz="2800" dirty="0" err="1" smtClean="0"/>
              <a:t>eü</a:t>
            </a:r>
            <a:r>
              <a:rPr lang="hu-HU" sz="2800" dirty="0" smtClean="0"/>
              <a:t> közötti különbségek! (</a:t>
            </a:r>
            <a:r>
              <a:rPr lang="hu-HU" sz="2800" dirty="0" err="1" smtClean="0"/>
              <a:t>covid</a:t>
            </a:r>
            <a:r>
              <a:rPr lang="hu-HU" sz="2800" dirty="0" smtClean="0"/>
              <a:t> 500e)</a:t>
            </a:r>
          </a:p>
          <a:p>
            <a:r>
              <a:rPr lang="hu-HU" sz="2800" dirty="0" err="1" smtClean="0"/>
              <a:t>Paintkiller</a:t>
            </a:r>
            <a:r>
              <a:rPr lang="hu-HU" sz="2800" dirty="0" smtClean="0"/>
              <a:t> c. filmsorozat – itthon mi a helyzet?</a:t>
            </a:r>
            <a:endParaRPr lang="hu-HU" sz="28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2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dirty="0" smtClean="0">
                <a:solidFill>
                  <a:schemeClr val="tx1"/>
                </a:solidFill>
              </a:rPr>
              <a:t>Megoldás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8964613" cy="4924425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hu-HU" sz="2800" dirty="0" smtClean="0"/>
              <a:t>		„Az a puszta tény, hogy valaki ismeri bajának okát, 	már maga is gyógyító erejű.” „Nincs a sikernek olyan 	receptje, amely mindenki számára megfelelő lenne. 	Hiszen nem vagyunk egyformák. De mert az ember 	értelmes lény, minél jobban érti élete szerkezetét, 	annál közelebb kerül a boldogsághoz. Végső célja az, 	hogy önismerete fokához mérten, kifejezze </a:t>
            </a:r>
            <a:r>
              <a:rPr lang="hu-HU" sz="2800" dirty="0" smtClean="0"/>
              <a:t>	önmagát</a:t>
            </a:r>
            <a:r>
              <a:rPr lang="hu-HU" sz="2800" dirty="0" smtClean="0"/>
              <a:t>.” 	</a:t>
            </a:r>
            <a:endParaRPr lang="hu-HU" sz="2800" dirty="0" smtClean="0"/>
          </a:p>
          <a:p>
            <a:pPr eaLnBrk="1" hangingPunct="1">
              <a:buFontTx/>
              <a:buNone/>
            </a:pPr>
            <a:r>
              <a:rPr lang="hu-HU" sz="2800" dirty="0" smtClean="0"/>
              <a:t>	</a:t>
            </a:r>
            <a:r>
              <a:rPr lang="hu-HU" sz="2800" dirty="0" smtClean="0"/>
              <a:t>	</a:t>
            </a:r>
            <a:r>
              <a:rPr lang="hu-HU" sz="2800" dirty="0" smtClean="0"/>
              <a:t>(</a:t>
            </a:r>
            <a:r>
              <a:rPr lang="hu-HU" sz="2800" dirty="0" smtClean="0"/>
              <a:t>Selye János - Életünk és a stressz, 1978)</a:t>
            </a:r>
          </a:p>
          <a:p>
            <a:pPr eaLnBrk="1" hangingPunct="1">
              <a:buFontTx/>
              <a:buNone/>
            </a:pPr>
            <a:endParaRPr lang="hu-HU" sz="2800" dirty="0" smtClean="0"/>
          </a:p>
          <a:p>
            <a:pPr eaLnBrk="1" hangingPunct="1">
              <a:buFontTx/>
              <a:buNone/>
            </a:pPr>
            <a:endParaRPr lang="hu-HU" sz="1800" dirty="0" smtClean="0">
              <a:solidFill>
                <a:srgbClr val="000000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E37E-E051-4F19-AF70-F7350C344567}" type="slidenum">
              <a:rPr lang="hu-HU" smtClean="0"/>
              <a:pPr/>
              <a:t>3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artalom helye 2"/>
          <p:cNvSpPr>
            <a:spLocks noGrp="1"/>
          </p:cNvSpPr>
          <p:nvPr>
            <p:ph idx="4294967295"/>
          </p:nvPr>
        </p:nvSpPr>
        <p:spPr>
          <a:xfrm>
            <a:off x="428596" y="357166"/>
            <a:ext cx="8072437" cy="6286544"/>
          </a:xfrm>
        </p:spPr>
        <p:txBody>
          <a:bodyPr>
            <a:normAutofit/>
          </a:bodyPr>
          <a:lstStyle/>
          <a:p>
            <a:pPr marL="457200" indent="-457200" algn="just">
              <a:buFont typeface="Wingdings" pitchFamily="2" charset="2"/>
              <a:buNone/>
            </a:pPr>
            <a:r>
              <a:rPr lang="hu-HU" sz="3200" dirty="0" smtClean="0">
                <a:latin typeface="Palatino Linotype" pitchFamily="18" charset="0"/>
              </a:rPr>
              <a:t>A </a:t>
            </a:r>
            <a:r>
              <a:rPr lang="hu-HU" sz="3200" dirty="0" smtClean="0">
                <a:latin typeface="Palatino Linotype" pitchFamily="18" charset="0"/>
              </a:rPr>
              <a:t>beavatkozások szinte minden területén </a:t>
            </a:r>
            <a:r>
              <a:rPr lang="hu-HU" sz="3200" dirty="0" smtClean="0">
                <a:latin typeface="Palatino Linotype" pitchFamily="18" charset="0"/>
              </a:rPr>
              <a:t>megállapíthatók polaritások</a:t>
            </a:r>
            <a:r>
              <a:rPr lang="hu-HU" sz="3200" dirty="0" smtClean="0">
                <a:latin typeface="Palatino Linotype" pitchFamily="18" charset="0"/>
              </a:rPr>
              <a:t>:</a:t>
            </a:r>
          </a:p>
          <a:p>
            <a:pPr marL="457200" indent="-457200" algn="just">
              <a:buFont typeface="Wingdings" pitchFamily="2" charset="2"/>
              <a:buNone/>
            </a:pPr>
            <a:endParaRPr lang="hu-HU" sz="2400" dirty="0">
              <a:latin typeface="Palatino Linotype" pitchFamily="18" charset="0"/>
            </a:endParaRPr>
          </a:p>
          <a:p>
            <a:pPr marL="457200" indent="-457200" algn="just">
              <a:buFont typeface="Calibri" pitchFamily="34" charset="0"/>
              <a:buAutoNum type="arabicPeriod"/>
            </a:pPr>
            <a:r>
              <a:rPr lang="hu-HU" sz="2300" dirty="0">
                <a:latin typeface="Palatino Linotype" pitchFamily="18" charset="0"/>
              </a:rPr>
              <a:t>értékalapú megközelítés </a:t>
            </a:r>
            <a:r>
              <a:rPr lang="hu-HU" sz="2300" b="1" dirty="0">
                <a:latin typeface="Palatino Linotype" pitchFamily="18" charset="0"/>
              </a:rPr>
              <a:t>vs. </a:t>
            </a:r>
            <a:r>
              <a:rPr lang="hu-HU" sz="2300" dirty="0">
                <a:latin typeface="Palatino Linotype" pitchFamily="18" charset="0"/>
              </a:rPr>
              <a:t>bizonyíték alapú megközelítés</a:t>
            </a:r>
          </a:p>
          <a:p>
            <a:pPr marL="457200" indent="-457200" algn="just">
              <a:buFont typeface="Calibri" pitchFamily="34" charset="0"/>
              <a:buAutoNum type="arabicPeriod"/>
            </a:pPr>
            <a:r>
              <a:rPr lang="hu-HU" sz="2300" dirty="0">
                <a:latin typeface="Palatino Linotype" pitchFamily="18" charset="0"/>
              </a:rPr>
              <a:t>társadalmi szükségletek </a:t>
            </a:r>
            <a:r>
              <a:rPr lang="hu-HU" sz="2300" b="1" dirty="0">
                <a:latin typeface="Palatino Linotype" pitchFamily="18" charset="0"/>
              </a:rPr>
              <a:t>vs. </a:t>
            </a:r>
            <a:r>
              <a:rPr lang="hu-HU" sz="2300" dirty="0">
                <a:latin typeface="Palatino Linotype" pitchFamily="18" charset="0"/>
              </a:rPr>
              <a:t>egyéni </a:t>
            </a:r>
            <a:r>
              <a:rPr lang="hu-HU" sz="2300" dirty="0" smtClean="0">
                <a:latin typeface="Palatino Linotype" pitchFamily="18" charset="0"/>
              </a:rPr>
              <a:t>szükségletek</a:t>
            </a:r>
          </a:p>
          <a:p>
            <a:pPr marL="457200" indent="-457200" algn="just">
              <a:buFont typeface="Calibri" pitchFamily="34" charset="0"/>
              <a:buAutoNum type="arabicPeriod"/>
            </a:pPr>
            <a:r>
              <a:rPr lang="hu-HU" sz="2300" dirty="0" smtClean="0">
                <a:latin typeface="Palatino Linotype" pitchFamily="18" charset="0"/>
              </a:rPr>
              <a:t>közösségi érdek vs. privát érdek (pénz!, szolgálat fenntartása)</a:t>
            </a:r>
            <a:endParaRPr lang="hu-HU" sz="2300" dirty="0">
              <a:latin typeface="Palatino Linotype" pitchFamily="18" charset="0"/>
            </a:endParaRPr>
          </a:p>
          <a:p>
            <a:pPr marL="457200" indent="-457200" algn="just">
              <a:buFont typeface="Calibri" pitchFamily="34" charset="0"/>
              <a:buAutoNum type="arabicPeriod"/>
            </a:pPr>
            <a:r>
              <a:rPr lang="hu-HU" sz="2300" dirty="0">
                <a:latin typeface="Palatino Linotype" pitchFamily="18" charset="0"/>
              </a:rPr>
              <a:t>hosszú távú beavatkozások </a:t>
            </a:r>
            <a:r>
              <a:rPr lang="hu-HU" sz="2300" b="1" dirty="0">
                <a:latin typeface="Palatino Linotype" pitchFamily="18" charset="0"/>
              </a:rPr>
              <a:t>vs. </a:t>
            </a:r>
            <a:r>
              <a:rPr lang="hu-HU" sz="2300" dirty="0">
                <a:latin typeface="Palatino Linotype" pitchFamily="18" charset="0"/>
              </a:rPr>
              <a:t>rövid távú intézkedések</a:t>
            </a:r>
          </a:p>
          <a:p>
            <a:pPr marL="457200" indent="-457200" algn="just">
              <a:buFont typeface="Calibri" pitchFamily="34" charset="0"/>
              <a:buAutoNum type="arabicPeriod"/>
            </a:pPr>
            <a:r>
              <a:rPr lang="hu-HU" sz="2300" dirty="0">
                <a:latin typeface="Palatino Linotype" pitchFamily="18" charset="0"/>
              </a:rPr>
              <a:t>kínálatcsökkentés </a:t>
            </a:r>
            <a:r>
              <a:rPr lang="hu-HU" sz="2300" b="1" dirty="0">
                <a:latin typeface="Palatino Linotype" pitchFamily="18" charset="0"/>
              </a:rPr>
              <a:t>vs. </a:t>
            </a:r>
            <a:r>
              <a:rPr lang="hu-HU" sz="2300" dirty="0">
                <a:latin typeface="Palatino Linotype" pitchFamily="18" charset="0"/>
              </a:rPr>
              <a:t>keresletcsökkentés </a:t>
            </a:r>
          </a:p>
          <a:p>
            <a:pPr marL="457200" indent="-457200" algn="just">
              <a:buFont typeface="Calibri" pitchFamily="34" charset="0"/>
              <a:buAutoNum type="arabicPeriod"/>
            </a:pPr>
            <a:r>
              <a:rPr lang="hu-HU" sz="2300" dirty="0">
                <a:latin typeface="Palatino Linotype" pitchFamily="18" charset="0"/>
              </a:rPr>
              <a:t>egyéni felelősségvállalás </a:t>
            </a:r>
            <a:r>
              <a:rPr lang="hu-HU" sz="2300" b="1" dirty="0">
                <a:latin typeface="Palatino Linotype" pitchFamily="18" charset="0"/>
              </a:rPr>
              <a:t>vs. </a:t>
            </a:r>
            <a:r>
              <a:rPr lang="hu-HU" sz="2300" b="1" dirty="0" smtClean="0">
                <a:latin typeface="Palatino Linotype" pitchFamily="18" charset="0"/>
              </a:rPr>
              <a:t>s</a:t>
            </a:r>
            <a:r>
              <a:rPr lang="hu-HU" sz="2300" dirty="0" smtClean="0">
                <a:latin typeface="Palatino Linotype" pitchFamily="18" charset="0"/>
              </a:rPr>
              <a:t>zolidáris súlypontú </a:t>
            </a:r>
            <a:r>
              <a:rPr lang="hu-HU" sz="2300" dirty="0">
                <a:latin typeface="Palatino Linotype" pitchFamily="18" charset="0"/>
              </a:rPr>
              <a:t>megközelítés (közegészségügyi szolgáltatások) </a:t>
            </a:r>
          </a:p>
          <a:p>
            <a:pPr marL="457200" indent="-457200" algn="just">
              <a:buFont typeface="Calibri" pitchFamily="34" charset="0"/>
              <a:buAutoNum type="arabicPeriod"/>
            </a:pPr>
            <a:r>
              <a:rPr lang="hu-HU" sz="2300" dirty="0">
                <a:latin typeface="Palatino Linotype" pitchFamily="18" charset="0"/>
              </a:rPr>
              <a:t>egészségügyi megközelítés </a:t>
            </a:r>
            <a:r>
              <a:rPr lang="hu-HU" sz="2300" b="1" dirty="0">
                <a:latin typeface="Palatino Linotype" pitchFamily="18" charset="0"/>
              </a:rPr>
              <a:t>vs. </a:t>
            </a:r>
            <a:r>
              <a:rPr lang="hu-HU" sz="2300" dirty="0">
                <a:latin typeface="Palatino Linotype" pitchFamily="18" charset="0"/>
              </a:rPr>
              <a:t>szociális orientációjú megközelítés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artalom helye 2"/>
          <p:cNvSpPr>
            <a:spLocks noGrp="1"/>
          </p:cNvSpPr>
          <p:nvPr>
            <p:ph idx="4294967295"/>
          </p:nvPr>
        </p:nvSpPr>
        <p:spPr>
          <a:xfrm>
            <a:off x="785786" y="214290"/>
            <a:ext cx="7929562" cy="6357982"/>
          </a:xfrm>
        </p:spPr>
        <p:txBody>
          <a:bodyPr>
            <a:normAutofit/>
          </a:bodyPr>
          <a:lstStyle/>
          <a:p>
            <a:pPr marL="514350" indent="-514350" algn="just">
              <a:buFont typeface="Wingdings" pitchFamily="2" charset="2"/>
              <a:buNone/>
            </a:pPr>
            <a:r>
              <a:rPr lang="hu-HU" sz="2400" dirty="0">
                <a:latin typeface="Palatino Linotype" pitchFamily="18" charset="0"/>
              </a:rPr>
              <a:t>8</a:t>
            </a:r>
            <a:r>
              <a:rPr lang="hu-HU" sz="2400" dirty="0" smtClean="0">
                <a:latin typeface="Palatino Linotype" pitchFamily="18" charset="0"/>
              </a:rPr>
              <a:t>.</a:t>
            </a:r>
            <a:r>
              <a:rPr lang="hu-HU" sz="2000" dirty="0">
                <a:latin typeface="Palatino Linotype" pitchFamily="18" charset="0"/>
              </a:rPr>
              <a:t>	</a:t>
            </a:r>
            <a:r>
              <a:rPr lang="hu-HU" sz="2300" dirty="0">
                <a:latin typeface="Palatino Linotype" pitchFamily="18" charset="0"/>
              </a:rPr>
              <a:t>kipróbált, tesztelt beavatkozások </a:t>
            </a:r>
            <a:r>
              <a:rPr lang="hu-HU" sz="2300" b="1" dirty="0">
                <a:latin typeface="Palatino Linotype" pitchFamily="18" charset="0"/>
              </a:rPr>
              <a:t>vs. </a:t>
            </a:r>
            <a:r>
              <a:rPr lang="hu-HU" sz="2300" dirty="0">
                <a:latin typeface="Palatino Linotype" pitchFamily="18" charset="0"/>
              </a:rPr>
              <a:t>új metódusok és modellek</a:t>
            </a:r>
          </a:p>
          <a:p>
            <a:pPr marL="514350" indent="-514350" algn="just">
              <a:buFont typeface="Wingdings" pitchFamily="2" charset="2"/>
              <a:buNone/>
            </a:pPr>
            <a:r>
              <a:rPr lang="hu-HU" sz="2300" dirty="0">
                <a:latin typeface="Palatino Linotype" pitchFamily="18" charset="0"/>
              </a:rPr>
              <a:t>9</a:t>
            </a:r>
            <a:r>
              <a:rPr lang="hu-HU" sz="2300" dirty="0" smtClean="0">
                <a:latin typeface="Palatino Linotype" pitchFamily="18" charset="0"/>
              </a:rPr>
              <a:t>.</a:t>
            </a:r>
            <a:r>
              <a:rPr lang="hu-HU" sz="2300" dirty="0">
                <a:latin typeface="Palatino Linotype" pitchFamily="18" charset="0"/>
              </a:rPr>
              <a:t>	</a:t>
            </a:r>
            <a:r>
              <a:rPr lang="hu-HU" sz="2300" dirty="0" err="1" smtClean="0">
                <a:latin typeface="Palatino Linotype" pitchFamily="18" charset="0"/>
              </a:rPr>
              <a:t>guideline-ok</a:t>
            </a:r>
            <a:r>
              <a:rPr lang="hu-HU" sz="2300" dirty="0" smtClean="0">
                <a:latin typeface="Palatino Linotype" pitchFamily="18" charset="0"/>
              </a:rPr>
              <a:t>, </a:t>
            </a:r>
            <a:r>
              <a:rPr lang="hu-HU" sz="2300" dirty="0">
                <a:latin typeface="Palatino Linotype" pitchFamily="18" charset="0"/>
              </a:rPr>
              <a:t>minőségi kritériumok </a:t>
            </a:r>
            <a:r>
              <a:rPr lang="hu-HU" sz="2300" dirty="0" smtClean="0">
                <a:latin typeface="Palatino Linotype" pitchFamily="18" charset="0"/>
              </a:rPr>
              <a:t>mentén végzett intervenciók </a:t>
            </a:r>
            <a:r>
              <a:rPr lang="hu-HU" sz="2300" b="1" dirty="0">
                <a:latin typeface="Palatino Linotype" pitchFamily="18" charset="0"/>
              </a:rPr>
              <a:t>vs. </a:t>
            </a:r>
            <a:r>
              <a:rPr lang="hu-HU" sz="2300" dirty="0">
                <a:latin typeface="Palatino Linotype" pitchFamily="18" charset="0"/>
              </a:rPr>
              <a:t>flexibilis, egyéni szempontú megközelítések   </a:t>
            </a:r>
          </a:p>
          <a:p>
            <a:pPr marL="514350" indent="-514350" algn="just">
              <a:buFont typeface="Wingdings" pitchFamily="2" charset="2"/>
              <a:buNone/>
            </a:pPr>
            <a:r>
              <a:rPr lang="hu-HU" sz="2300" dirty="0" smtClean="0">
                <a:latin typeface="Palatino Linotype" pitchFamily="18" charset="0"/>
              </a:rPr>
              <a:t>10.</a:t>
            </a:r>
            <a:r>
              <a:rPr lang="hu-HU" sz="2300" dirty="0">
                <a:latin typeface="Palatino Linotype" pitchFamily="18" charset="0"/>
              </a:rPr>
              <a:t>	fentről lefelé irányuló döntéshozatal (instrukciók adminisztratív szintekről) </a:t>
            </a:r>
            <a:r>
              <a:rPr lang="hu-HU" sz="2300" b="1" dirty="0">
                <a:latin typeface="Palatino Linotype" pitchFamily="18" charset="0"/>
              </a:rPr>
              <a:t>vs. </a:t>
            </a:r>
            <a:r>
              <a:rPr lang="hu-HU" sz="2300" dirty="0">
                <a:latin typeface="Palatino Linotype" pitchFamily="18" charset="0"/>
              </a:rPr>
              <a:t>a döntések a közvetlen, területi tapasztalatok alapján születnek (a fentről lefelé irányuló hatások inkább szupervíziós jellegűek, ellenőrző szerepűek)</a:t>
            </a:r>
          </a:p>
          <a:p>
            <a:pPr marL="514350" indent="-514350" algn="just">
              <a:buFont typeface="Wingdings" pitchFamily="2" charset="2"/>
              <a:buNone/>
            </a:pPr>
            <a:r>
              <a:rPr lang="hu-HU" sz="2300" dirty="0" smtClean="0">
                <a:latin typeface="Palatino Linotype" pitchFamily="18" charset="0"/>
              </a:rPr>
              <a:t>11.</a:t>
            </a:r>
            <a:r>
              <a:rPr lang="hu-HU" sz="2300" dirty="0">
                <a:latin typeface="Palatino Linotype" pitchFamily="18" charset="0"/>
              </a:rPr>
              <a:t>	egyetlen </a:t>
            </a:r>
            <a:r>
              <a:rPr lang="hu-HU" sz="2300" dirty="0" smtClean="0">
                <a:latin typeface="Palatino Linotype" pitchFamily="18" charset="0"/>
              </a:rPr>
              <a:t>diszciplínával </a:t>
            </a:r>
            <a:r>
              <a:rPr lang="hu-HU" sz="2300" dirty="0">
                <a:latin typeface="Palatino Linotype" pitchFamily="18" charset="0"/>
              </a:rPr>
              <a:t>foglalkozó megközelítés </a:t>
            </a:r>
            <a:r>
              <a:rPr lang="hu-HU" sz="2300" b="1" dirty="0">
                <a:latin typeface="Palatino Linotype" pitchFamily="18" charset="0"/>
              </a:rPr>
              <a:t>vs. </a:t>
            </a:r>
            <a:r>
              <a:rPr lang="hu-HU" sz="2300" dirty="0">
                <a:latin typeface="Palatino Linotype" pitchFamily="18" charset="0"/>
              </a:rPr>
              <a:t>multidiszciplináris </a:t>
            </a:r>
            <a:r>
              <a:rPr lang="hu-HU" sz="2300" dirty="0" smtClean="0">
                <a:latin typeface="Palatino Linotype" pitchFamily="18" charset="0"/>
              </a:rPr>
              <a:t>megközelítés (</a:t>
            </a:r>
            <a:r>
              <a:rPr lang="hu-HU" sz="2300" dirty="0" err="1" smtClean="0">
                <a:latin typeface="Palatino Linotype" pitchFamily="18" charset="0"/>
              </a:rPr>
              <a:t>addikciót</a:t>
            </a:r>
            <a:r>
              <a:rPr lang="hu-HU" sz="2300" dirty="0" smtClean="0">
                <a:latin typeface="Palatino Linotype" pitchFamily="18" charset="0"/>
              </a:rPr>
              <a:t> magyarázó modellek)</a:t>
            </a:r>
            <a:endParaRPr lang="hu-HU" sz="2300" dirty="0">
              <a:latin typeface="Palatino Linotype" pitchFamily="18" charset="0"/>
            </a:endParaRPr>
          </a:p>
          <a:p>
            <a:pPr marL="514350" indent="-514350" algn="just">
              <a:buFont typeface="Wingdings" pitchFamily="2" charset="2"/>
              <a:buNone/>
            </a:pPr>
            <a:r>
              <a:rPr lang="hu-HU" sz="2300" dirty="0" smtClean="0">
                <a:latin typeface="Palatino Linotype" pitchFamily="18" charset="0"/>
              </a:rPr>
              <a:t>12. állami/egyházi feladatellátás </a:t>
            </a:r>
            <a:r>
              <a:rPr lang="hu-HU" sz="2300" b="1" dirty="0">
                <a:latin typeface="Palatino Linotype" pitchFamily="18" charset="0"/>
              </a:rPr>
              <a:t>vs. </a:t>
            </a:r>
            <a:r>
              <a:rPr lang="hu-HU" sz="2300" dirty="0">
                <a:latin typeface="Palatino Linotype" pitchFamily="18" charset="0"/>
              </a:rPr>
              <a:t>civil szerepvállalás</a:t>
            </a:r>
          </a:p>
          <a:p>
            <a:pPr marL="514350" indent="-514350" algn="just">
              <a:buFont typeface="Wingdings" pitchFamily="2" charset="2"/>
              <a:buNone/>
            </a:pPr>
            <a:r>
              <a:rPr lang="hu-HU" sz="2300" dirty="0" smtClean="0">
                <a:latin typeface="Palatino Linotype" pitchFamily="18" charset="0"/>
              </a:rPr>
              <a:t>13.</a:t>
            </a:r>
            <a:r>
              <a:rPr lang="hu-HU" sz="2300" dirty="0">
                <a:latin typeface="Palatino Linotype" pitchFamily="18" charset="0"/>
              </a:rPr>
              <a:t>	szektorszempontú akciók </a:t>
            </a:r>
            <a:r>
              <a:rPr lang="hu-HU" sz="2300" b="1" dirty="0">
                <a:latin typeface="Palatino Linotype" pitchFamily="18" charset="0"/>
              </a:rPr>
              <a:t>vs.</a:t>
            </a:r>
            <a:r>
              <a:rPr lang="hu-HU" sz="2300" dirty="0">
                <a:latin typeface="Palatino Linotype" pitchFamily="18" charset="0"/>
              </a:rPr>
              <a:t> hálózati munka és kooperáció a szektorok között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ím 1"/>
          <p:cNvSpPr>
            <a:spLocks noGrp="1"/>
          </p:cNvSpPr>
          <p:nvPr>
            <p:ph type="title" idx="4294967295"/>
          </p:nvPr>
        </p:nvSpPr>
        <p:spPr>
          <a:xfrm>
            <a:off x="914400" y="214313"/>
            <a:ext cx="8229600" cy="1143000"/>
          </a:xfrm>
        </p:spPr>
        <p:txBody>
          <a:bodyPr/>
          <a:lstStyle/>
          <a:p>
            <a:pPr algn="l"/>
            <a:r>
              <a:rPr lang="hu-HU" sz="3600" dirty="0">
                <a:latin typeface="Palatino Linotype" pitchFamily="18" charset="0"/>
              </a:rPr>
              <a:t>Ö</a:t>
            </a:r>
            <a:r>
              <a:rPr lang="hu-HU" sz="3600" dirty="0" smtClean="0">
                <a:latin typeface="Palatino Linotype" pitchFamily="18" charset="0"/>
              </a:rPr>
              <a:t>sszegzés</a:t>
            </a:r>
            <a:endParaRPr lang="hu-HU" sz="3600" dirty="0">
              <a:latin typeface="Palatino Linotype" pitchFamily="18" charset="0"/>
            </a:endParaRPr>
          </a:p>
        </p:txBody>
      </p:sp>
      <p:sp>
        <p:nvSpPr>
          <p:cNvPr id="9219" name="Tartalom helye 2"/>
          <p:cNvSpPr>
            <a:spLocks noGrp="1"/>
          </p:cNvSpPr>
          <p:nvPr>
            <p:ph idx="4294967295"/>
          </p:nvPr>
        </p:nvSpPr>
        <p:spPr>
          <a:xfrm>
            <a:off x="571472" y="1500174"/>
            <a:ext cx="7929562" cy="4525962"/>
          </a:xfrm>
        </p:spPr>
        <p:txBody>
          <a:bodyPr>
            <a:normAutofit/>
          </a:bodyPr>
          <a:lstStyle/>
          <a:p>
            <a:pPr algn="just"/>
            <a:r>
              <a:rPr lang="hu-HU" sz="2400" dirty="0">
                <a:latin typeface="Palatino Linotype" pitchFamily="18" charset="0"/>
              </a:rPr>
              <a:t>P</a:t>
            </a:r>
            <a:r>
              <a:rPr lang="hu-HU" sz="2400" dirty="0" smtClean="0">
                <a:latin typeface="Palatino Linotype" pitchFamily="18" charset="0"/>
              </a:rPr>
              <a:t>revenció</a:t>
            </a:r>
            <a:r>
              <a:rPr lang="hu-HU" sz="2400" dirty="0">
                <a:latin typeface="Palatino Linotype" pitchFamily="18" charset="0"/>
              </a:rPr>
              <a:t>, kezelés-ellátás, ártalomcsökkentés -  egymást kiegészítő elemek, nem helyettesíthetőek </a:t>
            </a:r>
            <a:r>
              <a:rPr lang="hu-HU" sz="2400" dirty="0" smtClean="0">
                <a:latin typeface="Palatino Linotype" pitchFamily="18" charset="0"/>
              </a:rPr>
              <a:t>egymással</a:t>
            </a:r>
          </a:p>
          <a:p>
            <a:pPr algn="just"/>
            <a:r>
              <a:rPr lang="hu-HU" sz="2400" dirty="0" smtClean="0">
                <a:latin typeface="Palatino Linotype" pitchFamily="18" charset="0"/>
              </a:rPr>
              <a:t>Bizonyítékokon alapuló megközelítések prioritása</a:t>
            </a:r>
            <a:endParaRPr lang="hu-HU" sz="2400" dirty="0">
              <a:latin typeface="Palatino Linotype" pitchFamily="18" charset="0"/>
            </a:endParaRPr>
          </a:p>
          <a:p>
            <a:pPr algn="just"/>
            <a:r>
              <a:rPr lang="hu-HU" sz="2400" dirty="0">
                <a:latin typeface="Palatino Linotype" pitchFamily="18" charset="0"/>
              </a:rPr>
              <a:t>Állami, civil, egyházi szervezetek, egészségügyi és szociális szolgáltatók partneri-, hálózati </a:t>
            </a:r>
            <a:r>
              <a:rPr lang="hu-HU" sz="2400" dirty="0" smtClean="0">
                <a:latin typeface="Palatino Linotype" pitchFamily="18" charset="0"/>
              </a:rPr>
              <a:t>viszonya</a:t>
            </a:r>
            <a:endParaRPr lang="hu-HU" sz="2400" dirty="0">
              <a:latin typeface="Palatino Linotype" pitchFamily="18" charset="0"/>
            </a:endParaRPr>
          </a:p>
          <a:p>
            <a:pPr algn="just"/>
            <a:r>
              <a:rPr lang="hu-HU" sz="2400" dirty="0">
                <a:latin typeface="Palatino Linotype" pitchFamily="18" charset="0"/>
              </a:rPr>
              <a:t>Koordináció-párbeszéd </a:t>
            </a:r>
            <a:r>
              <a:rPr lang="hu-HU" sz="2400" dirty="0" smtClean="0">
                <a:latin typeface="Palatino Linotype" pitchFamily="18" charset="0"/>
              </a:rPr>
              <a:t>fontossága</a:t>
            </a:r>
          </a:p>
          <a:p>
            <a:pPr algn="just"/>
            <a:r>
              <a:rPr lang="hu-HU" sz="2400" dirty="0" smtClean="0">
                <a:latin typeface="Palatino Linotype" pitchFamily="18" charset="0"/>
              </a:rPr>
              <a:t>Szakmai érdekképviseletek erősítése</a:t>
            </a:r>
            <a:endParaRPr lang="hu-HU" sz="24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Függőség kérdése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28662" y="1500174"/>
            <a:ext cx="8215338" cy="41148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hu-HU" dirty="0" smtClean="0"/>
              <a:t>DSM-IV. </a:t>
            </a:r>
            <a:r>
              <a:rPr lang="hu-HU" dirty="0" err="1" smtClean="0"/>
              <a:t>abusus</a:t>
            </a:r>
            <a:r>
              <a:rPr lang="hu-HU" dirty="0" smtClean="0"/>
              <a:t> – </a:t>
            </a:r>
            <a:r>
              <a:rPr lang="hu-HU" dirty="0" err="1" smtClean="0"/>
              <a:t>dependencia</a:t>
            </a:r>
            <a:r>
              <a:rPr lang="hu-HU" dirty="0" smtClean="0"/>
              <a:t> helyett spektrum</a:t>
            </a:r>
          </a:p>
          <a:p>
            <a:pPr>
              <a:buNone/>
            </a:pPr>
            <a:r>
              <a:rPr lang="hu-HU" dirty="0" smtClean="0"/>
              <a:t>DSM-V. enyhe – középsúlyos – súlyos </a:t>
            </a:r>
            <a:r>
              <a:rPr lang="hu-HU" dirty="0" err="1" smtClean="0"/>
              <a:t>addikció</a:t>
            </a:r>
            <a:endParaRPr lang="hu-HU" dirty="0"/>
          </a:p>
          <a:p>
            <a:pPr>
              <a:buNone/>
            </a:pPr>
            <a:r>
              <a:rPr lang="hu-HU" dirty="0" smtClean="0"/>
              <a:t>A DIAGNÓZIS problémája!</a:t>
            </a:r>
          </a:p>
          <a:p>
            <a:pPr>
              <a:buNone/>
            </a:pPr>
            <a:r>
              <a:rPr lang="hu-HU" dirty="0" smtClean="0"/>
              <a:t>Stigma, </a:t>
            </a:r>
            <a:r>
              <a:rPr lang="hu-HU" dirty="0" err="1" smtClean="0"/>
              <a:t>stigmatizáció</a:t>
            </a:r>
            <a:r>
              <a:rPr lang="hu-HU" dirty="0" smtClean="0"/>
              <a:t> – </a:t>
            </a:r>
            <a:r>
              <a:rPr lang="hu-HU" dirty="0" err="1" smtClean="0"/>
              <a:t>destigmatizáció</a:t>
            </a:r>
            <a:endParaRPr lang="hu-HU" dirty="0" smtClean="0"/>
          </a:p>
          <a:p>
            <a:pPr>
              <a:buNone/>
            </a:pPr>
            <a:r>
              <a:rPr lang="hu-HU" dirty="0" smtClean="0"/>
              <a:t>Többnyire nem függőket kezelünk (</a:t>
            </a:r>
            <a:r>
              <a:rPr lang="hu-HU" dirty="0" err="1" smtClean="0"/>
              <a:t>szoc.-eü</a:t>
            </a:r>
            <a:r>
              <a:rPr lang="hu-HU" dirty="0" smtClean="0"/>
              <a:t>.?)</a:t>
            </a:r>
          </a:p>
          <a:p>
            <a:pPr>
              <a:buNone/>
            </a:pPr>
            <a:r>
              <a:rPr lang="hu-HU" dirty="0" smtClean="0"/>
              <a:t>Nem motivált klienseket keresünk, hanem a  hozzánk segítségért fordulókat tesszük motiválttá!</a:t>
            </a:r>
          </a:p>
          <a:p>
            <a:pPr>
              <a:buNone/>
            </a:pPr>
            <a:r>
              <a:rPr lang="hu-HU" dirty="0" smtClean="0"/>
              <a:t>A stressz jelentősége/értelme! Életminőség!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7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sz="3600" dirty="0" err="1" smtClean="0"/>
              <a:t>Etiológia</a:t>
            </a:r>
            <a:r>
              <a:rPr lang="hu-HU" sz="3600" dirty="0" smtClean="0"/>
              <a:t> és gyógykezelés</a:t>
            </a:r>
            <a:endParaRPr lang="hu-HU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771650"/>
            <a:ext cx="8077200" cy="4114800"/>
          </a:xfrm>
        </p:spPr>
        <p:txBody>
          <a:bodyPr/>
          <a:lstStyle/>
          <a:p>
            <a:r>
              <a:rPr lang="hu-HU" sz="2400" dirty="0"/>
              <a:t>Biológiai/genetikai </a:t>
            </a:r>
            <a:r>
              <a:rPr lang="hu-HU" sz="2400" dirty="0" smtClean="0"/>
              <a:t>hátér (gyógyszer)</a:t>
            </a:r>
            <a:endParaRPr lang="hu-HU" sz="2400" dirty="0"/>
          </a:p>
          <a:p>
            <a:r>
              <a:rPr lang="hu-HU" sz="2400" dirty="0" err="1"/>
              <a:t>Pszichoszociális</a:t>
            </a:r>
            <a:r>
              <a:rPr lang="hu-HU" sz="2400" dirty="0"/>
              <a:t> fejlődés (autonómia, individualizáció, izolálódás, kapcsolat, stb</a:t>
            </a:r>
            <a:r>
              <a:rPr lang="hu-HU" sz="2400" dirty="0" smtClean="0"/>
              <a:t>.) (pszichoterápia, </a:t>
            </a:r>
            <a:r>
              <a:rPr lang="hu-HU" sz="2400" dirty="0" err="1" smtClean="0"/>
              <a:t>pszichoedukáció</a:t>
            </a:r>
            <a:r>
              <a:rPr lang="hu-HU" sz="2400" dirty="0" smtClean="0"/>
              <a:t>)</a:t>
            </a:r>
          </a:p>
          <a:p>
            <a:r>
              <a:rPr lang="hu-HU" sz="2400" dirty="0" smtClean="0"/>
              <a:t>Szociális háttér, kapcsolatok (közösségi ellátás)</a:t>
            </a:r>
            <a:endParaRPr lang="hu-HU" sz="2400" dirty="0"/>
          </a:p>
          <a:p>
            <a:r>
              <a:rPr lang="hu-HU" sz="2400" dirty="0"/>
              <a:t>családi </a:t>
            </a:r>
            <a:r>
              <a:rPr lang="hu-HU" sz="2400" dirty="0" smtClean="0"/>
              <a:t>tényezők (családterápia, </a:t>
            </a:r>
            <a:r>
              <a:rPr lang="hu-HU" sz="2400" dirty="0" err="1" smtClean="0"/>
              <a:t>cssaládi</a:t>
            </a:r>
            <a:r>
              <a:rPr lang="hu-HU" sz="2400" dirty="0" smtClean="0"/>
              <a:t> konzultáció)</a:t>
            </a:r>
            <a:endParaRPr lang="hu-HU" sz="2400" dirty="0"/>
          </a:p>
          <a:p>
            <a:r>
              <a:rPr lang="hu-HU" sz="2400" dirty="0"/>
              <a:t>kortárs </a:t>
            </a:r>
            <a:r>
              <a:rPr lang="hu-HU" sz="2400" dirty="0" smtClean="0"/>
              <a:t>hatások (csoport, közösség)</a:t>
            </a:r>
            <a:endParaRPr lang="hu-HU" sz="2400" dirty="0"/>
          </a:p>
          <a:p>
            <a:r>
              <a:rPr lang="hu-HU" sz="2400" dirty="0"/>
              <a:t>kulturális hatások (pl. az extrém kultúrája</a:t>
            </a:r>
            <a:r>
              <a:rPr lang="hu-HU" sz="2400" dirty="0" smtClean="0"/>
              <a:t>) (szabadidős </a:t>
            </a:r>
            <a:r>
              <a:rPr lang="hu-HU" sz="2400" dirty="0" err="1" smtClean="0"/>
              <a:t>prog</a:t>
            </a:r>
            <a:r>
              <a:rPr lang="hu-HU" sz="2400" dirty="0" smtClean="0"/>
              <a:t>.)</a:t>
            </a:r>
            <a:endParaRPr lang="hu-HU" sz="24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A1BF3-8EDA-417C-B13A-711D66AF423E}" type="slidenum">
              <a:rPr lang="hu-HU" smtClean="0"/>
              <a:pPr/>
              <a:t>8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>
          <a:xfrm>
            <a:off x="734096" y="296215"/>
            <a:ext cx="7894363" cy="669701"/>
          </a:xfrm>
        </p:spPr>
        <p:txBody>
          <a:bodyPr/>
          <a:lstStyle/>
          <a:p>
            <a:pPr algn="ctr"/>
            <a:r>
              <a:rPr lang="hu-HU" b="1" dirty="0">
                <a:solidFill>
                  <a:srgbClr val="002060"/>
                </a:solidFill>
                <a:cs typeface="Times New Roman" panose="02020603050405020304" pitchFamily="18" charset="0"/>
              </a:rPr>
              <a:t>Korai kezelésbevétel.. </a:t>
            </a:r>
          </a:p>
        </p:txBody>
      </p:sp>
      <p:sp>
        <p:nvSpPr>
          <p:cNvPr id="8" name="Tartalom helye 7"/>
          <p:cNvSpPr>
            <a:spLocks noGrp="1"/>
          </p:cNvSpPr>
          <p:nvPr>
            <p:ph sz="half" idx="1"/>
          </p:nvPr>
        </p:nvSpPr>
        <p:spPr>
          <a:xfrm>
            <a:off x="714348" y="1285860"/>
            <a:ext cx="4646054" cy="521497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Lényege: 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Speciális intervenciók, beavatkozások gyűjtőfogalma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Ártalmas viselkedés szempontjából érintett rizikócsoport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Szerhasználati életút korai szakaszában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Proaktív megközelítés Pl.: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outreach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Célja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hogy megelőzzük:</a:t>
            </a:r>
          </a:p>
          <a:p>
            <a:pPr>
              <a:buFontTx/>
              <a:buChar char="-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Állapot romlást</a:t>
            </a:r>
          </a:p>
          <a:p>
            <a:pPr>
              <a:buFontTx/>
              <a:buChar char="-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Függőség kialakulását</a:t>
            </a:r>
          </a:p>
          <a:p>
            <a:pPr>
              <a:buFontTx/>
              <a:buChar char="-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Egyéb mentális betegség kialakulását</a:t>
            </a:r>
          </a:p>
          <a:p>
            <a:pPr>
              <a:buFontTx/>
              <a:buChar char="-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Pszichés és fizikai ártalmak kialakulását</a:t>
            </a:r>
          </a:p>
          <a:p>
            <a:pPr>
              <a:buFontTx/>
              <a:buChar char="-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Életvitel szignifikáns leépülését</a:t>
            </a:r>
          </a:p>
          <a:p>
            <a:pPr>
              <a:buFontTx/>
              <a:buChar char="-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artalom helye 8"/>
          <p:cNvSpPr>
            <a:spLocks noGrp="1"/>
          </p:cNvSpPr>
          <p:nvPr>
            <p:ph sz="half" idx="2"/>
          </p:nvPr>
        </p:nvSpPr>
        <p:spPr>
          <a:xfrm>
            <a:off x="5286380" y="1785926"/>
            <a:ext cx="3594239" cy="207913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Feladatok: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Egészségmagatartás fejlesztése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Információátadás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Bizalom erősítése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Motiváció fokozás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Közös stratégia</a:t>
            </a: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2198" y="4143380"/>
            <a:ext cx="2717056" cy="240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703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ó">
  <a:themeElements>
    <a:clrScheme name="Metró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ó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ó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482</TotalTime>
  <Words>692</Words>
  <Application>Microsoft PowerPoint</Application>
  <PresentationFormat>Diavetítés a képernyőre (4:3 oldalarány)</PresentationFormat>
  <Paragraphs>183</Paragraphs>
  <Slides>19</Slides>
  <Notes>2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0" baseType="lpstr">
      <vt:lpstr>Metró</vt:lpstr>
      <vt:lpstr>Fókuszban az addiktológiai szolgáltatások integrált szemlélete,  szociális terület és egészségügy kapcsolódása</vt:lpstr>
      <vt:lpstr>Dilemmák!</vt:lpstr>
      <vt:lpstr>Megoldás</vt:lpstr>
      <vt:lpstr>4. dia</vt:lpstr>
      <vt:lpstr>5. dia</vt:lpstr>
      <vt:lpstr>Összegzés</vt:lpstr>
      <vt:lpstr>Függőség kérdése</vt:lpstr>
      <vt:lpstr>Etiológia és gyógykezelés</vt:lpstr>
      <vt:lpstr>Korai kezelésbevétel.. </vt:lpstr>
      <vt:lpstr>A KORAI KEZELÉSBE KERÜLÉS KULCSMODELLJE A viselkedésváltozás transzteoretikus  modelljeodellje  - Prochaska és DiClemente (1982)</vt:lpstr>
      <vt:lpstr>Főbb alkalmazási területek</vt:lpstr>
      <vt:lpstr>Mi a terápiás cél? (Kinek mi a cél?)</vt:lpstr>
      <vt:lpstr>Pszichológiai immunrendszer</vt:lpstr>
      <vt:lpstr>Ártalomcsökkentés</vt:lpstr>
      <vt:lpstr>Integrált terápiás rendszerek</vt:lpstr>
      <vt:lpstr>Az egyéni esetkezelések mellett tennünk kell a társadalmi szemléletformálás érdekében is:</vt:lpstr>
      <vt:lpstr>Összefoglalva</vt:lpstr>
      <vt:lpstr>Összefoglava</vt:lpstr>
      <vt:lpstr>Köszönöm a figyelmet!</vt:lpstr>
    </vt:vector>
  </TitlesOfParts>
  <Company>János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 ambulancián dolgozó segítő dilemmái</dc:title>
  <dc:creator>János</dc:creator>
  <cp:lastModifiedBy>János</cp:lastModifiedBy>
  <cp:revision>28</cp:revision>
  <dcterms:created xsi:type="dcterms:W3CDTF">2004-05-11T19:28:03Z</dcterms:created>
  <dcterms:modified xsi:type="dcterms:W3CDTF">2023-10-17T22:18:26Z</dcterms:modified>
</cp:coreProperties>
</file>