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  <p:sldMasterId id="2147483697" r:id="rId2"/>
    <p:sldMasterId id="2147483698" r:id="rId3"/>
  </p:sldMasterIdLst>
  <p:notesMasterIdLst>
    <p:notesMasterId r:id="rId74"/>
  </p:notesMasterIdLst>
  <p:sldIdLst>
    <p:sldId id="731" r:id="rId4"/>
    <p:sldId id="765" r:id="rId5"/>
    <p:sldId id="759" r:id="rId6"/>
    <p:sldId id="766" r:id="rId7"/>
    <p:sldId id="767" r:id="rId8"/>
    <p:sldId id="769" r:id="rId9"/>
    <p:sldId id="632" r:id="rId10"/>
    <p:sldId id="803" r:id="rId11"/>
    <p:sldId id="806" r:id="rId12"/>
    <p:sldId id="263" r:id="rId13"/>
    <p:sldId id="768" r:id="rId14"/>
    <p:sldId id="615" r:id="rId15"/>
    <p:sldId id="797" r:id="rId16"/>
    <p:sldId id="618" r:id="rId17"/>
    <p:sldId id="541" r:id="rId18"/>
    <p:sldId id="281" r:id="rId19"/>
    <p:sldId id="278" r:id="rId20"/>
    <p:sldId id="805" r:id="rId21"/>
    <p:sldId id="402" r:id="rId22"/>
    <p:sldId id="368" r:id="rId23"/>
    <p:sldId id="403" r:id="rId24"/>
    <p:sldId id="770" r:id="rId25"/>
    <p:sldId id="411" r:id="rId26"/>
    <p:sldId id="799" r:id="rId27"/>
    <p:sldId id="807" r:id="rId28"/>
    <p:sldId id="560" r:id="rId29"/>
    <p:sldId id="406" r:id="rId30"/>
    <p:sldId id="622" r:id="rId31"/>
    <p:sldId id="620" r:id="rId32"/>
    <p:sldId id="627" r:id="rId33"/>
    <p:sldId id="626" r:id="rId34"/>
    <p:sldId id="771" r:id="rId35"/>
    <p:sldId id="725" r:id="rId36"/>
    <p:sldId id="726" r:id="rId37"/>
    <p:sldId id="674" r:id="rId38"/>
    <p:sldId id="611" r:id="rId39"/>
    <p:sldId id="623" r:id="rId40"/>
    <p:sldId id="773" r:id="rId41"/>
    <p:sldId id="701" r:id="rId42"/>
    <p:sldId id="705" r:id="rId43"/>
    <p:sldId id="657" r:id="rId44"/>
    <p:sldId id="681" r:id="rId45"/>
    <p:sldId id="649" r:id="rId46"/>
    <p:sldId id="713" r:id="rId47"/>
    <p:sldId id="774" r:id="rId48"/>
    <p:sldId id="787" r:id="rId49"/>
    <p:sldId id="788" r:id="rId50"/>
    <p:sldId id="786" r:id="rId51"/>
    <p:sldId id="775" r:id="rId52"/>
    <p:sldId id="776" r:id="rId53"/>
    <p:sldId id="777" r:id="rId54"/>
    <p:sldId id="778" r:id="rId55"/>
    <p:sldId id="779" r:id="rId56"/>
    <p:sldId id="780" r:id="rId57"/>
    <p:sldId id="781" r:id="rId58"/>
    <p:sldId id="782" r:id="rId59"/>
    <p:sldId id="783" r:id="rId60"/>
    <p:sldId id="784" r:id="rId61"/>
    <p:sldId id="800" r:id="rId62"/>
    <p:sldId id="801" r:id="rId63"/>
    <p:sldId id="802" r:id="rId64"/>
    <p:sldId id="706" r:id="rId65"/>
    <p:sldId id="789" r:id="rId66"/>
    <p:sldId id="707" r:id="rId67"/>
    <p:sldId id="714" r:id="rId68"/>
    <p:sldId id="718" r:id="rId69"/>
    <p:sldId id="724" r:id="rId70"/>
    <p:sldId id="790" r:id="rId71"/>
    <p:sldId id="791" r:id="rId72"/>
    <p:sldId id="792" r:id="rId73"/>
  </p:sldIdLst>
  <p:sldSz cx="9144000" cy="6858000" type="screen4x3"/>
  <p:notesSz cx="6858000" cy="9144000"/>
  <p:custDataLst>
    <p:tags r:id="rId75"/>
  </p:custDataLst>
  <p:defaultTextStyle>
    <a:defPPr>
      <a:defRPr lang="hu-HU" alt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47" autoAdjust="0"/>
    <p:restoredTop sz="86534" autoAdjust="0"/>
  </p:normalViewPr>
  <p:slideViewPr>
    <p:cSldViewPr>
      <p:cViewPr varScale="1">
        <p:scale>
          <a:sx n="75" d="100"/>
          <a:sy n="75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8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hu-HU" alt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FE2DD862-2040-4F32-B0CE-5C1329C22985}" type="datetimeFigureOut">
              <a:rPr lang="hu-HU" altLang="hu-HU" smtClean="0"/>
              <a:t>2024. 10. 05.</a:t>
            </a:fld>
            <a:endParaRPr lang="hu-HU" alt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hu-HU" alt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12B4AF52-F734-4D71-AA33-9DFDB7F26B1B}" type="slidenum">
              <a:rPr lang="hu-HU" altLang="hu-HU" smtClean="0"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7693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/>
          <a:lstStyle/>
          <a:p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12464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/>
          <a:lstStyle/>
          <a:p>
            <a:pPr eaLnBrk="1" hangingPunct="1"/>
            <a:endParaRPr lang="hu-HU" altLang="hu-HU"/>
          </a:p>
        </p:txBody>
      </p:sp>
      <p:sp>
        <p:nvSpPr>
          <p:cNvPr id="15364" name="Dia számának hely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DC15352-8C95-4ED0-B53F-CF9F17556827}" type="slidenum">
              <a:rPr lang="hu-HU" altLang="hu-HU" smtClean="0"/>
              <a:pPr>
                <a:spcBef>
                  <a:spcPct val="0"/>
                </a:spcBef>
              </a:pPr>
              <a:t>8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271278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Balázs teljes outsiderként nézheti a kontármunkát. A kép </a:t>
            </a:r>
            <a:r>
              <a:rPr lang="hu-HU"/>
              <a:t>önmagáért beszél.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4AF52-F734-4D71-AA33-9DFDB7F26B1B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650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4AF52-F734-4D71-AA33-9DFDB7F26B1B}" type="slidenum">
              <a:rPr lang="hu-HU" altLang="hu-HU" smtClean="0"/>
              <a:t>29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02075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A8EAF2-D5F5-4DC3-975D-C8C512C3BBC0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0793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pPr algn="ctr"/>
            <a:endParaRPr lang="hu-HU" alt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pPr algn="ctr"/>
            <a:endParaRPr lang="hu-HU" alt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pPr algn="ctr"/>
            <a:endParaRPr lang="hu-HU" alt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pPr algn="ctr"/>
            <a:endParaRPr lang="hu-HU" alt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pPr algn="ctr"/>
            <a:endParaRPr lang="hu-HU" alt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pPr algn="ctr"/>
            <a:endParaRPr lang="hu-HU" alt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spAutoFit/>
          </a:bodyPr>
          <a:lstStyle/>
          <a:p>
            <a:endParaRPr lang="hu-HU" altLang="hu-HU" sz="2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endParaRPr lang="hu-HU" alt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altLang="hu-HU" sz="4400" b="0" strike="noStrike" spc="-1">
                <a:solidFill>
                  <a:srgbClr val="000000"/>
                </a:solidFill>
                <a:latin typeface="Calibri"/>
              </a:rPr>
              <a:t>Mintacím szerkesztése</a:t>
            </a:r>
            <a:endParaRPr lang="hu-HU" altLang="hu-HU" sz="4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numCol="1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hu-HU" altLang="hu-HU" sz="3200" b="0" strike="noStrike" spc="-1">
                <a:solidFill>
                  <a:srgbClr val="000000"/>
                </a:solidFill>
                <a:latin typeface="Calibri"/>
              </a:rPr>
              <a:t>Mintaszöveg szerkesztése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hu-HU" altLang="hu-HU" sz="2800" b="0" strike="noStrike" spc="-1">
                <a:solidFill>
                  <a:srgbClr val="000000"/>
                </a:solidFill>
                <a:latin typeface="Calibri"/>
              </a:rPr>
              <a:t>Második szint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hu-HU" altLang="hu-HU" sz="2400" b="0" strike="noStrike" spc="-1">
                <a:solidFill>
                  <a:srgbClr val="000000"/>
                </a:solidFill>
                <a:latin typeface="Calibri"/>
              </a:rPr>
              <a:t>Harmadik szint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Negyedik szint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Ötödik szint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endParaRPr lang="hu-HU" altLang="hu-H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endParaRPr lang="hu-HU" altLang="hu-HU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pPr algn="r">
              <a:lnSpc>
                <a:spcPct val="100000"/>
              </a:lnSpc>
            </a:pPr>
            <a:fld id="{0B6405B9-F4A6-4574-87C7-561AE212961F}" type="slidenum">
              <a:rPr lang="hu-HU" altLang="hu-HU" sz="12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hu-HU" altLang="hu-H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9" r:id="rId13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endParaRPr lang="hu-HU" altLang="hu-HU" sz="2400" b="0" strike="noStrike" spc="-1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endParaRPr lang="hu-HU" altLang="hu-HU" sz="24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pPr algn="r">
              <a:lnSpc>
                <a:spcPct val="100000"/>
              </a:lnSpc>
            </a:pPr>
            <a:fld id="{71334023-4945-4D39-9B06-FB038A9E6394}" type="slidenum">
              <a:rPr lang="hu-HU" altLang="hu-HU" sz="12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hu-HU" altLang="hu-H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noAutofit/>
          </a:bodyPr>
          <a:lstStyle/>
          <a:p>
            <a:r>
              <a:rPr lang="hu-HU" altLang="hu-HU" sz="2400" b="0" strike="noStrike" spc="-1">
                <a:solidFill>
                  <a:srgbClr val="000000"/>
                </a:solidFill>
                <a:latin typeface="Times New Roman"/>
              </a:rPr>
              <a:t>Címszöveg formátumának szerkesztése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numCol="1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altLang="hu-HU" sz="3200" b="0" strike="noStrike" spc="-1">
                <a:solidFill>
                  <a:srgbClr val="000000"/>
                </a:solidFill>
                <a:latin typeface="Calibri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altLang="hu-HU" sz="2400" b="0" strike="noStrike" spc="-1">
                <a:solidFill>
                  <a:srgbClr val="000000"/>
                </a:solidFill>
                <a:latin typeface="Calibri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body"/>
          </p:nvPr>
        </p:nvSpPr>
        <p:spPr>
          <a:xfrm>
            <a:off x="685800" y="609480"/>
            <a:ext cx="7772040" cy="5486040"/>
          </a:xfrm>
          <a:prstGeom prst="rect">
            <a:avLst/>
          </a:prstGeom>
        </p:spPr>
        <p:txBody>
          <a:bodyPr numCol="1"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hu-HU" altLang="hu-HU" sz="3200" b="0" strike="noStrike" spc="-1">
                <a:solidFill>
                  <a:srgbClr val="000000"/>
                </a:solidFill>
                <a:latin typeface="Calibri"/>
              </a:rPr>
              <a:t>Mintaszöveg szerkesztése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hu-HU" altLang="hu-HU" sz="2800" b="0" strike="noStrike" spc="-1">
                <a:solidFill>
                  <a:srgbClr val="000000"/>
                </a:solidFill>
                <a:latin typeface="Calibri"/>
              </a:rPr>
              <a:t>Második szint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hu-HU" altLang="hu-HU" sz="2400" b="0" strike="noStrike" spc="-1">
                <a:solidFill>
                  <a:srgbClr val="000000"/>
                </a:solidFill>
                <a:latin typeface="Calibri"/>
              </a:rPr>
              <a:t>Harmadik szint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Negyedik szint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hu-HU" altLang="hu-HU" sz="2000" b="0" strike="noStrike" spc="-1">
                <a:solidFill>
                  <a:srgbClr val="000000"/>
                </a:solidFill>
                <a:latin typeface="Calibri"/>
              </a:rPr>
              <a:t>Ötödik szint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endParaRPr lang="hu-HU" altLang="hu-HU" sz="24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endParaRPr lang="hu-HU" altLang="hu-HU" sz="24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numCol="1" anchor="ctr">
            <a:noAutofit/>
          </a:bodyPr>
          <a:lstStyle/>
          <a:p>
            <a:pPr algn="r">
              <a:lnSpc>
                <a:spcPct val="100000"/>
              </a:lnSpc>
            </a:pPr>
            <a:fld id="{3C28C523-5ED7-4841-B84A-95C531E3B865}" type="slidenum">
              <a:rPr lang="hu-HU" altLang="hu-HU" sz="12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hu-HU" altLang="hu-HU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numCol="1" anchor="ctr">
            <a:noAutofit/>
          </a:bodyPr>
          <a:lstStyle/>
          <a:p>
            <a:r>
              <a:rPr lang="hu-HU" altLang="hu-HU" sz="2400" b="0" strike="noStrike" spc="-1">
                <a:solidFill>
                  <a:srgbClr val="000000"/>
                </a:solidFill>
                <a:latin typeface="Times New Roman"/>
              </a:rPr>
              <a:t>Címszöveg formátumának szerkesztése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gif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47485/2693-2490.107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0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jpeg"/><Relationship Id="rId2" Type="http://schemas.openxmlformats.org/officeDocument/2006/relationships/video" Target="file:///H:\bemnf2.mpg" TargetMode="External"/><Relationship Id="rId1" Type="http://schemas.microsoft.com/office/2007/relationships/media" Target="file:///H:\bemnf2.mpg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Jézus bennünk">
            <a:extLst>
              <a:ext uri="{FF2B5EF4-FFF2-40B4-BE49-F238E27FC236}">
                <a16:creationId xmlns:a16="http://schemas.microsoft.com/office/drawing/2014/main" id="{C8A9BEC9-F60B-47E1-BD66-59881F756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20"/>
            <a:ext cx="2483768" cy="208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marija.jpg">
            <a:extLst>
              <a:ext uri="{FF2B5EF4-FFF2-40B4-BE49-F238E27FC236}">
                <a16:creationId xmlns:a16="http://schemas.microsoft.com/office/drawing/2014/main" id="{E5FE0A48-FA37-4382-8267-82DB49297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384" y="-20405"/>
            <a:ext cx="1772816" cy="236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Képtalálat a következőre: mindszenty józsef képek">
            <a:extLst>
              <a:ext uri="{FF2B5EF4-FFF2-40B4-BE49-F238E27FC236}">
                <a16:creationId xmlns:a16="http://schemas.microsoft.com/office/drawing/2014/main" id="{59598B42-3017-430D-85C7-A080A0B37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46" y="4455332"/>
            <a:ext cx="3821951" cy="239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orráskép megtekintése">
            <a:extLst>
              <a:ext uri="{FF2B5EF4-FFF2-40B4-BE49-F238E27FC236}">
                <a16:creationId xmlns:a16="http://schemas.microsoft.com/office/drawing/2014/main" id="{4C6A7E00-849C-4785-B3DA-289FAA4C4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94" y="4467764"/>
            <a:ext cx="1586851" cy="239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Sosem látott fotók - Döbbenetesen szép kislány volt Teréz ...">
            <a:extLst>
              <a:ext uri="{FF2B5EF4-FFF2-40B4-BE49-F238E27FC236}">
                <a16:creationId xmlns:a16="http://schemas.microsoft.com/office/drawing/2014/main" id="{73B3EF4F-CEC3-47FD-9975-5AD18FDA7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00" y="4659"/>
            <a:ext cx="2132297" cy="239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F3F3B78-75E4-49C3-8ACD-0D65BE5EA82A}"/>
              </a:ext>
            </a:extLst>
          </p:cNvPr>
          <p:cNvSpPr txBox="1"/>
          <p:nvPr/>
        </p:nvSpPr>
        <p:spPr>
          <a:xfrm>
            <a:off x="323528" y="2204864"/>
            <a:ext cx="48953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Használom e a Szentlélek ajándékait</a:t>
            </a:r>
          </a:p>
          <a:p>
            <a:r>
              <a:rPr lang="hu-HU" dirty="0"/>
              <a:t>Jézussal a megpróbáltatásokban</a:t>
            </a:r>
          </a:p>
          <a:p>
            <a:endParaRPr lang="hu-HU" b="1" dirty="0"/>
          </a:p>
          <a:p>
            <a:r>
              <a:rPr lang="hu-HU" b="1" dirty="0"/>
              <a:t>Bátorság, dacoló erő, humor és hála</a:t>
            </a:r>
          </a:p>
          <a:p>
            <a:r>
              <a:rPr lang="hu-HU" b="1" dirty="0"/>
              <a:t>Segíti az emlékezet gyógyulását a felejtés megtanulása, hogy ne legyen elvesztegetett idő ami céltévesztést okoz.</a:t>
            </a:r>
          </a:p>
          <a:p>
            <a:r>
              <a:rPr lang="hu-HU" dirty="0"/>
              <a:t>Memória aszkézis, szent feledés, csak arra emlékezem amire szükségem van a jelenben. A múlt gyakran nem tol előre, hacsak fel nem felfedezem, hogy nem más, mint Isten irgalmasságainak története bennem. Ugródeszkává válik, ha megtalálom magamban. Ezt kell felidéznem. </a:t>
            </a:r>
            <a:r>
              <a:rPr lang="hu-HU" b="1" dirty="0"/>
              <a:t>Ne saját vagy más bántó tetteire emlékezzünk, hanem Isten tetteire életünkben.</a:t>
            </a:r>
            <a:r>
              <a:rPr lang="hu-HU" dirty="0"/>
              <a:t> (Jeges Mirjam OCD „Maradjatok Bennem”)</a:t>
            </a:r>
          </a:p>
          <a:p>
            <a:r>
              <a:rPr lang="hu-HU" dirty="0"/>
              <a:t>Isten hallgatása sokszor érthetetlen, de mindig javunkra válik, mert irgalma végtelen. Ezt kell felfedeznem, hogy minden a javamra váljon a jelenben. </a:t>
            </a:r>
          </a:p>
        </p:txBody>
      </p:sp>
    </p:spTree>
    <p:extLst>
      <p:ext uri="{BB962C8B-B14F-4D97-AF65-F5344CB8AC3E}">
        <p14:creationId xmlns:p14="http://schemas.microsoft.com/office/powerpoint/2010/main" val="18900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user\Desktop\Marci képek\Marci holtan acsaládd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7333" y="1196752"/>
            <a:ext cx="7740650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Szövegdoboz 1"/>
          <p:cNvSpPr txBox="1">
            <a:spLocks noChangeArrowheads="1"/>
          </p:cNvSpPr>
          <p:nvPr/>
        </p:nvSpPr>
        <p:spPr>
          <a:xfrm>
            <a:off x="2333625" y="5903913"/>
            <a:ext cx="58816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800">
                <a:solidFill>
                  <a:schemeClr val="bg1"/>
                </a:solidFill>
              </a:rPr>
              <a:t>„Erőnk az erőtlenségünkben van” (Szt.Pál)</a:t>
            </a:r>
          </a:p>
        </p:txBody>
      </p:sp>
      <p:pic>
        <p:nvPicPr>
          <p:cNvPr id="4100" name="Picture 3" descr="C:\Users\Public\Desktop\mentés\Asztal\Marci képek írások\P81802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9362" y="1196752"/>
            <a:ext cx="273685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Jézus bennünk">
            <a:extLst>
              <a:ext uri="{FF2B5EF4-FFF2-40B4-BE49-F238E27FC236}">
                <a16:creationId xmlns:a16="http://schemas.microsoft.com/office/drawing/2014/main" id="{CC7E4356-C916-5D99-7456-8DE4C8C54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9250" y="-6350"/>
            <a:ext cx="1188733" cy="99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5952790C-DEFF-4616-A2B3-90790FC23F75}"/>
              </a:ext>
            </a:extLst>
          </p:cNvPr>
          <p:cNvSpPr txBox="1"/>
          <p:nvPr/>
        </p:nvSpPr>
        <p:spPr>
          <a:xfrm>
            <a:off x="1331640" y="706904"/>
            <a:ext cx="7109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Isten irgalmasságát kell felfedeznem, hogy minden a javamra váljon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466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8376"/>
            <a:ext cx="3670300" cy="7017306"/>
          </a:xfrm>
        </p:spPr>
        <p:txBody>
          <a:bodyPr/>
          <a:lstStyle/>
          <a:p>
            <a:r>
              <a:rPr lang="hu-HU" altLang="hu-HU" sz="3200" dirty="0" err="1">
                <a:solidFill>
                  <a:schemeClr val="bg1"/>
                </a:solidFill>
                <a:latin typeface="Arial" charset="0"/>
              </a:rPr>
              <a:t>JJéJ</a:t>
            </a:r>
            <a:br>
              <a:rPr lang="hu-HU" altLang="hu-HU" sz="3200" dirty="0">
                <a:solidFill>
                  <a:schemeClr val="bg1"/>
                </a:solidFill>
                <a:latin typeface="Arial" charset="0"/>
              </a:rPr>
            </a:br>
            <a:br>
              <a:rPr lang="hu-HU" altLang="hu-HU" sz="3200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32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hu-HU" altLang="hu-HU" sz="2000" dirty="0">
                <a:solidFill>
                  <a:schemeClr val="tx1"/>
                </a:solidFill>
                <a:latin typeface="Arial" charset="0"/>
              </a:rPr>
              <a:t>Kéreg felszínes kereszténység</a:t>
            </a:r>
            <a:br>
              <a:rPr lang="hu-HU" altLang="hu-HU" sz="2000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3200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dirty="0">
                <a:solidFill>
                  <a:schemeClr val="tx1"/>
                </a:solidFill>
                <a:latin typeface="Arial" charset="0"/>
              </a:rPr>
              <a:t>Egoval frontális ütközés		</a:t>
            </a: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dirty="0">
                <a:solidFill>
                  <a:schemeClr val="tx1"/>
                </a:solidFill>
                <a:latin typeface="Arial" charset="0"/>
              </a:rPr>
              <a:t>             Sötét </a:t>
            </a: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dirty="0">
                <a:solidFill>
                  <a:schemeClr val="tx1"/>
                </a:solidFill>
                <a:latin typeface="Arial" charset="0"/>
              </a:rPr>
              <a:t>           erők</a:t>
            </a: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dirty="0">
                <a:solidFill>
                  <a:schemeClr val="tx1"/>
                </a:solidFill>
                <a:latin typeface="Arial" charset="0"/>
              </a:rPr>
              <a:t>Valós igaz én-jó mag belső hallás és hang</a:t>
            </a:r>
            <a:br>
              <a:rPr lang="hu-HU" altLang="hu-HU" sz="2400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3200" dirty="0">
                <a:solidFill>
                  <a:schemeClr val="tx1"/>
                </a:solidFill>
                <a:latin typeface="Arial" charset="0"/>
              </a:rPr>
            </a:br>
            <a:endParaRPr lang="hu-HU" altLang="hu-HU" sz="32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195" name="Picture 4" descr="Szorongá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692150"/>
            <a:ext cx="29845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 descr="[sztharomsag.jpg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7" y="3922376"/>
            <a:ext cx="220662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1349375" y="1814513"/>
            <a:ext cx="7772400" cy="4114800"/>
          </a:xfrm>
          <a:prstGeom prst="rect">
            <a:avLst/>
          </a:prstGeom>
        </p:spPr>
        <p:txBody>
          <a:bodyPr/>
          <a:lstStyle/>
          <a:p>
            <a:endParaRPr lang="hu-HU" altLang="hu-HU" dirty="0"/>
          </a:p>
        </p:txBody>
      </p:sp>
      <p:sp>
        <p:nvSpPr>
          <p:cNvPr id="8198" name="Szövegdoboz 1"/>
          <p:cNvSpPr txBox="1">
            <a:spLocks noChangeArrowheads="1"/>
          </p:cNvSpPr>
          <p:nvPr/>
        </p:nvSpPr>
        <p:spPr bwMode="auto">
          <a:xfrm>
            <a:off x="3276600" y="5467350"/>
            <a:ext cx="2370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400">
                <a:solidFill>
                  <a:schemeClr val="bg1"/>
                </a:solidFill>
              </a:rPr>
              <a:t>Jézus a pusztában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889135E-DDD5-45FC-B188-3682B80CDC03}"/>
              </a:ext>
            </a:extLst>
          </p:cNvPr>
          <p:cNvSpPr txBox="1"/>
          <p:nvPr/>
        </p:nvSpPr>
        <p:spPr>
          <a:xfrm>
            <a:off x="1979712" y="105734"/>
            <a:ext cx="56717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/>
              <a:t>Jézus Imával a feltámadásig</a:t>
            </a:r>
          </a:p>
        </p:txBody>
      </p:sp>
    </p:spTree>
    <p:extLst>
      <p:ext uri="{BB962C8B-B14F-4D97-AF65-F5344CB8AC3E}">
        <p14:creationId xmlns:p14="http://schemas.microsoft.com/office/powerpoint/2010/main" val="740078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>
          <a:xfrm>
            <a:off x="481137" y="10711264"/>
            <a:ext cx="1461139" cy="584009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2054" name="Picture 6" descr="Ladan (L) and Laleh Bijani, a pair of conjoined twins from Iran, are  presented with flowers as they leave a news conference at Raffles Hospital  in Singapore June 11, 2003. A medic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957" y="116632"/>
            <a:ext cx="3994227" cy="343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adan And Laleh Bija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8065"/>
            <a:ext cx="5546576" cy="399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adan and Laleh Bijani 4 | sakir2936 | Fli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77" y="2060848"/>
            <a:ext cx="2590197" cy="492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Ben Carson's surgeries separated twins, didn't always save them - The  Boston Glob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243408"/>
            <a:ext cx="341000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970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-468560" y="-99392"/>
            <a:ext cx="4613621" cy="652534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78072" y="3526033"/>
            <a:ext cx="4232646" cy="317448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0"/>
            <a:ext cx="5175575" cy="371590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320" y="152400"/>
            <a:ext cx="5175575" cy="3715901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720" y="304800"/>
            <a:ext cx="5175575" cy="3715901"/>
          </a:xfrm>
          <a:prstGeom prst="rect">
            <a:avLst/>
          </a:prstGeom>
        </p:spPr>
      </p:pic>
      <p:pic>
        <p:nvPicPr>
          <p:cNvPr id="9" name="Picture 4" descr="Ladan And Laleh Bijan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200" y="4020701"/>
            <a:ext cx="4632485" cy="334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606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Kép 1"/>
          <p:cNvPicPr/>
          <p:nvPr/>
        </p:nvPicPr>
        <p:blipFill>
          <a:blip r:embed="rId2"/>
          <a:stretch/>
        </p:blipFill>
        <p:spPr>
          <a:xfrm>
            <a:off x="4860032" y="-154224"/>
            <a:ext cx="1656184" cy="3574096"/>
          </a:xfrm>
          <a:prstGeom prst="rect">
            <a:avLst/>
          </a:prstGeom>
          <a:ln>
            <a:noFill/>
          </a:ln>
        </p:spPr>
      </p:pic>
      <p:sp>
        <p:nvSpPr>
          <p:cNvPr id="169" name="CustomShape 1"/>
          <p:cNvSpPr/>
          <p:nvPr/>
        </p:nvSpPr>
        <p:spPr>
          <a:xfrm>
            <a:off x="480600" y="-531360"/>
            <a:ext cx="18316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numCol="1">
            <a:spAutoFit/>
          </a:bodyPr>
          <a:lstStyle/>
          <a:p>
            <a:pPr>
              <a:lnSpc>
                <a:spcPct val="100000"/>
              </a:lnSpc>
            </a:pPr>
            <a:r>
              <a:rPr lang="hu-HU" altLang="hu-HU" sz="2400" b="0" strike="noStrike" spc="-1">
                <a:solidFill>
                  <a:srgbClr val="000000"/>
                </a:solidFill>
                <a:latin typeface="Times New Roman"/>
              </a:rPr>
              <a:t>17 Augusztus</a:t>
            </a:r>
            <a:endParaRPr lang="hu-HU" altLang="hu-HU" sz="2400" b="0" strike="noStrike" spc="-1">
              <a:latin typeface="Arial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05" y="3861048"/>
            <a:ext cx="2831220" cy="377496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419872"/>
            <a:ext cx="5111911" cy="3628876"/>
          </a:xfrm>
          <a:prstGeom prst="rect">
            <a:avLst/>
          </a:prstGeom>
        </p:spPr>
      </p:pic>
      <p:pic>
        <p:nvPicPr>
          <p:cNvPr id="7" name="Picture 2"/>
          <p:cNvPicPr/>
          <p:nvPr/>
        </p:nvPicPr>
        <p:blipFill>
          <a:blip r:embed="rId5"/>
          <a:stretch/>
        </p:blipFill>
        <p:spPr>
          <a:xfrm>
            <a:off x="-47458" y="9720"/>
            <a:ext cx="3611346" cy="3419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80055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>
          <a:xfrm>
            <a:off x="457200" y="1805047"/>
            <a:ext cx="8229240" cy="184666"/>
          </a:xfrm>
        </p:spPr>
        <p:txBody>
          <a:bodyPr numCol="1"/>
          <a:lstStyle/>
          <a:p>
            <a:endParaRPr lang="hu-HU" sz="12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15" y="656692"/>
            <a:ext cx="830556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74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1">
            <a:extLst>
              <a:ext uri="{FF2B5EF4-FFF2-40B4-BE49-F238E27FC236}">
                <a16:creationId xmlns:a16="http://schemas.microsoft.com/office/drawing/2014/main" id="{F92890CE-1FCC-4A31-8370-F7F4236DDAF3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185120" y="0"/>
            <a:ext cx="6773760" cy="6890040"/>
          </a:xfrm>
          <a:prstGeom prst="rect">
            <a:avLst/>
          </a:prstGeom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69850E3-DDA3-48B9-8135-EE7E3E3DA61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-7143" y="1916832"/>
            <a:ext cx="9143280" cy="5142960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Jézus bennünk">
            <a:extLst>
              <a:ext uri="{FF2B5EF4-FFF2-40B4-BE49-F238E27FC236}">
                <a16:creationId xmlns:a16="http://schemas.microsoft.com/office/drawing/2014/main" id="{FCFE9C3F-3486-6EB4-294F-4F56211CE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9250" y="-6350"/>
            <a:ext cx="1188733" cy="99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Kép 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3" name="Picture 4" descr="Jézus bennünk">
            <a:extLst>
              <a:ext uri="{FF2B5EF4-FFF2-40B4-BE49-F238E27FC236}">
                <a16:creationId xmlns:a16="http://schemas.microsoft.com/office/drawing/2014/main" id="{24C947AF-B2D1-B840-453A-ED510DB3C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9250" y="-6350"/>
            <a:ext cx="1188733" cy="99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46000"/>
            <a:ext cx="5587874" cy="560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79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icture 2"/>
          <p:cNvPicPr/>
          <p:nvPr/>
        </p:nvPicPr>
        <p:blipFill>
          <a:blip r:embed="rId2"/>
          <a:stretch/>
        </p:blipFill>
        <p:spPr>
          <a:xfrm>
            <a:off x="107640" y="471600"/>
            <a:ext cx="8876520" cy="59151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3879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545" y="-1251520"/>
            <a:ext cx="5184576" cy="11233248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5692065" y="404664"/>
            <a:ext cx="341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altLang="hu-HU" sz="2800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internet\Downloads\received_22377257397698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66" y="548680"/>
            <a:ext cx="3961483" cy="56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323528" y="107487"/>
            <a:ext cx="2860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Valóság vagy fanatizmus?</a:t>
            </a:r>
          </a:p>
        </p:txBody>
      </p:sp>
    </p:spTree>
    <p:extLst>
      <p:ext uri="{BB962C8B-B14F-4D97-AF65-F5344CB8AC3E}">
        <p14:creationId xmlns:p14="http://schemas.microsoft.com/office/powerpoint/2010/main" val="2432989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 numCol="1"/>
          <a:lstStyle/>
          <a:p>
            <a:endParaRPr lang="hu-HU" altLang="hu-HU" dirty="0"/>
          </a:p>
        </p:txBody>
      </p:sp>
      <p:pic>
        <p:nvPicPr>
          <p:cNvPr id="4" name="Picture 2" descr="Eucharistia na ruku? Veď ju zneuctíme!!! | Slovo+">
            <a:extLst>
              <a:ext uri="{FF2B5EF4-FFF2-40B4-BE49-F238E27FC236}">
                <a16:creationId xmlns:a16="http://schemas.microsoft.com/office/drawing/2014/main" id="{43367CD3-8A3C-4C37-BFFB-715E03109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3" y="1556793"/>
            <a:ext cx="8832185" cy="496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arija.jpg">
            <a:extLst>
              <a:ext uri="{FF2B5EF4-FFF2-40B4-BE49-F238E27FC236}">
                <a16:creationId xmlns:a16="http://schemas.microsoft.com/office/drawing/2014/main" id="{A95BE26D-BA99-4B02-B99D-DDE148554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367" y="-4000"/>
            <a:ext cx="1772816" cy="236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190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icture 2"/>
          <p:cNvPicPr/>
          <p:nvPr/>
        </p:nvPicPr>
        <p:blipFill>
          <a:blip r:embed="rId2"/>
          <a:stretch/>
        </p:blipFill>
        <p:spPr>
          <a:xfrm>
            <a:off x="417960" y="2991472"/>
            <a:ext cx="5256584" cy="3866528"/>
          </a:xfrm>
          <a:prstGeom prst="rect">
            <a:avLst/>
          </a:prstGeom>
          <a:ln>
            <a:noFill/>
          </a:ln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966" y="2263892"/>
            <a:ext cx="3165231" cy="6858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454" y="459370"/>
            <a:ext cx="4140162" cy="276145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42" y="459370"/>
            <a:ext cx="3805070" cy="2532101"/>
          </a:xfrm>
          <a:prstGeom prst="rect">
            <a:avLst/>
          </a:prstGeom>
        </p:spPr>
      </p:pic>
      <p:pic>
        <p:nvPicPr>
          <p:cNvPr id="6" name="Picture 4" descr="Jézus bennünk">
            <a:extLst>
              <a:ext uri="{FF2B5EF4-FFF2-40B4-BE49-F238E27FC236}">
                <a16:creationId xmlns:a16="http://schemas.microsoft.com/office/drawing/2014/main" id="{98CE683C-1C8D-01CF-33FB-DB91CC392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9250" y="-6350"/>
            <a:ext cx="1188733" cy="99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8219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E89208-0171-9E78-6D38-611FBA25D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08D4BA7-78F7-80E7-508F-D9C4A77570F6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4AB4A06-2B41-E8EF-DC66-80A7FF2580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-819472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4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57150" y="1886755"/>
            <a:ext cx="6140316" cy="460523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3423" y="2304305"/>
            <a:ext cx="5425764" cy="40693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488" y="1106638"/>
            <a:ext cx="9144000" cy="444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01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 numCol="1"/>
          <a:lstStyle/>
          <a:p>
            <a:endParaRPr lang="hu-HU" alt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241893"/>
            <a:ext cx="4803311" cy="6858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808" y="89249"/>
            <a:ext cx="4870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537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4598289" y="214929"/>
            <a:ext cx="2926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43608" y="4514796"/>
            <a:ext cx="21543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„Bármily fájdalmas, bármily nyomasztó is a beismerés, nem a letagadásban rejlik az ellenszere”   (Semmelweis Ignác)</a:t>
            </a:r>
          </a:p>
        </p:txBody>
      </p:sp>
      <p:sp>
        <p:nvSpPr>
          <p:cNvPr id="5" name="AutoShape 4" descr="Kapcsolódó kép részleteinek megtekinté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9" name="Picture 2" descr="E:\CT csont sag kont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890"/>
            <a:ext cx="3316262" cy="220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Kép 1">
            <a:extLst>
              <a:ext uri="{FF2B5EF4-FFF2-40B4-BE49-F238E27FC236}">
                <a16:creationId xmlns:a16="http://schemas.microsoft.com/office/drawing/2014/main" id="{B7918429-FD95-4968-9E81-4274628B6197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-2306090" y="-2137411"/>
            <a:ext cx="4612180" cy="6624736"/>
          </a:xfrm>
          <a:prstGeom prst="rect">
            <a:avLst/>
          </a:prstGeom>
          <a:ln>
            <a:noFill/>
          </a:ln>
        </p:spPr>
      </p:pic>
      <p:pic>
        <p:nvPicPr>
          <p:cNvPr id="11" name="Picture 6" descr="Kapcsolódó kép részleteinek megtekinté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289" y="3727652"/>
            <a:ext cx="2386354" cy="302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Kép 3">
            <a:extLst>
              <a:ext uri="{FF2B5EF4-FFF2-40B4-BE49-F238E27FC236}">
                <a16:creationId xmlns:a16="http://schemas.microsoft.com/office/drawing/2014/main" id="{AA316FD4-385E-4F82-929C-C5A9E6697629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312058" y="-243408"/>
            <a:ext cx="2762045" cy="3567317"/>
          </a:xfrm>
          <a:prstGeom prst="rect">
            <a:avLst/>
          </a:prstGeom>
          <a:ln>
            <a:noFill/>
          </a:ln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B193D50E-2BEF-2C86-E7B4-EEFAEC177E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-59409"/>
            <a:ext cx="4756422" cy="3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067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09D598D-930A-4E54-AE3F-0DF8641945F0}"/>
              </a:ext>
            </a:extLst>
          </p:cNvPr>
          <p:cNvSpPr txBox="1"/>
          <p:nvPr/>
        </p:nvSpPr>
        <p:spPr>
          <a:xfrm>
            <a:off x="126583" y="2555703"/>
            <a:ext cx="9017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Kendőzetlenül</a:t>
            </a:r>
            <a:r>
              <a:rPr lang="hu-HU" dirty="0"/>
              <a:t> a gonosz elleni harcokról, derűs, győzelmekről Jézussal, és a Szűzanyával.</a:t>
            </a:r>
            <a:endParaRPr lang="en-US" dirty="0"/>
          </a:p>
        </p:txBody>
      </p:sp>
      <p:pic>
        <p:nvPicPr>
          <p:cNvPr id="6" name="Picture 4" descr="Képtalálat a következőre: mindszenty józsef képek">
            <a:extLst>
              <a:ext uri="{FF2B5EF4-FFF2-40B4-BE49-F238E27FC236}">
                <a16:creationId xmlns:a16="http://schemas.microsoft.com/office/drawing/2014/main" id="{59598B42-3017-430D-85C7-A080A0B37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46" y="4455332"/>
            <a:ext cx="3821951" cy="239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orráskép megtekintése">
            <a:extLst>
              <a:ext uri="{FF2B5EF4-FFF2-40B4-BE49-F238E27FC236}">
                <a16:creationId xmlns:a16="http://schemas.microsoft.com/office/drawing/2014/main" id="{4C6A7E00-849C-4785-B3DA-289FAA4C4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94" y="4467764"/>
            <a:ext cx="1586851" cy="239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F3F3B78-75E4-49C3-8ACD-0D65BE5EA82A}"/>
              </a:ext>
            </a:extLst>
          </p:cNvPr>
          <p:cNvSpPr txBox="1"/>
          <p:nvPr/>
        </p:nvSpPr>
        <p:spPr>
          <a:xfrm>
            <a:off x="539552" y="3933056"/>
            <a:ext cx="43204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/>
              <a:t>„A valóság ugyanis az, hogy a Jézus Krisztusra hivatkozó orvos hazudik állandóan, igazi farizeusként, hiszen minden állítását Jézus Krisztussal támasztja alá. „</a:t>
            </a:r>
            <a:br>
              <a:rPr lang="hu-HU" sz="1400" b="1" dirty="0"/>
            </a:br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 flipH="1">
            <a:off x="585271" y="1340768"/>
            <a:ext cx="5786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Jézus igazsága megelőz minden evilági érdeket</a:t>
            </a:r>
          </a:p>
        </p:txBody>
      </p:sp>
    </p:spTree>
    <p:extLst>
      <p:ext uri="{BB962C8B-B14F-4D97-AF65-F5344CB8AC3E}">
        <p14:creationId xmlns:p14="http://schemas.microsoft.com/office/powerpoint/2010/main" val="492095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>
          <a:xfrm>
            <a:off x="6444208" y="707500"/>
            <a:ext cx="2242232" cy="276999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DC163B9-8FDA-4BD0-8762-C15AE086D1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60" y="958315"/>
            <a:ext cx="4437697" cy="3328273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0" y="4794513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„Mindennek ellen tudok állni csak a kísértésnek nem”</a:t>
            </a:r>
          </a:p>
          <a:p>
            <a:endParaRPr lang="hu-HU" dirty="0"/>
          </a:p>
          <a:p>
            <a:r>
              <a:rPr lang="hu-HU" dirty="0"/>
              <a:t>„Nekem senki ne mondhat semmit , azt csinálok amit akarok”</a:t>
            </a:r>
          </a:p>
          <a:p>
            <a:r>
              <a:rPr lang="hu-HU" dirty="0"/>
              <a:t>„Te nem szólhatsz semmit nem nyúlhatsz semmihez”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87" y="30721"/>
            <a:ext cx="6336885" cy="475266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71" t="67416" b="1123"/>
          <a:stretch/>
        </p:blipFill>
        <p:spPr>
          <a:xfrm>
            <a:off x="0" y="25400"/>
            <a:ext cx="9437712" cy="6800438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-5325" y="762521"/>
            <a:ext cx="4147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Isten irgalmassága a szent történetünk</a:t>
            </a:r>
          </a:p>
        </p:txBody>
      </p:sp>
    </p:spTree>
    <p:extLst>
      <p:ext uri="{BB962C8B-B14F-4D97-AF65-F5344CB8AC3E}">
        <p14:creationId xmlns:p14="http://schemas.microsoft.com/office/powerpoint/2010/main" val="4140344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A94460-BABA-4C67-8AD2-D4D161674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80" y="959423"/>
            <a:ext cx="8229240" cy="984885"/>
          </a:xfrm>
        </p:spPr>
        <p:txBody>
          <a:bodyPr numCol="1"/>
          <a:lstStyle/>
          <a:p>
            <a:pPr lvl="0"/>
            <a:r>
              <a:rPr lang="hu-HU" sz="1600" dirty="0"/>
              <a:t> </a:t>
            </a:r>
            <a:br>
              <a:rPr lang="hu-HU" sz="1600" dirty="0"/>
            </a:br>
            <a:r>
              <a:rPr lang="hu-HU" sz="1200" dirty="0"/>
              <a:t>(</a:t>
            </a:r>
            <a:br>
              <a:rPr lang="hu-HU" sz="1200" dirty="0"/>
            </a:br>
            <a:r>
              <a:rPr lang="hu-HU" sz="1800" dirty="0">
                <a:solidFill>
                  <a:srgbClr val="FF0000"/>
                </a:solidFill>
              </a:rPr>
              <a:t>Szelíd válasz: „Megbocsátás Jézussal”</a:t>
            </a:r>
            <a:br>
              <a:rPr lang="hu-HU" sz="1800" dirty="0">
                <a:solidFill>
                  <a:srgbClr val="FF0000"/>
                </a:solidFill>
              </a:rPr>
            </a:br>
            <a:r>
              <a:rPr lang="hu-HU" sz="1800" dirty="0">
                <a:solidFill>
                  <a:srgbClr val="FF0000"/>
                </a:solidFill>
              </a:rPr>
              <a:t> Életerővel életörömmel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EFB9A3-AACC-40CD-B101-711357C220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2158" y="4060547"/>
            <a:ext cx="8564880" cy="3276599"/>
          </a:xfrm>
          <a:prstGeom prst="rect">
            <a:avLst/>
          </a:prstGeom>
        </p:spPr>
        <p:txBody>
          <a:bodyPr numCol="1"/>
          <a:lstStyle/>
          <a:p>
            <a:endParaRPr lang="hu-HU" alt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8B70D57-10BC-43CA-9941-78E2810646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108950" y="5561925"/>
            <a:ext cx="745490" cy="273844"/>
          </a:xfrm>
          <a:prstGeom prst="rect">
            <a:avLst/>
          </a:prstGeom>
        </p:spPr>
        <p:txBody>
          <a:bodyPr numCol="1"/>
          <a:lstStyle/>
          <a:p>
            <a:fld id="{F0CB2B2A-6059-42BC-A096-ABCC9D018277}" type="slidenum">
              <a:rPr lang="hu-HU" altLang="hu-HU" smtClean="0"/>
              <a:pPr/>
              <a:t>28</a:t>
            </a:fld>
            <a:endParaRPr lang="hu-HU" altLang="hu-HU" dirty="0"/>
          </a:p>
        </p:txBody>
      </p:sp>
      <p:pic>
        <p:nvPicPr>
          <p:cNvPr id="12290" name="Picture 2" descr="The Forgiveness of Sins (Apostles&amp;#39; Creed) | Gregg Caruso">
            <a:extLst>
              <a:ext uri="{FF2B5EF4-FFF2-40B4-BE49-F238E27FC236}">
                <a16:creationId xmlns:a16="http://schemas.microsoft.com/office/drawing/2014/main" id="{D392FBCF-0820-4DA8-9A19-07942C512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8"/>
          <a:stretch/>
        </p:blipFill>
        <p:spPr>
          <a:xfrm>
            <a:off x="0" y="2940942"/>
            <a:ext cx="5011186" cy="262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internet\Downloads\received_264355813057591.jpeg">
            <a:extLst>
              <a:ext uri="{FF2B5EF4-FFF2-40B4-BE49-F238E27FC236}">
                <a16:creationId xmlns:a16="http://schemas.microsoft.com/office/drawing/2014/main" id="{86C2EB44-2077-40C0-B05C-C19D02922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227" y="548961"/>
            <a:ext cx="3816773" cy="576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804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flipV="1">
            <a:off x="457200" y="661781"/>
            <a:ext cx="45719" cy="45719"/>
          </a:xfrm>
        </p:spPr>
        <p:txBody>
          <a:bodyPr/>
          <a:lstStyle/>
          <a:p>
            <a:r>
              <a:rPr lang="hu-HU" dirty="0"/>
              <a:t>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>
          <a:xfrm>
            <a:off x="457200" y="2116889"/>
            <a:ext cx="8229240" cy="2769989"/>
          </a:xfrm>
        </p:spPr>
        <p:txBody>
          <a:bodyPr/>
          <a:lstStyle/>
          <a:p>
            <a:endParaRPr lang="hu-HU" b="1" dirty="0"/>
          </a:p>
          <a:p>
            <a:r>
              <a:rPr lang="hu-HU" dirty="0" err="1"/>
              <a:t>Csókay</a:t>
            </a:r>
            <a:r>
              <a:rPr lang="hu-HU" dirty="0"/>
              <a:t> et </a:t>
            </a:r>
            <a:r>
              <a:rPr lang="hu-HU" dirty="0" err="1"/>
              <a:t>al</a:t>
            </a:r>
            <a:r>
              <a:rPr lang="hu-HU" dirty="0"/>
              <a:t>.</a:t>
            </a:r>
            <a:br>
              <a:rPr lang="hu-HU" b="1" dirty="0"/>
            </a:br>
            <a:r>
              <a:rPr lang="en-US" dirty="0"/>
              <a:t>(2023). Jesus Prayers Applied in Separation of </a:t>
            </a:r>
            <a:r>
              <a:rPr lang="en-US" dirty="0" err="1"/>
              <a:t>Craniopagus</a:t>
            </a:r>
            <a:r>
              <a:rPr lang="en-US" dirty="0"/>
              <a:t> Twins (Medical Innovation and Distress Elimination by Contemplation). </a:t>
            </a:r>
            <a:endParaRPr lang="hu-HU" dirty="0"/>
          </a:p>
          <a:p>
            <a:r>
              <a:rPr lang="en-US" dirty="0"/>
              <a:t>J </a:t>
            </a:r>
            <a:r>
              <a:rPr lang="en-US" dirty="0" err="1"/>
              <a:t>Psychol</a:t>
            </a:r>
            <a:r>
              <a:rPr lang="en-US" dirty="0"/>
              <a:t> </a:t>
            </a:r>
            <a:r>
              <a:rPr lang="en-US" dirty="0" err="1"/>
              <a:t>Neurosci</a:t>
            </a:r>
            <a:r>
              <a:rPr lang="en-US" dirty="0"/>
              <a:t>; 5(2):1-6. DOI : </a:t>
            </a:r>
            <a:r>
              <a:rPr lang="en-US" dirty="0">
                <a:hlinkClick r:id="rId3"/>
              </a:rPr>
              <a:t>https://doi.org/10.47485/2693-2490.1071</a:t>
            </a:r>
            <a:endParaRPr lang="hu-HU" dirty="0"/>
          </a:p>
          <a:p>
            <a:endParaRPr lang="hu-HU" dirty="0"/>
          </a:p>
          <a:p>
            <a:r>
              <a:rPr lang="hu-HU" dirty="0"/>
              <a:t>Csókay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 (2023)</a:t>
            </a:r>
          </a:p>
          <a:p>
            <a:r>
              <a:rPr lang="hu-HU" dirty="0" err="1"/>
              <a:t>Role</a:t>
            </a:r>
            <a:r>
              <a:rPr lang="hu-HU" dirty="0"/>
              <a:t> of </a:t>
            </a:r>
            <a:r>
              <a:rPr lang="hu-HU" dirty="0" err="1"/>
              <a:t>Fresh</a:t>
            </a:r>
            <a:r>
              <a:rPr lang="hu-HU" dirty="0"/>
              <a:t> </a:t>
            </a:r>
            <a:r>
              <a:rPr lang="hu-HU" dirty="0" err="1"/>
              <a:t>Cadaver</a:t>
            </a:r>
            <a:r>
              <a:rPr lang="hu-HU" dirty="0"/>
              <a:t> </a:t>
            </a:r>
            <a:r>
              <a:rPr lang="hu-HU" dirty="0" err="1"/>
              <a:t>Practice</a:t>
            </a:r>
            <a:r>
              <a:rPr lang="hu-HU" dirty="0"/>
              <a:t> and </a:t>
            </a:r>
            <a:r>
              <a:rPr lang="hu-HU" dirty="0" err="1"/>
              <a:t>Jesus</a:t>
            </a:r>
            <a:r>
              <a:rPr lang="hu-HU" dirty="0"/>
              <a:t> </a:t>
            </a:r>
            <a:r>
              <a:rPr lang="hu-HU" dirty="0" err="1"/>
              <a:t>Prayers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Daily </a:t>
            </a:r>
            <a:r>
              <a:rPr lang="hu-HU" dirty="0" err="1"/>
              <a:t>Base</a:t>
            </a:r>
            <a:r>
              <a:rPr lang="hu-HU" dirty="0"/>
              <a:t> in </a:t>
            </a:r>
            <a:r>
              <a:rPr lang="hu-HU" dirty="0" err="1"/>
              <a:t>Innovation</a:t>
            </a:r>
            <a:r>
              <a:rPr lang="hu-HU" dirty="0"/>
              <a:t> of </a:t>
            </a:r>
            <a:r>
              <a:rPr lang="hu-HU" dirty="0" err="1"/>
              <a:t>Difficult</a:t>
            </a:r>
            <a:r>
              <a:rPr lang="hu-HU" dirty="0"/>
              <a:t> </a:t>
            </a:r>
            <a:r>
              <a:rPr lang="hu-HU" dirty="0" err="1"/>
              <a:t>Neurosurgical</a:t>
            </a:r>
            <a:r>
              <a:rPr lang="hu-HU" dirty="0"/>
              <a:t> </a:t>
            </a:r>
            <a:r>
              <a:rPr lang="hu-HU" dirty="0" err="1"/>
              <a:t>Operation</a:t>
            </a:r>
            <a:r>
              <a:rPr lang="hu-HU" dirty="0"/>
              <a:t> (</a:t>
            </a:r>
            <a:r>
              <a:rPr lang="hu-HU" dirty="0" err="1"/>
              <a:t>Craniopagus</a:t>
            </a:r>
            <a:r>
              <a:rPr lang="hu-HU" dirty="0"/>
              <a:t> </a:t>
            </a:r>
            <a:r>
              <a:rPr lang="hu-HU" dirty="0" err="1"/>
              <a:t>Separation</a:t>
            </a:r>
            <a:r>
              <a:rPr lang="hu-HU" dirty="0"/>
              <a:t>)</a:t>
            </a:r>
          </a:p>
          <a:p>
            <a:r>
              <a:rPr lang="hu-HU" dirty="0"/>
              <a:t>Open Journal of Modern </a:t>
            </a:r>
            <a:r>
              <a:rPr lang="hu-HU" dirty="0" err="1"/>
              <a:t>Neurosurgery</a:t>
            </a:r>
            <a:r>
              <a:rPr lang="hu-HU" dirty="0"/>
              <a:t> </a:t>
            </a:r>
          </a:p>
        </p:txBody>
      </p:sp>
      <p:pic>
        <p:nvPicPr>
          <p:cNvPr id="4" name="Picture 2" descr="marija.jpg">
            <a:extLst>
              <a:ext uri="{FF2B5EF4-FFF2-40B4-BE49-F238E27FC236}">
                <a16:creationId xmlns:a16="http://schemas.microsoft.com/office/drawing/2014/main" id="{25729E6A-FAB3-4064-8B6A-6A17A31C5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812" y="17278"/>
            <a:ext cx="1126967" cy="150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35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E89208-0171-9E78-6D38-611FBA25D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08D4BA7-78F7-80E7-508F-D9C4A77570F6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4AB4A06-2B41-E8EF-DC66-80A7FF2580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426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arija.jpg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16832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315927" y="836712"/>
            <a:ext cx="834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dirty="0"/>
              <a:t>Nigériai misszió a </a:t>
            </a:r>
            <a:r>
              <a:rPr lang="hu-HU" sz="3600" dirty="0" err="1"/>
              <a:t>medjugorjei</a:t>
            </a:r>
            <a:r>
              <a:rPr lang="hu-HU" sz="3600" dirty="0"/>
              <a:t> Szűzanyával</a:t>
            </a:r>
          </a:p>
        </p:txBody>
      </p:sp>
    </p:spTree>
    <p:extLst>
      <p:ext uri="{BB962C8B-B14F-4D97-AF65-F5344CB8AC3E}">
        <p14:creationId xmlns:p14="http://schemas.microsoft.com/office/powerpoint/2010/main" val="2153831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lasbainples6.jpg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128120" cy="309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vma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861" y="332657"/>
            <a:ext cx="4170139" cy="31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olitevobsveah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44" y="3573016"/>
            <a:ext cx="4487887" cy="33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enjekr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685" y="3573016"/>
            <a:ext cx="4434036" cy="332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137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262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nternet\Desktop\100_9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1630" y="26467"/>
            <a:ext cx="9232851" cy="692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878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888"/>
            <a:ext cx="9144000" cy="646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97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30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81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100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98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70688" y="1622208"/>
            <a:ext cx="7415808" cy="4171392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9822" y="1640585"/>
            <a:ext cx="7388313" cy="41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nternet\Downloads\received_26435581305759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858" y="0"/>
            <a:ext cx="45442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6420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094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33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916832"/>
            <a:ext cx="6840252" cy="456016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970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379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-5515"/>
            <a:ext cx="4923536" cy="6959630"/>
          </a:xfrm>
        </p:spPr>
      </p:pic>
    </p:spTree>
    <p:extLst>
      <p:ext uri="{BB962C8B-B14F-4D97-AF65-F5344CB8AC3E}">
        <p14:creationId xmlns:p14="http://schemas.microsoft.com/office/powerpoint/2010/main" val="1621823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>
          <a:xfrm>
            <a:off x="457200" y="707499"/>
            <a:ext cx="8229240" cy="276999"/>
          </a:xfrm>
        </p:spPr>
        <p:txBody>
          <a:bodyPr numCol="1"/>
          <a:lstStyle/>
          <a:p>
            <a:endParaRPr lang="hu-HU" alt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97176"/>
            <a:ext cx="8172400" cy="54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490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 numCol="1"/>
          <a:lstStyle/>
          <a:p>
            <a:endParaRPr lang="hu-HU" alt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930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 numCol="1"/>
          <a:lstStyle/>
          <a:p>
            <a:endParaRPr lang="hu-HU" alt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836"/>
            <a:ext cx="9144000" cy="605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817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 numCol="1"/>
          <a:lstStyle/>
          <a:p>
            <a:endParaRPr lang="hu-HU" alt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6008846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984" y="0"/>
            <a:ext cx="4822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6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99779"/>
            <a:ext cx="8229240" cy="492443"/>
          </a:xfrm>
        </p:spPr>
        <p:txBody>
          <a:bodyPr/>
          <a:lstStyle/>
          <a:p>
            <a:r>
              <a:rPr lang="hu-HU" sz="3200" dirty="0"/>
              <a:t>Isten nemcsak velünk, hanem bennünk is van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>
          <a:xfrm>
            <a:off x="457200" y="978406"/>
            <a:ext cx="8229240" cy="276999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521" y="1636522"/>
            <a:ext cx="6885479" cy="490929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34032"/>
            <a:ext cx="3858613" cy="514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930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481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094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2031492"/>
            <a:ext cx="7802880" cy="279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128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637032"/>
            <a:ext cx="7802880" cy="55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012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637032"/>
            <a:ext cx="7802880" cy="55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387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12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650748"/>
            <a:ext cx="7802880" cy="555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570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851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1781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B3AC1C2-1388-9B71-1BCE-834693F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0883594-0DFF-37E0-1D52-543D0BD2A599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9639A86-CC79-C56B-387F-4ED3688ACD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04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[sztharomsag.jpg]">
            <a:extLst>
              <a:ext uri="{FF2B5EF4-FFF2-40B4-BE49-F238E27FC236}">
                <a16:creationId xmlns:a16="http://schemas.microsoft.com/office/drawing/2014/main" id="{0998C07E-0E38-4626-BA56-BFE024949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3054736"/>
            <a:ext cx="2998713" cy="37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8753" y="1691393"/>
            <a:ext cx="4289051" cy="285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308" y="116632"/>
            <a:ext cx="3086100" cy="6858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20550" y="116632"/>
            <a:ext cx="3949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3746924" y="261465"/>
            <a:ext cx="549560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„</a:t>
            </a:r>
            <a:r>
              <a:rPr lang="hu-HU" sz="2000" b="1" dirty="0"/>
              <a:t>Tudom, hogy meghaltál értem a kereszten, </a:t>
            </a:r>
          </a:p>
          <a:p>
            <a:r>
              <a:rPr lang="hu-HU" sz="2000" b="1" dirty="0"/>
              <a:t>de ez engem </a:t>
            </a:r>
            <a:r>
              <a:rPr lang="hu-HU" sz="2000" b="1" dirty="0" err="1"/>
              <a:t>egyátalán</a:t>
            </a:r>
            <a:r>
              <a:rPr lang="hu-HU" sz="2000" b="1" dirty="0"/>
              <a:t> nem érdekel.”</a:t>
            </a:r>
          </a:p>
          <a:p>
            <a:r>
              <a:rPr lang="hu-HU" dirty="0"/>
              <a:t>(kamaszfiú későbbi párizsi érsek)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3529150" y="4572833"/>
            <a:ext cx="33029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Bűnbánat, Megbocsátás, </a:t>
            </a:r>
          </a:p>
          <a:p>
            <a:r>
              <a:rPr lang="hu-HU" dirty="0"/>
              <a:t>Isten irgalmasságát kell felfedeznem,mindenhol az életemben, így a múltamban nem kesergek, hanem tol a jelenem felé, öröm és derű</a:t>
            </a:r>
          </a:p>
          <a:p>
            <a:r>
              <a:rPr lang="hu-HU" dirty="0"/>
              <a:t>a találkozás, hogy „bennem van”</a:t>
            </a:r>
          </a:p>
          <a:p>
            <a:endParaRPr lang="hu-HU" dirty="0"/>
          </a:p>
        </p:txBody>
      </p:sp>
      <p:pic>
        <p:nvPicPr>
          <p:cNvPr id="8" name="Picture 2" descr="marij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81" y="3566364"/>
            <a:ext cx="2649450" cy="35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8093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717FD0D1-E6FB-ECD5-C248-EA45CB6F5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8802978" cy="1173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657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FF7C33-2383-3567-CAF2-0365293C8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1D3703D-6E86-E734-D000-DAE3BEBD81C7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7F78902-E9C4-B991-6468-3A6DFE618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71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952" y="548853"/>
            <a:ext cx="4728095" cy="6304128"/>
          </a:xfrm>
        </p:spPr>
      </p:pic>
    </p:spTree>
    <p:extLst>
      <p:ext uri="{BB962C8B-B14F-4D97-AF65-F5344CB8AC3E}">
        <p14:creationId xmlns:p14="http://schemas.microsoft.com/office/powerpoint/2010/main" val="1039341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endParaRPr lang="hu-HU" alt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 numCol="1"/>
          <a:lstStyle/>
          <a:p>
            <a:endParaRPr lang="hu-HU" alt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616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9" y="692696"/>
            <a:ext cx="8529601" cy="5484267"/>
          </a:xfrm>
        </p:spPr>
      </p:pic>
    </p:spTree>
    <p:extLst>
      <p:ext uri="{BB962C8B-B14F-4D97-AF65-F5344CB8AC3E}">
        <p14:creationId xmlns:p14="http://schemas.microsoft.com/office/powerpoint/2010/main" val="2080768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-104244"/>
            <a:ext cx="4851528" cy="6857844"/>
          </a:xfrm>
        </p:spPr>
      </p:pic>
    </p:spTree>
    <p:extLst>
      <p:ext uri="{BB962C8B-B14F-4D97-AF65-F5344CB8AC3E}">
        <p14:creationId xmlns:p14="http://schemas.microsoft.com/office/powerpoint/2010/main" val="3422016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963488"/>
            <a:ext cx="5715440" cy="8079984"/>
          </a:xfrm>
        </p:spPr>
      </p:pic>
    </p:spTree>
    <p:extLst>
      <p:ext uri="{BB962C8B-B14F-4D97-AF65-F5344CB8AC3E}">
        <p14:creationId xmlns:p14="http://schemas.microsoft.com/office/powerpoint/2010/main" val="42215353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20221120_16342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43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1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4153455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1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68781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25050" y="1328765"/>
            <a:ext cx="6600396" cy="4950297"/>
          </a:xfrm>
          <a:prstGeom prst="rect">
            <a:avLst/>
          </a:prstGeom>
        </p:spPr>
      </p:pic>
      <p:pic>
        <p:nvPicPr>
          <p:cNvPr id="3" name="Picture 2" descr="C:\Users\internet\Downloads\received_22377257397698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317" y="620688"/>
            <a:ext cx="4226684" cy="59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4925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-5515"/>
            <a:ext cx="4923536" cy="6959630"/>
          </a:xfrm>
        </p:spPr>
      </p:pic>
    </p:spTree>
    <p:extLst>
      <p:ext uri="{BB962C8B-B14F-4D97-AF65-F5344CB8AC3E}">
        <p14:creationId xmlns:p14="http://schemas.microsoft.com/office/powerpoint/2010/main" val="3786495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3675063"/>
            <a:ext cx="4500562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P519103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37075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P519102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0"/>
            <a:ext cx="4500562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emnf2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088" y="3606800"/>
            <a:ext cx="432117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2993135" y="116632"/>
            <a:ext cx="4583306" cy="646331"/>
          </a:xfrm>
          <a:prstGeom prst="rect">
            <a:avLst/>
          </a:prstGeom>
          <a:noFill/>
        </p:spPr>
        <p:txBody>
          <a:bodyPr wrap="none" numCol="1" rtlCol="0">
            <a:spAutoFit/>
          </a:bodyPr>
          <a:lstStyle/>
          <a:p>
            <a:r>
              <a:rPr lang="hu-HU" altLang="hu-HU" b="1" dirty="0"/>
              <a:t>Egyesülő Ima tudományos eredményei I</a:t>
            </a:r>
          </a:p>
          <a:p>
            <a:r>
              <a:rPr lang="hu-HU" altLang="hu-HU" dirty="0"/>
              <a:t>(Világosodás, kreativitás útja)</a:t>
            </a:r>
          </a:p>
        </p:txBody>
      </p:sp>
    </p:spTree>
    <p:extLst>
      <p:ext uri="{BB962C8B-B14F-4D97-AF65-F5344CB8AC3E}">
        <p14:creationId xmlns:p14="http://schemas.microsoft.com/office/powerpoint/2010/main" val="3442778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846000"/>
            <a:ext cx="5587874" cy="560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14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SVOTE-GUID" val="812DCB6D-EA60-4C78-BCCB-BFDE1731E4E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2249</TotalTime>
  <Words>494</Words>
  <Application>Microsoft Office PowerPoint</Application>
  <PresentationFormat>Diavetítés a képernyőre (4:3 oldalarány)</PresentationFormat>
  <Paragraphs>48</Paragraphs>
  <Slides>70</Slides>
  <Notes>4</Notes>
  <HiddenSlides>0</HiddenSlides>
  <MMClips>2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3</vt:i4>
      </vt:variant>
      <vt:variant>
        <vt:lpstr>Diacímek</vt:lpstr>
      </vt:variant>
      <vt:variant>
        <vt:i4>70</vt:i4>
      </vt:variant>
    </vt:vector>
  </HeadingPairs>
  <TitlesOfParts>
    <vt:vector size="78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PowerPoint-bemutató</vt:lpstr>
      <vt:lpstr>Isten nemcsak velünk, hanem bennünk is van</vt:lpstr>
      <vt:lpstr>PowerPoint-bemutató</vt:lpstr>
      <vt:lpstr>PowerPoint-bemutató</vt:lpstr>
      <vt:lpstr>PowerPoint-bemutató</vt:lpstr>
      <vt:lpstr>PowerPoint-bemutató</vt:lpstr>
      <vt:lpstr>PowerPoint-bemutató</vt:lpstr>
      <vt:lpstr>JJéJ   Kéreg felszínes kereszténység  Egoval frontális ütközés                  Sötét             erők    Valós igaz én-jó mag belső hallás és hang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  ( Szelíd válasz: „Megbocsátás Jézussal”  Életerővel életörömmel</vt:lpstr>
      <vt:lpstr>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Windows2000</dc:creator>
  <cp:lastModifiedBy>András Csókay</cp:lastModifiedBy>
  <cp:revision>552</cp:revision>
  <dcterms:created xsi:type="dcterms:W3CDTF">2002-11-28T11:21:31Z</dcterms:created>
  <dcterms:modified xsi:type="dcterms:W3CDTF">2024-10-05T08:31:21Z</dcterms:modified>
  <dc:language>hu-HU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Diavetítés a képernyőre (4:3 oldalarány)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