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4" r:id="rId5"/>
    <p:sldId id="291" r:id="rId6"/>
    <p:sldId id="275" r:id="rId7"/>
    <p:sldId id="277" r:id="rId8"/>
    <p:sldId id="279" r:id="rId9"/>
    <p:sldId id="273" r:id="rId10"/>
    <p:sldId id="281" r:id="rId11"/>
    <p:sldId id="282" r:id="rId12"/>
    <p:sldId id="295" r:id="rId13"/>
    <p:sldId id="298" r:id="rId14"/>
    <p:sldId id="299" r:id="rId15"/>
    <p:sldId id="303" r:id="rId16"/>
    <p:sldId id="300" r:id="rId17"/>
    <p:sldId id="306" r:id="rId18"/>
    <p:sldId id="302" r:id="rId19"/>
    <p:sldId id="290" r:id="rId20"/>
    <p:sldId id="289" r:id="rId21"/>
    <p:sldId id="284" r:id="rId22"/>
    <p:sldId id="288" r:id="rId23"/>
    <p:sldId id="292" r:id="rId24"/>
    <p:sldId id="305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347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90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123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24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194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346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4844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937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055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793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1020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D89CC-CD46-4DF1-ABA4-04165EA8827F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6EA32-B0D6-484B-9B4F-98BD3A75AE3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12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Csepeli György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Útkeresés az </a:t>
            </a:r>
            <a:r>
              <a:rPr lang="hu-HU"/>
              <a:t>értékek világában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9851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Értéktagadás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Elnyomás</a:t>
            </a:r>
          </a:p>
          <a:p>
            <a:r>
              <a:rPr lang="hu-HU" dirty="0"/>
              <a:t>Igazságtalanság</a:t>
            </a:r>
          </a:p>
          <a:p>
            <a:r>
              <a:rPr lang="hu-HU" dirty="0"/>
              <a:t>Egyéni és kollektív önzés</a:t>
            </a:r>
          </a:p>
          <a:p>
            <a:r>
              <a:rPr lang="hu-HU" dirty="0"/>
              <a:t>Kasztosodás</a:t>
            </a:r>
          </a:p>
          <a:p>
            <a:r>
              <a:rPr lang="hu-HU" dirty="0"/>
              <a:t>Szomorúság</a:t>
            </a:r>
          </a:p>
          <a:p>
            <a:r>
              <a:rPr lang="hu-HU" dirty="0"/>
              <a:t>Rútság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5091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 atrófia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XX. század botrányai</a:t>
            </a:r>
          </a:p>
          <a:p>
            <a:r>
              <a:rPr lang="hu-HU" dirty="0"/>
              <a:t>Holokauszt, </a:t>
            </a:r>
            <a:r>
              <a:rPr lang="hu-HU" dirty="0" err="1"/>
              <a:t>Gulag</a:t>
            </a:r>
            <a:r>
              <a:rPr lang="hu-HU" dirty="0"/>
              <a:t>, </a:t>
            </a:r>
            <a:r>
              <a:rPr lang="hu-HU" dirty="0" err="1"/>
              <a:t>Hiroshima</a:t>
            </a:r>
            <a:endParaRPr lang="hu-HU" dirty="0"/>
          </a:p>
          <a:p>
            <a:r>
              <a:rPr lang="hu-HU" dirty="0"/>
              <a:t>Planetáris idiotizmus (hatalom a hatalomért)</a:t>
            </a:r>
          </a:p>
          <a:p>
            <a:r>
              <a:rPr lang="hu-HU" dirty="0"/>
              <a:t> </a:t>
            </a:r>
            <a:r>
              <a:rPr lang="hu-HU" dirty="0" err="1"/>
              <a:t>Anómia</a:t>
            </a:r>
            <a:r>
              <a:rPr lang="hu-HU" dirty="0"/>
              <a:t>, barbarizmus</a:t>
            </a:r>
          </a:p>
          <a:p>
            <a:r>
              <a:rPr lang="hu-HU" dirty="0" err="1"/>
              <a:t>Kábitószer</a:t>
            </a:r>
            <a:r>
              <a:rPr lang="hu-HU" dirty="0"/>
              <a:t>, alkoholizmus</a:t>
            </a:r>
          </a:p>
          <a:p>
            <a:r>
              <a:rPr lang="hu-HU" dirty="0" err="1"/>
              <a:t>Underclass</a:t>
            </a:r>
            <a:r>
              <a:rPr lang="hu-HU" dirty="0"/>
              <a:t> (belülről és kívülről épített gettófalak)</a:t>
            </a:r>
          </a:p>
        </p:txBody>
      </p:sp>
    </p:spTree>
    <p:extLst>
      <p:ext uri="{BB962C8B-B14F-4D97-AF65-F5344CB8AC3E}">
        <p14:creationId xmlns:p14="http://schemas.microsoft.com/office/powerpoint/2010/main" val="2958932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rossz hírbe került ember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r>
              <a:rPr lang="hu-HU" dirty="0"/>
              <a:t>„Ember embernek farkasa”</a:t>
            </a:r>
          </a:p>
          <a:p>
            <a:r>
              <a:rPr lang="hu-HU" dirty="0"/>
              <a:t>„Az ember sárkányfog vetemény”</a:t>
            </a:r>
          </a:p>
          <a:p>
            <a:r>
              <a:rPr lang="hu-HU" dirty="0"/>
              <a:t>„Mindenki harca mindenki ellen”</a:t>
            </a:r>
          </a:p>
          <a:p>
            <a:r>
              <a:rPr lang="hu-HU" dirty="0"/>
              <a:t>Golding regénye: A legyek ura (gyilkos, törzsies, önpusztító indulatok, irracionalizmus)</a:t>
            </a:r>
          </a:p>
          <a:p>
            <a:r>
              <a:rPr lang="hu-HU" dirty="0"/>
              <a:t>A valódi történet: kooperáció, szolidaritás, sikeres megmenekülés (R. </a:t>
            </a:r>
            <a:r>
              <a:rPr lang="hu-HU" dirty="0" err="1"/>
              <a:t>Bregman</a:t>
            </a:r>
            <a:r>
              <a:rPr lang="hu-H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9254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hu-HU" dirty="0"/>
              <a:t>Új realizmus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neandervölgyi ember: erőszakos, erős, okos</a:t>
            </a:r>
          </a:p>
          <a:p>
            <a:r>
              <a:rPr lang="hu-HU" dirty="0"/>
              <a:t>Homo sapiens: kevésbé erőszakos, gyenge, kevésbé okos</a:t>
            </a:r>
          </a:p>
          <a:p>
            <a:r>
              <a:rPr lang="hu-HU" dirty="0"/>
              <a:t>A túlélés záloga: kooperáció, kölcsönös függés, </a:t>
            </a:r>
            <a:r>
              <a:rPr lang="hu-HU" dirty="0" err="1"/>
              <a:t>parokiális</a:t>
            </a:r>
            <a:r>
              <a:rPr lang="hu-HU" dirty="0"/>
              <a:t> altruizmus</a:t>
            </a:r>
          </a:p>
          <a:p>
            <a:r>
              <a:rPr lang="hu-HU" dirty="0" err="1"/>
              <a:t>Ingroup</a:t>
            </a:r>
            <a:r>
              <a:rPr lang="hu-HU" dirty="0"/>
              <a:t> szolidaritás- </a:t>
            </a:r>
            <a:r>
              <a:rPr lang="hu-HU" dirty="0" err="1"/>
              <a:t>Outgroup</a:t>
            </a:r>
            <a:r>
              <a:rPr lang="hu-HU" dirty="0"/>
              <a:t> ellenségeskedés</a:t>
            </a:r>
          </a:p>
          <a:p>
            <a:r>
              <a:rPr lang="hu-HU" dirty="0"/>
              <a:t>A szolidaritás táguló körei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4462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Összekapcsolatság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Megelőlegezett kooperativitás</a:t>
            </a:r>
          </a:p>
          <a:p>
            <a:r>
              <a:rPr lang="hu-HU" dirty="0"/>
              <a:t>A gyenge kapcsolatok ereje</a:t>
            </a:r>
          </a:p>
          <a:p>
            <a:r>
              <a:rPr lang="hu-HU" dirty="0"/>
              <a:t>A bizalom</a:t>
            </a:r>
          </a:p>
          <a:p>
            <a:r>
              <a:rPr lang="hu-HU" dirty="0"/>
              <a:t>Légy igazságos (ne akard a másét!)</a:t>
            </a:r>
          </a:p>
          <a:p>
            <a:r>
              <a:rPr lang="hu-HU" dirty="0"/>
              <a:t>Adj, segíts!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7667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Kooperatív kommunikáció (</a:t>
            </a:r>
            <a:r>
              <a:rPr lang="hu-HU" dirty="0" err="1"/>
              <a:t>Grice</a:t>
            </a:r>
            <a:r>
              <a:rPr lang="hu-HU" dirty="0"/>
              <a:t>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Mennyiség: ne mondj se többet, se kevesebbet a kelleténél!</a:t>
            </a:r>
          </a:p>
          <a:p>
            <a:r>
              <a:rPr lang="hu-HU" dirty="0"/>
              <a:t>Minőség: ne mondj olyat, amiről tudod, hogy nem igaz!</a:t>
            </a:r>
          </a:p>
          <a:p>
            <a:r>
              <a:rPr lang="hu-HU" dirty="0"/>
              <a:t>Viszony: Légy releváns, ami nem illik oda, arról ne beszélj!</a:t>
            </a:r>
          </a:p>
          <a:p>
            <a:r>
              <a:rPr lang="hu-HU" dirty="0"/>
              <a:t>Modor: Légy érthető, kerüld a kétértelmű, homályos kifejezéseket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68490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közös haszon keresése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maximális közös haszon előnye a maximális saját haszonnal szemben</a:t>
            </a:r>
          </a:p>
          <a:p>
            <a:r>
              <a:rPr lang="hu-HU" dirty="0"/>
              <a:t>Ne törődj azzal, ha a másik jobban jár mint te, ha te is jól jársz</a:t>
            </a:r>
          </a:p>
          <a:p>
            <a:r>
              <a:rPr lang="hu-HU" dirty="0"/>
              <a:t>Bizalmatlanság: közös veszteség (Fegyenc dilemmája)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34888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Empátia és szimpátia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/>
              <a:t>"De ki a felebarátom?"</a:t>
            </a:r>
          </a:p>
          <a:p>
            <a:r>
              <a:rPr lang="hu-HU" baseline="30000" dirty="0"/>
              <a:t> </a:t>
            </a:r>
            <a:r>
              <a:rPr lang="hu-HU" dirty="0"/>
              <a:t>Válaszul Jézus ezt mondta neki: "Egy ember ment le Jeruzsálemből Jerikóba, és rablók kezébe esett, akik kifosztották, meg is verték, azután félholtan otthagyva elmentek. </a:t>
            </a:r>
            <a:r>
              <a:rPr lang="hu-HU" baseline="30000" dirty="0"/>
              <a:t> </a:t>
            </a:r>
            <a:r>
              <a:rPr lang="hu-HU" dirty="0"/>
              <a:t>Történetesen egy pap ment azon az úton, de amikor meglátta, elkerülte.</a:t>
            </a:r>
          </a:p>
          <a:p>
            <a:r>
              <a:rPr lang="hu-HU" baseline="30000" dirty="0"/>
              <a:t> </a:t>
            </a:r>
            <a:r>
              <a:rPr lang="hu-HU" dirty="0"/>
              <a:t>Hasonlóképpen egy lévita is odaért arra a helyre, és amikor meglátta, ő is elkerülte. Egy úton lévő szamaritánus pedig, amikor odaért hozzá és meglátta, megszánta, </a:t>
            </a:r>
            <a:r>
              <a:rPr lang="hu-HU" baseline="30000" dirty="0"/>
              <a:t> </a:t>
            </a:r>
            <a:r>
              <a:rPr lang="hu-HU" dirty="0"/>
              <a:t>odament, </a:t>
            </a:r>
            <a:r>
              <a:rPr lang="hu-HU" dirty="0" err="1"/>
              <a:t>olajat</a:t>
            </a:r>
            <a:r>
              <a:rPr lang="hu-HU" dirty="0"/>
              <a:t> és bort öntött sebeire, és bekötötte azokat. Aztán feltette őt a saját állatára, elvitte egy fogadóba, és ápolta.</a:t>
            </a:r>
          </a:p>
          <a:p>
            <a:r>
              <a:rPr lang="hu-HU" baseline="30000" dirty="0"/>
              <a:t> </a:t>
            </a:r>
            <a:r>
              <a:rPr lang="hu-HU" dirty="0"/>
              <a:t>Másnap elővett két dénárt, odaadta a fogadósnak, és azt mondta neki: Viselj rá gondot, és ha valamit még ráköltesz, amikor visszatérek, megadom neked.</a:t>
            </a:r>
          </a:p>
          <a:p>
            <a:r>
              <a:rPr lang="hu-HU" baseline="30000" dirty="0"/>
              <a:t> </a:t>
            </a:r>
            <a:r>
              <a:rPr lang="hu-HU" dirty="0"/>
              <a:t>Mit gondolsz, e három közül ki volt a felebarátja a rablók kezébe esett embernek?"</a:t>
            </a:r>
          </a:p>
          <a:p>
            <a:r>
              <a:rPr lang="hu-HU" baseline="30000" dirty="0"/>
              <a:t> </a:t>
            </a:r>
            <a:r>
              <a:rPr lang="hu-HU" dirty="0"/>
              <a:t>Ő így felelt: "Az, aki irgalmas volt hozzá." Jézus erre ezt mondta neki: "Menj el, te is hasonlóképpen cselekedj.„  (</a:t>
            </a:r>
            <a:r>
              <a:rPr lang="hu-HU" dirty="0" err="1"/>
              <a:t>Lk</a:t>
            </a:r>
            <a:r>
              <a:rPr lang="hu-HU" dirty="0"/>
              <a:t>. 30-37)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849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Új </a:t>
            </a:r>
            <a:r>
              <a:rPr lang="hu-HU" dirty="0" err="1"/>
              <a:t>episztemológia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„Ez van” helyett: „Ez lehet”</a:t>
            </a:r>
          </a:p>
          <a:p>
            <a:r>
              <a:rPr lang="hu-HU" dirty="0"/>
              <a:t>Ne hidd, hogy mindent tudsz</a:t>
            </a:r>
          </a:p>
          <a:p>
            <a:r>
              <a:rPr lang="hu-HU" dirty="0"/>
              <a:t>Kérdezz! </a:t>
            </a:r>
          </a:p>
          <a:p>
            <a:r>
              <a:rPr lang="hu-HU" dirty="0"/>
              <a:t>Kerüld a médiát!</a:t>
            </a:r>
          </a:p>
          <a:p>
            <a:r>
              <a:rPr lang="hu-HU" dirty="0"/>
              <a:t>Tiszta forrásból meríts!!</a:t>
            </a:r>
          </a:p>
          <a:p>
            <a:r>
              <a:rPr lang="hu-HU" dirty="0"/>
              <a:t>Olvass, tanulj, taníts!</a:t>
            </a:r>
          </a:p>
          <a:p>
            <a:r>
              <a:rPr lang="hu-HU" dirty="0"/>
              <a:t>Légy „</a:t>
            </a:r>
            <a:r>
              <a:rPr lang="hu-HU" dirty="0" err="1"/>
              <a:t>prosumer</a:t>
            </a:r>
            <a:r>
              <a:rPr lang="hu-HU" dirty="0"/>
              <a:t>”!</a:t>
            </a:r>
          </a:p>
          <a:p>
            <a:r>
              <a:rPr lang="hu-HU" dirty="0" err="1"/>
              <a:t>Crowdsourcing</a:t>
            </a:r>
            <a:r>
              <a:rPr lang="hu-HU" dirty="0"/>
              <a:t> (közös tudás)</a:t>
            </a:r>
          </a:p>
          <a:p>
            <a:r>
              <a:rPr lang="hu-HU" dirty="0"/>
              <a:t>Kételkedj! Ellenőrizz!</a:t>
            </a:r>
          </a:p>
          <a:p>
            <a:r>
              <a:rPr lang="hu-HU" dirty="0"/>
              <a:t>Légy körültekintő! /</a:t>
            </a:r>
            <a:r>
              <a:rPr lang="hu-HU" dirty="0" err="1"/>
              <a:t>Mindfulness</a:t>
            </a:r>
            <a:r>
              <a:rPr lang="hu-HU" dirty="0"/>
              <a:t>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5587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Rossz kormányzás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398" y="2564904"/>
            <a:ext cx="5900482" cy="3780000"/>
          </a:xfrm>
        </p:spPr>
      </p:pic>
    </p:spTree>
    <p:extLst>
      <p:ext uri="{BB962C8B-B14F-4D97-AF65-F5344CB8AC3E}">
        <p14:creationId xmlns:p14="http://schemas.microsoft.com/office/powerpoint/2010/main" val="23974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Isten halála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„Hová lett Isten? Mi öltük meg őt-ti és én. Mindannyian gyilkosai vagyunk. De hát hogyan cselekedtük ezt? Hogy voltunk képesek kiinni a tengert? Ki adta nekünk a szivacsot, hogy az egész horizontot eltöröljük vele. Mit tettünk, amikor eloldoztuk a Földet Napjától? Merre mozog most? Merre mozgunk? Egyre távolabb valamennyi Naptól?Nem zuhanunk-e szakadatlan?  S vajon hátrafelé, oldalra, mindenfelé? Létezik-e még Fenn és Lenn? Nem az üres tér vár ránk? Nem lett hidegebb? Nem éjszaka közelít-e, s mindinkább éjszaka? Nem kell-e fényes délelőtt lámpásokat gyújtanunk?” (Nietzsche: Vidám tudomány)</a:t>
            </a:r>
          </a:p>
        </p:txBody>
      </p:sp>
    </p:spTree>
    <p:extLst>
      <p:ext uri="{BB962C8B-B14F-4D97-AF65-F5344CB8AC3E}">
        <p14:creationId xmlns:p14="http://schemas.microsoft.com/office/powerpoint/2010/main" val="782814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Rossz kormányzás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Justitia</a:t>
            </a:r>
            <a:r>
              <a:rPr lang="hu-HU" dirty="0"/>
              <a:t> a legfőbb zsarnok, </a:t>
            </a:r>
            <a:r>
              <a:rPr lang="hu-HU" dirty="0" err="1"/>
              <a:t>Tyramnides</a:t>
            </a:r>
            <a:r>
              <a:rPr lang="hu-HU" dirty="0"/>
              <a:t> lábai előtt hever </a:t>
            </a:r>
          </a:p>
          <a:p>
            <a:r>
              <a:rPr lang="hu-HU" dirty="0"/>
              <a:t>Anti-erények: kegyetlenség, árulás, csalás, lopás, megosztás, háború, félelem</a:t>
            </a:r>
          </a:p>
          <a:p>
            <a:r>
              <a:rPr lang="hu-HU" dirty="0"/>
              <a:t>Az igazságosság megkötözve, nincs, ki szem előtt tartaná a közjót.</a:t>
            </a:r>
          </a:p>
          <a:p>
            <a:pPr marL="0" indent="0">
              <a:buNone/>
            </a:pPr>
            <a:r>
              <a:rPr lang="hu-HU" dirty="0"/>
              <a:t>( </a:t>
            </a:r>
            <a:r>
              <a:rPr lang="hu-HU" dirty="0" err="1"/>
              <a:t>Ambrogio</a:t>
            </a:r>
            <a:r>
              <a:rPr lang="hu-HU" dirty="0"/>
              <a:t> </a:t>
            </a:r>
            <a:r>
              <a:rPr lang="hu-HU" dirty="0" err="1"/>
              <a:t>Lorenzetti</a:t>
            </a:r>
            <a:r>
              <a:rPr lang="hu-HU" dirty="0"/>
              <a:t> 1337-39 között festett freskója a </a:t>
            </a:r>
            <a:r>
              <a:rPr lang="hu-HU" dirty="0" err="1"/>
              <a:t>Palazzo</a:t>
            </a:r>
            <a:r>
              <a:rPr lang="hu-HU" dirty="0"/>
              <a:t> </a:t>
            </a:r>
            <a:r>
              <a:rPr lang="hu-HU" dirty="0" err="1"/>
              <a:t>Publico</a:t>
            </a:r>
            <a:r>
              <a:rPr lang="hu-HU" dirty="0"/>
              <a:t> Béke termében)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2742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Jó kormányzás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1212"/>
            <a:ext cx="8229600" cy="4363938"/>
          </a:xfrm>
        </p:spPr>
      </p:pic>
    </p:spTree>
    <p:extLst>
      <p:ext uri="{BB962C8B-B14F-4D97-AF65-F5344CB8AC3E}">
        <p14:creationId xmlns:p14="http://schemas.microsoft.com/office/powerpoint/2010/main" val="1787706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jó kormányzás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Bölcsesség</a:t>
            </a:r>
          </a:p>
          <a:p>
            <a:r>
              <a:rPr lang="hu-HU" dirty="0"/>
              <a:t>Igazságosság (osztó és fosztó)</a:t>
            </a:r>
          </a:p>
          <a:p>
            <a:r>
              <a:rPr lang="hu-HU" dirty="0"/>
              <a:t>Egyetértés (</a:t>
            </a:r>
            <a:r>
              <a:rPr lang="hu-HU" dirty="0" err="1"/>
              <a:t>concordia</a:t>
            </a:r>
            <a:r>
              <a:rPr lang="hu-HU" dirty="0"/>
              <a:t>)</a:t>
            </a:r>
          </a:p>
          <a:p>
            <a:r>
              <a:rPr lang="hu-HU" dirty="0"/>
              <a:t>Közjó</a:t>
            </a:r>
          </a:p>
          <a:p>
            <a:r>
              <a:rPr lang="hu-HU" dirty="0"/>
              <a:t>Isteni erények (hit, szeretet, remény)</a:t>
            </a:r>
          </a:p>
          <a:p>
            <a:r>
              <a:rPr lang="hu-HU" dirty="0"/>
              <a:t>Négy sarkalatos erény (bátorság, tisztesség, mértékletesség, igazság)</a:t>
            </a:r>
          </a:p>
          <a:p>
            <a:r>
              <a:rPr lang="hu-HU" dirty="0"/>
              <a:t>Béke </a:t>
            </a:r>
          </a:p>
        </p:txBody>
      </p:sp>
    </p:spTree>
    <p:extLst>
      <p:ext uri="{BB962C8B-B14F-4D97-AF65-F5344CB8AC3E}">
        <p14:creationId xmlns:p14="http://schemas.microsoft.com/office/powerpoint/2010/main" val="363942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Reziliencia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„Merj tudni!” helyett „Merj élni!”</a:t>
            </a:r>
          </a:p>
          <a:p>
            <a:r>
              <a:rPr lang="hu-HU" dirty="0"/>
              <a:t>Autonómia, </a:t>
            </a:r>
            <a:r>
              <a:rPr lang="hu-HU" dirty="0" err="1"/>
              <a:t>privacy</a:t>
            </a:r>
            <a:r>
              <a:rPr lang="hu-HU" dirty="0"/>
              <a:t>, ellenállás, rejtőzés, a titokhoz való jog</a:t>
            </a:r>
          </a:p>
          <a:p>
            <a:r>
              <a:rPr lang="hu-HU" dirty="0"/>
              <a:t>Az élet értelme</a:t>
            </a:r>
          </a:p>
          <a:p>
            <a:r>
              <a:rPr lang="hu-HU" dirty="0"/>
              <a:t>A hit</a:t>
            </a:r>
          </a:p>
          <a:p>
            <a:r>
              <a:rPr lang="hu-HU" dirty="0"/>
              <a:t>Önismeret</a:t>
            </a:r>
          </a:p>
          <a:p>
            <a:r>
              <a:rPr lang="hu-HU" dirty="0"/>
              <a:t>Hiányzó hősök</a:t>
            </a:r>
          </a:p>
          <a:p>
            <a:r>
              <a:rPr lang="hu-HU" dirty="0"/>
              <a:t>A képzelet felszabadítása</a:t>
            </a:r>
          </a:p>
          <a:p>
            <a:r>
              <a:rPr lang="hu-HU" dirty="0"/>
              <a:t>Az igazság el nem rejtettsége</a:t>
            </a:r>
          </a:p>
          <a:p>
            <a:r>
              <a:rPr lang="hu-HU" dirty="0"/>
              <a:t>Kreativitás, kérdezés</a:t>
            </a:r>
          </a:p>
          <a:p>
            <a:r>
              <a:rPr lang="hu-HU" dirty="0"/>
              <a:t>A művészet ereje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74055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hegyen épült város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hu-HU" dirty="0"/>
              <a:t>A bennünk lévő világosság</a:t>
            </a:r>
          </a:p>
          <a:p>
            <a:r>
              <a:rPr lang="hu-HU" dirty="0"/>
              <a:t>A Föld közös birtokunk</a:t>
            </a:r>
          </a:p>
          <a:p>
            <a:r>
              <a:rPr lang="hu-HU" dirty="0"/>
              <a:t>Szövetség a jövővel</a:t>
            </a:r>
          </a:p>
          <a:p>
            <a:r>
              <a:rPr lang="hu-HU" dirty="0"/>
              <a:t>Szembeszállni az önzés kultúrájával</a:t>
            </a:r>
          </a:p>
          <a:p>
            <a:r>
              <a:rPr lang="hu-HU" dirty="0"/>
              <a:t>A jóság fertőzése </a:t>
            </a:r>
          </a:p>
          <a:p>
            <a:r>
              <a:rPr lang="hu-HU" dirty="0"/>
              <a:t>„Aki hallgatja szavamat, és tettekre is váltja, az okos emberhez hasonlít, aki sziklára építette házát. Szakadt a zápor, ömlött az ár, süvített a szép, és nekizúdult a háznak, de nem dőlt össze, mert szikla volt az alapja. Aki hallgatja ugyan tanításomat, de nem váltja tettekre, a balga emberhez hasonlít, aki házát homokra építette. Szakadt a zápor, ömlött az ár, süvített a szél, és nekizúdult a háznak. Az összedőlt és romhalmazzá vált” (Mt. 7, 24-29)</a:t>
            </a:r>
          </a:p>
          <a:p>
            <a:r>
              <a:rPr lang="hu-HU" dirty="0"/>
              <a:t>Sziklára vagy homokra építkezzünk? A választás rajtunk múlik.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84072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Sátán feltámadása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Fenntarthatatlan „fejlődés”</a:t>
            </a:r>
          </a:p>
          <a:p>
            <a:r>
              <a:rPr lang="hu-HU" dirty="0"/>
              <a:t>Klímaváltozás</a:t>
            </a:r>
          </a:p>
          <a:p>
            <a:r>
              <a:rPr lang="hu-HU" dirty="0"/>
              <a:t>Migráció (kórokozók és emberek)</a:t>
            </a:r>
          </a:p>
          <a:p>
            <a:r>
              <a:rPr lang="hu-HU" dirty="0"/>
              <a:t>Állami és vallási terrorizmus</a:t>
            </a:r>
          </a:p>
          <a:p>
            <a:r>
              <a:rPr lang="hu-HU" dirty="0"/>
              <a:t>Tömegek lázadása (</a:t>
            </a:r>
            <a:r>
              <a:rPr lang="hu-HU" dirty="0" err="1"/>
              <a:t>social</a:t>
            </a:r>
            <a:r>
              <a:rPr lang="hu-HU" dirty="0"/>
              <a:t> </a:t>
            </a:r>
            <a:r>
              <a:rPr lang="hu-HU" dirty="0" err="1"/>
              <a:t>media</a:t>
            </a:r>
            <a:r>
              <a:rPr lang="hu-HU" dirty="0"/>
              <a:t>, elitek hitelvesztése, demokrácia halála)</a:t>
            </a:r>
          </a:p>
          <a:p>
            <a:r>
              <a:rPr lang="hu-HU" dirty="0"/>
              <a:t>Igazságon túli világ</a:t>
            </a:r>
          </a:p>
          <a:p>
            <a:r>
              <a:rPr lang="hu-HU" dirty="0"/>
              <a:t>Egyenlőtlenségek kiéleződése (globális és lokális)</a:t>
            </a:r>
          </a:p>
          <a:p>
            <a:r>
              <a:rPr lang="hu-HU" dirty="0"/>
              <a:t>MI elszabadulása (machináció)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1936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Korszakváltás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Változékonyság</a:t>
            </a:r>
          </a:p>
          <a:p>
            <a:r>
              <a:rPr lang="hu-HU" dirty="0"/>
              <a:t>Bizonytalanság</a:t>
            </a:r>
          </a:p>
          <a:p>
            <a:r>
              <a:rPr lang="hu-HU" dirty="0"/>
              <a:t>Komplexitás</a:t>
            </a:r>
          </a:p>
          <a:p>
            <a:r>
              <a:rPr lang="hu-HU" dirty="0"/>
              <a:t>Kétértelműség</a:t>
            </a:r>
          </a:p>
        </p:txBody>
      </p:sp>
    </p:spTree>
    <p:extLst>
      <p:ext uri="{BB962C8B-B14F-4D97-AF65-F5344CB8AC3E}">
        <p14:creationId xmlns:p14="http://schemas.microsoft.com/office/powerpoint/2010/main" val="4222937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Adaptációs zavarok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komplexusok kioldódása (a család eltűnése, az első 1000 nap tragédiája)</a:t>
            </a:r>
          </a:p>
          <a:p>
            <a:r>
              <a:rPr lang="hu-HU"/>
              <a:t>Traumák</a:t>
            </a:r>
            <a:endParaRPr lang="hu-HU" dirty="0"/>
          </a:p>
          <a:p>
            <a:r>
              <a:rPr lang="hu-HU" dirty="0"/>
              <a:t>Nemi szerepek korlátainak fellazulása</a:t>
            </a:r>
          </a:p>
          <a:p>
            <a:r>
              <a:rPr lang="hu-HU" dirty="0"/>
              <a:t>Depresszió, szorongás</a:t>
            </a:r>
          </a:p>
          <a:p>
            <a:r>
              <a:rPr lang="hu-HU" dirty="0"/>
              <a:t>Függőségek</a:t>
            </a:r>
          </a:p>
          <a:p>
            <a:r>
              <a:rPr lang="hu-HU" dirty="0"/>
              <a:t>Képességeink </a:t>
            </a:r>
            <a:r>
              <a:rPr lang="hu-HU" dirty="0" err="1"/>
              <a:t>outsourcingja</a:t>
            </a:r>
            <a:endParaRPr lang="hu-HU" dirty="0"/>
          </a:p>
          <a:p>
            <a:r>
              <a:rPr lang="hu-HU" dirty="0"/>
              <a:t>„Akárkivé” válás</a:t>
            </a:r>
          </a:p>
        </p:txBody>
      </p:sp>
    </p:spTree>
    <p:extLst>
      <p:ext uri="{BB962C8B-B14F-4D97-AF65-F5344CB8AC3E}">
        <p14:creationId xmlns:p14="http://schemas.microsoft.com/office/powerpoint/2010/main" val="2077917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írás a falon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err="1"/>
              <a:t>Belsazár</a:t>
            </a:r>
            <a:r>
              <a:rPr lang="hu-HU" dirty="0"/>
              <a:t> lakomája</a:t>
            </a:r>
          </a:p>
          <a:p>
            <a:r>
              <a:rPr lang="hu-HU" dirty="0"/>
              <a:t>Emberi kéz ír a palota meszelt falán:</a:t>
            </a:r>
          </a:p>
          <a:p>
            <a:r>
              <a:rPr lang="hu-HU" dirty="0" err="1"/>
              <a:t>Mene</a:t>
            </a:r>
            <a:r>
              <a:rPr lang="hu-HU" dirty="0"/>
              <a:t>, </a:t>
            </a:r>
            <a:r>
              <a:rPr lang="hu-HU" dirty="0" err="1"/>
              <a:t>Mene</a:t>
            </a:r>
            <a:r>
              <a:rPr lang="hu-HU" dirty="0"/>
              <a:t>, </a:t>
            </a:r>
            <a:r>
              <a:rPr lang="hu-HU" dirty="0" err="1"/>
              <a:t>Tekel</a:t>
            </a:r>
            <a:r>
              <a:rPr lang="hu-HU" dirty="0"/>
              <a:t>, </a:t>
            </a:r>
            <a:r>
              <a:rPr lang="hu-HU" dirty="0" err="1"/>
              <a:t>Ufarszim</a:t>
            </a:r>
            <a:r>
              <a:rPr lang="hu-HU" dirty="0"/>
              <a:t> </a:t>
            </a:r>
          </a:p>
          <a:p>
            <a:r>
              <a:rPr lang="hu-HU" dirty="0"/>
              <a:t>Dániel próféta megfejtése: „Megmérettél, és híjával találtattál”</a:t>
            </a:r>
          </a:p>
          <a:p>
            <a:r>
              <a:rPr lang="hu-HU" dirty="0"/>
              <a:t>”</a:t>
            </a:r>
            <a:r>
              <a:rPr lang="hu-HU" dirty="0" err="1"/>
              <a:t>Ezüst-arany-érc-vas-fa</a:t>
            </a:r>
            <a:r>
              <a:rPr lang="hu-HU" dirty="0"/>
              <a:t> és kőisteneket </a:t>
            </a:r>
            <a:r>
              <a:rPr lang="hu-HU" dirty="0" err="1"/>
              <a:t>dicséréd</a:t>
            </a:r>
            <a:r>
              <a:rPr lang="hu-HU" dirty="0"/>
              <a:t>, akik nem látnak, sem nem hallanak, sem nem értenek, Istent pedig, akiknek kezében van a te lelked és előtte minden te utad, de nem dicsőítetten. „</a:t>
            </a:r>
          </a:p>
          <a:p>
            <a:r>
              <a:rPr lang="hu-HU" dirty="0" err="1"/>
              <a:t>Belsazart</a:t>
            </a:r>
            <a:r>
              <a:rPr lang="hu-HU" dirty="0"/>
              <a:t> még az éjjel megölték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424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Liminalitás</a:t>
            </a:r>
            <a:r>
              <a:rPr lang="hu-HU" dirty="0"/>
              <a:t> (</a:t>
            </a:r>
            <a:r>
              <a:rPr lang="hu-HU" dirty="0" err="1"/>
              <a:t>Vitor</a:t>
            </a:r>
            <a:r>
              <a:rPr lang="hu-HU" dirty="0"/>
              <a:t> Turner)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Az adottnak, magától értetődőnek vett rend kereteinek felbomlása és beindul egy romboló-teremtő folyamat, háborúk,válságok, kiéleződő konfliktusok</a:t>
            </a:r>
          </a:p>
          <a:p>
            <a:r>
              <a:rPr lang="hu-HU" dirty="0"/>
              <a:t>„</a:t>
            </a:r>
            <a:r>
              <a:rPr lang="hu-HU" dirty="0" err="1"/>
              <a:t>Communitás</a:t>
            </a:r>
            <a:r>
              <a:rPr lang="hu-HU" dirty="0"/>
              <a:t>” – alkotó szellemű, új formákat, új megoldásokat kereső közösség kialakulása</a:t>
            </a:r>
          </a:p>
          <a:p>
            <a:r>
              <a:rPr lang="hu-HU" dirty="0"/>
              <a:t>Reflexivitás, spiritualitás, a megértés vágya</a:t>
            </a:r>
          </a:p>
        </p:txBody>
      </p:sp>
    </p:spTree>
    <p:extLst>
      <p:ext uri="{BB962C8B-B14F-4D97-AF65-F5344CB8AC3E}">
        <p14:creationId xmlns:p14="http://schemas.microsoft.com/office/powerpoint/2010/main" val="25980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átmenet irányai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Növekedés                  Fenntartható fejlődés</a:t>
            </a:r>
          </a:p>
          <a:p>
            <a:r>
              <a:rPr lang="hu-HU" dirty="0"/>
              <a:t>Önzés                           Közösségiség-szolidaritás</a:t>
            </a:r>
          </a:p>
          <a:p>
            <a:r>
              <a:rPr lang="hu-HU" dirty="0"/>
              <a:t>Tudás                           Hit</a:t>
            </a:r>
          </a:p>
          <a:p>
            <a:r>
              <a:rPr lang="hu-HU" dirty="0"/>
              <a:t>Szabadság                   Egyenlőség</a:t>
            </a:r>
          </a:p>
          <a:p>
            <a:r>
              <a:rPr lang="hu-HU" dirty="0"/>
              <a:t>Verseny/Harc              Együttműködés</a:t>
            </a:r>
          </a:p>
          <a:p>
            <a:r>
              <a:rPr lang="hu-HU" dirty="0"/>
              <a:t>Ellenőrzés                    </a:t>
            </a:r>
            <a:r>
              <a:rPr lang="hu-HU" dirty="0" err="1"/>
              <a:t>Privacy</a:t>
            </a:r>
            <a:endParaRPr lang="hu-HU" dirty="0"/>
          </a:p>
          <a:p>
            <a:r>
              <a:rPr lang="hu-HU" dirty="0"/>
              <a:t>Partikularizmus           Univerzalizmus</a:t>
            </a:r>
          </a:p>
          <a:p>
            <a:r>
              <a:rPr lang="hu-HU" dirty="0" err="1"/>
              <a:t>Carpe</a:t>
            </a:r>
            <a:r>
              <a:rPr lang="hu-HU" dirty="0"/>
              <a:t> diem                  Az utódok jóléte</a:t>
            </a:r>
          </a:p>
          <a:p>
            <a:r>
              <a:rPr lang="hu-HU" dirty="0"/>
              <a:t>Zárt gondolkodás        Kritikai gondolkodás</a:t>
            </a:r>
          </a:p>
          <a:p>
            <a:r>
              <a:rPr lang="hu-HU" dirty="0"/>
              <a:t>Erős kötések                Gyenge kötések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4116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Értékek ébresztése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r>
              <a:rPr lang="hu-HU" dirty="0"/>
              <a:t>Szabadság (az értékválasztás eszköze)</a:t>
            </a:r>
          </a:p>
          <a:p>
            <a:r>
              <a:rPr lang="hu-HU" dirty="0"/>
              <a:t>Igazságosság</a:t>
            </a:r>
          </a:p>
          <a:p>
            <a:r>
              <a:rPr lang="hu-HU" dirty="0"/>
              <a:t>Szolidaritás</a:t>
            </a:r>
          </a:p>
          <a:p>
            <a:r>
              <a:rPr lang="hu-HU" dirty="0"/>
              <a:t>Egyenlőség</a:t>
            </a:r>
          </a:p>
          <a:p>
            <a:r>
              <a:rPr lang="hu-HU" dirty="0"/>
              <a:t>Boldogság</a:t>
            </a:r>
          </a:p>
          <a:p>
            <a:r>
              <a:rPr lang="hu-HU" dirty="0"/>
              <a:t>Szépség</a:t>
            </a:r>
          </a:p>
        </p:txBody>
      </p:sp>
    </p:spTree>
    <p:extLst>
      <p:ext uri="{BB962C8B-B14F-4D97-AF65-F5344CB8AC3E}">
        <p14:creationId xmlns:p14="http://schemas.microsoft.com/office/powerpoint/2010/main" val="1431642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1137</Words>
  <Application>Microsoft Office PowerPoint</Application>
  <PresentationFormat>Diavetítés a képernyőre (4:3 oldalarány)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Office-téma</vt:lpstr>
      <vt:lpstr>Csepeli György</vt:lpstr>
      <vt:lpstr>Isten halála</vt:lpstr>
      <vt:lpstr>A Sátán feltámadása</vt:lpstr>
      <vt:lpstr>Korszakváltás</vt:lpstr>
      <vt:lpstr>Adaptációs zavarok</vt:lpstr>
      <vt:lpstr>Az írás a falon</vt:lpstr>
      <vt:lpstr>Liminalitás (Vitor Turner)</vt:lpstr>
      <vt:lpstr>Az átmenet irányai</vt:lpstr>
      <vt:lpstr>Értékek ébresztése</vt:lpstr>
      <vt:lpstr>Értéktagadás</vt:lpstr>
      <vt:lpstr>Érték atrófia</vt:lpstr>
      <vt:lpstr>A rossz hírbe került ember</vt:lpstr>
      <vt:lpstr>Új realizmus</vt:lpstr>
      <vt:lpstr>Összekapcsolatság</vt:lpstr>
      <vt:lpstr>Kooperatív kommunikáció (Grice)</vt:lpstr>
      <vt:lpstr>A közös haszon keresése</vt:lpstr>
      <vt:lpstr>Empátia és szimpátia</vt:lpstr>
      <vt:lpstr>Új episztemológia</vt:lpstr>
      <vt:lpstr>Rossz kormányzás</vt:lpstr>
      <vt:lpstr>Rossz kormányzás</vt:lpstr>
      <vt:lpstr>Jó kormányzás</vt:lpstr>
      <vt:lpstr>A jó kormányzás</vt:lpstr>
      <vt:lpstr>Reziliencia</vt:lpstr>
      <vt:lpstr>A hegyen épült város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Útkeresés az értékek világában</dc:title>
  <dc:creator>user</dc:creator>
  <cp:lastModifiedBy>Felhasználó</cp:lastModifiedBy>
  <cp:revision>32</cp:revision>
  <dcterms:created xsi:type="dcterms:W3CDTF">2023-09-21T08:44:11Z</dcterms:created>
  <dcterms:modified xsi:type="dcterms:W3CDTF">2024-09-11T12:12:55Z</dcterms:modified>
</cp:coreProperties>
</file>