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3" r:id="rId5"/>
    <p:sldId id="259" r:id="rId6"/>
    <p:sldId id="260" r:id="rId7"/>
    <p:sldId id="261" r:id="rId8"/>
    <p:sldId id="262" r:id="rId9"/>
    <p:sldId id="264" r:id="rId10"/>
    <p:sldId id="265" r:id="rId11"/>
    <p:sldId id="266" r:id="rId12"/>
    <p:sldId id="268" r:id="rId13"/>
    <p:sldId id="267" r:id="rId14"/>
    <p:sldId id="270" r:id="rId15"/>
    <p:sldId id="269"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hu-HU" smtClean="0"/>
              <a:t>Mintacím szerkesztése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smtClean="0"/>
              <a:t>Alcím mintájának szerkesztése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9/20/2022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áma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hu-HU" smtClean="0"/>
              <a:t>Mintacím szerkesztése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hu-HU" smtClean="0"/>
              <a:t>Kép beszúrásához kattintson az ikonra</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ate Placeholder 4"/>
          <p:cNvSpPr>
            <a:spLocks noGrp="1"/>
          </p:cNvSpPr>
          <p:nvPr>
            <p:ph type="dt" sz="half" idx="10"/>
          </p:nvPr>
        </p:nvSpPr>
        <p:spPr/>
        <p:txBody>
          <a:bodyPr/>
          <a:lstStyle/>
          <a:p>
            <a:fld id="{48A87A34-81AB-432B-8DAE-1953F412C126}" type="datetimeFigureOut">
              <a:rPr lang="en-US" dirty="0"/>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ím és képaláírás">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hu-HU" smtClean="0"/>
              <a:t>Mintacím szerkesztése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ate Placeholder 4"/>
          <p:cNvSpPr>
            <a:spLocks noGrp="1"/>
          </p:cNvSpPr>
          <p:nvPr>
            <p:ph type="dt" sz="half" idx="10"/>
          </p:nvPr>
        </p:nvSpPr>
        <p:spPr/>
        <p:txBody>
          <a:bodyPr/>
          <a:lstStyle/>
          <a:p>
            <a:fld id="{48A87A34-81AB-432B-8DAE-1953F412C126}" type="datetimeFigureOut">
              <a:rPr lang="en-US" dirty="0"/>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dézet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hu-HU" smtClean="0"/>
              <a:t>Mintacím szerkesztése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ate Placeholder 4"/>
          <p:cNvSpPr>
            <a:spLocks noGrp="1"/>
          </p:cNvSpPr>
          <p:nvPr>
            <p:ph type="dt" sz="half" idx="10"/>
          </p:nvPr>
        </p:nvSpPr>
        <p:spPr/>
        <p:txBody>
          <a:bodyPr/>
          <a:lstStyle/>
          <a:p>
            <a:fld id="{48A87A34-81AB-432B-8DAE-1953F412C126}" type="datetimeFigureOut">
              <a:rPr lang="en-US" dirty="0"/>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évkártya">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hu-HU" smtClean="0"/>
              <a:t>Mintacím szerkesztése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ate Placeholder 4"/>
          <p:cNvSpPr>
            <a:spLocks noGrp="1"/>
          </p:cNvSpPr>
          <p:nvPr>
            <p:ph type="dt" sz="half" idx="10"/>
          </p:nvPr>
        </p:nvSpPr>
        <p:spPr/>
        <p:txBody>
          <a:bodyPr/>
          <a:lstStyle/>
          <a:p>
            <a:fld id="{48A87A34-81AB-432B-8DAE-1953F412C126}" type="datetimeFigureOut">
              <a:rPr lang="en-US" dirty="0"/>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hasáb">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hu-HU" smtClean="0"/>
              <a:t>Mintacím szerkesztése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3" name="Date Placeholder 2"/>
          <p:cNvSpPr>
            <a:spLocks noGrp="1"/>
          </p:cNvSpPr>
          <p:nvPr>
            <p:ph type="dt" sz="half" idx="10"/>
          </p:nvPr>
        </p:nvSpPr>
        <p:spPr/>
        <p:txBody>
          <a:bodyPr/>
          <a:lstStyle/>
          <a:p>
            <a:fld id="{48A87A34-81AB-432B-8DAE-1953F412C126}" type="datetimeFigureOut">
              <a:rPr lang="en-US" dirty="0"/>
              <a:t>9/20/2022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éphasáb">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hu-HU" smtClean="0"/>
              <a:t>Mintacím szerkesztése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hu-HU" smtClean="0"/>
              <a:t>Kép beszúrásához kattintson az ikonra</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hu-HU" smtClean="0"/>
              <a:t>Kép beszúrásához kattintson az ikonra</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hu-HU" smtClean="0"/>
              <a:t>Kép beszúrásához kattintson az ikonra</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3" name="Date Placeholder 2"/>
          <p:cNvSpPr>
            <a:spLocks noGrp="1"/>
          </p:cNvSpPr>
          <p:nvPr>
            <p:ph type="dt" sz="half" idx="10"/>
          </p:nvPr>
        </p:nvSpPr>
        <p:spPr/>
        <p:txBody>
          <a:bodyPr/>
          <a:lstStyle/>
          <a:p>
            <a:fld id="{48A87A34-81AB-432B-8DAE-1953F412C126}" type="datetimeFigureOut">
              <a:rPr lang="en-US" dirty="0"/>
              <a:t>9/20/2022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dirty="0"/>
          </a:p>
        </p:txBody>
      </p:sp>
      <p:sp>
        <p:nvSpPr>
          <p:cNvPr id="3" name="Vertical Text Placeholder 2"/>
          <p:cNvSpPr>
            <a:spLocks noGrp="1"/>
          </p:cNvSpPr>
          <p:nvPr>
            <p:ph type="body" orient="vert" idx="1"/>
          </p:nvPr>
        </p:nvSpPr>
        <p:spPr/>
        <p:txBody>
          <a:bodyPr vert="eaVert" ancho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hu-HU" smtClean="0"/>
              <a:t>Mintacím szerkesztése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dirty="0"/>
          </a:p>
        </p:txBody>
      </p:sp>
      <p:sp>
        <p:nvSpPr>
          <p:cNvPr id="3" name="Content Placeholder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hu-HU" smtClean="0"/>
              <a:t>Mintacím szerkesztése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smtClean="0"/>
              <a:t>Mintaszöveg szerkesztése</a:t>
            </a:r>
          </a:p>
        </p:txBody>
      </p:sp>
      <p:sp>
        <p:nvSpPr>
          <p:cNvPr id="4" name="Date Placeholder 3"/>
          <p:cNvSpPr>
            <a:spLocks noGrp="1"/>
          </p:cNvSpPr>
          <p:nvPr>
            <p:ph type="dt" sz="half" idx="10"/>
          </p:nvPr>
        </p:nvSpPr>
        <p:spPr/>
        <p:txBody>
          <a:bodyPr/>
          <a:lstStyle/>
          <a:p>
            <a:fld id="{48A87A34-81AB-432B-8DAE-1953F412C126}" type="datetimeFigureOut">
              <a:rPr lang="en-US" dirty="0"/>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hu-HU" smtClean="0"/>
              <a:t>Mintacím szerkesztése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Content Placeholder 3"/>
          <p:cNvSpPr>
            <a:spLocks noGrp="1"/>
          </p:cNvSpPr>
          <p:nvPr>
            <p:ph sz="half" idx="2"/>
          </p:nvPr>
        </p:nvSpPr>
        <p:spPr>
          <a:xfrm>
            <a:off x="1141410" y="3073397"/>
            <a:ext cx="4878391" cy="2717801"/>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Content Placeholder 5"/>
          <p:cNvSpPr>
            <a:spLocks noGrp="1"/>
          </p:cNvSpPr>
          <p:nvPr>
            <p:ph sz="quarter" idx="4"/>
          </p:nvPr>
        </p:nvSpPr>
        <p:spPr>
          <a:xfrm>
            <a:off x="6172200" y="3073397"/>
            <a:ext cx="4875210" cy="2717801"/>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smtClean="0"/>
              <a:t>Mintacím szerkesztése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hu-HU" smtClean="0"/>
              <a:t>Mintacím szerkesztése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ate Placeholder 4"/>
          <p:cNvSpPr>
            <a:spLocks noGrp="1"/>
          </p:cNvSpPr>
          <p:nvPr>
            <p:ph type="dt" sz="half" idx="10"/>
          </p:nvPr>
        </p:nvSpPr>
        <p:spPr/>
        <p:txBody>
          <a:bodyPr/>
          <a:lstStyle/>
          <a:p>
            <a:fld id="{48A87A34-81AB-432B-8DAE-1953F412C126}" type="datetimeFigureOut">
              <a:rPr lang="en-US" dirty="0"/>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hu-HU" smtClean="0"/>
              <a:t>Mintacím szerkesztése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smtClean="0"/>
              <a:t>Kép beszúrásához kattintson az ikonra</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ate Placeholder 4"/>
          <p:cNvSpPr>
            <a:spLocks noGrp="1"/>
          </p:cNvSpPr>
          <p:nvPr>
            <p:ph type="dt" sz="half" idx="10"/>
          </p:nvPr>
        </p:nvSpPr>
        <p:spPr/>
        <p:txBody>
          <a:bodyPr/>
          <a:lstStyle/>
          <a:p>
            <a:fld id="{48A87A34-81AB-432B-8DAE-1953F412C126}" type="datetimeFigureOut">
              <a:rPr lang="en-US" dirty="0"/>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9/20/2022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normAutofit/>
          </a:bodyPr>
          <a:lstStyle/>
          <a:p>
            <a:pPr algn="ctr"/>
            <a:r>
              <a:rPr lang="hu-HU" sz="3200" dirty="0"/>
              <a:t>Rehabilitáció eszköze, avagy a foglalkoztatás szerepe a fogyatékkal élők, pszichiátriai betegek, szenvedélybetegek gyógyulásában, szinten tartásában</a:t>
            </a:r>
          </a:p>
        </p:txBody>
      </p:sp>
      <p:sp>
        <p:nvSpPr>
          <p:cNvPr id="3" name="Alcím 2"/>
          <p:cNvSpPr>
            <a:spLocks noGrp="1"/>
          </p:cNvSpPr>
          <p:nvPr>
            <p:ph type="subTitle" idx="1"/>
          </p:nvPr>
        </p:nvSpPr>
        <p:spPr/>
        <p:txBody>
          <a:bodyPr>
            <a:normAutofit/>
          </a:bodyPr>
          <a:lstStyle/>
          <a:p>
            <a:pPr algn="ctr"/>
            <a:r>
              <a:rPr lang="hu-HU" sz="2400" dirty="0" err="1" smtClean="0"/>
              <a:t>Nelhübel-oláh</a:t>
            </a:r>
            <a:r>
              <a:rPr lang="hu-HU" sz="2400" dirty="0" smtClean="0"/>
              <a:t> </a:t>
            </a:r>
            <a:r>
              <a:rPr lang="hu-HU" sz="2400" dirty="0" err="1" smtClean="0"/>
              <a:t>henriette</a:t>
            </a:r>
            <a:r>
              <a:rPr lang="hu-HU" sz="2400" dirty="0" smtClean="0"/>
              <a:t> területi szakmatámogatási hálózat szakmai vezető </a:t>
            </a:r>
          </a:p>
          <a:p>
            <a:pPr algn="ctr"/>
            <a:r>
              <a:rPr lang="hu-HU" sz="2400" dirty="0" smtClean="0"/>
              <a:t>Mécses szolgáló közösség egyesülete </a:t>
            </a:r>
            <a:endParaRPr lang="hu-HU" sz="2400" dirty="0"/>
          </a:p>
        </p:txBody>
      </p:sp>
    </p:spTree>
    <p:extLst>
      <p:ext uri="{BB962C8B-B14F-4D97-AF65-F5344CB8AC3E}">
        <p14:creationId xmlns:p14="http://schemas.microsoft.com/office/powerpoint/2010/main" val="1026347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Foglalkozási rehabilitáció </a:t>
            </a:r>
            <a:endParaRPr lang="hu-HU" dirty="0"/>
          </a:p>
        </p:txBody>
      </p:sp>
      <p:sp>
        <p:nvSpPr>
          <p:cNvPr id="3" name="Tartalom helye 2"/>
          <p:cNvSpPr>
            <a:spLocks noGrp="1"/>
          </p:cNvSpPr>
          <p:nvPr>
            <p:ph idx="1"/>
          </p:nvPr>
        </p:nvSpPr>
        <p:spPr/>
        <p:txBody>
          <a:bodyPr/>
          <a:lstStyle/>
          <a:p>
            <a:r>
              <a:rPr lang="hu-HU" dirty="0" smtClean="0"/>
              <a:t>Megtalálni, létrehozni az a munkahelyet, amiben képes értékteremtő munkára</a:t>
            </a:r>
          </a:p>
          <a:p>
            <a:r>
              <a:rPr lang="hu-HU" dirty="0" smtClean="0"/>
              <a:t>Az egyén képességeit felmérni és a munkahely elvárásaival összhangban hozni.</a:t>
            </a:r>
          </a:p>
          <a:p>
            <a:r>
              <a:rPr lang="hu-HU" dirty="0" err="1" smtClean="0"/>
              <a:t>Lantegi</a:t>
            </a:r>
            <a:r>
              <a:rPr lang="hu-HU" dirty="0" smtClean="0"/>
              <a:t> </a:t>
            </a:r>
            <a:r>
              <a:rPr lang="hu-HU" dirty="0" err="1" smtClean="0"/>
              <a:t>Batuak</a:t>
            </a:r>
            <a:r>
              <a:rPr lang="hu-HU" dirty="0" smtClean="0"/>
              <a:t> spanyol </a:t>
            </a:r>
            <a:r>
              <a:rPr lang="hu-HU" dirty="0"/>
              <a:t>mérési módszer: Új munkaképesség-felmérő módszer a megváltozott munkaképességű emberek foglalkoztatása </a:t>
            </a:r>
            <a:r>
              <a:rPr lang="hu-HU" dirty="0" smtClean="0"/>
              <a:t>érdekében</a:t>
            </a:r>
          </a:p>
          <a:p>
            <a:endParaRPr lang="hu-HU" dirty="0"/>
          </a:p>
          <a:p>
            <a:endParaRPr lang="hu-HU" dirty="0" smtClean="0"/>
          </a:p>
          <a:p>
            <a:endParaRPr lang="hu-HU" dirty="0"/>
          </a:p>
        </p:txBody>
      </p:sp>
    </p:spTree>
    <p:extLst>
      <p:ext uri="{BB962C8B-B14F-4D97-AF65-F5344CB8AC3E}">
        <p14:creationId xmlns:p14="http://schemas.microsoft.com/office/powerpoint/2010/main" val="2732265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Lantegi</a:t>
            </a:r>
            <a:r>
              <a:rPr lang="hu-HU" dirty="0" smtClean="0"/>
              <a:t> </a:t>
            </a:r>
            <a:r>
              <a:rPr lang="hu-HU" dirty="0" err="1" smtClean="0"/>
              <a:t>batuak</a:t>
            </a:r>
            <a:r>
              <a:rPr lang="hu-HU" dirty="0" smtClean="0"/>
              <a:t> mérési módszer röviden:</a:t>
            </a:r>
            <a:endParaRPr lang="hu-HU" dirty="0"/>
          </a:p>
        </p:txBody>
      </p:sp>
      <p:sp>
        <p:nvSpPr>
          <p:cNvPr id="3" name="Tartalom helye 2"/>
          <p:cNvSpPr>
            <a:spLocks noGrp="1"/>
          </p:cNvSpPr>
          <p:nvPr>
            <p:ph idx="1"/>
          </p:nvPr>
        </p:nvSpPr>
        <p:spPr/>
        <p:txBody>
          <a:bodyPr>
            <a:normAutofit fontScale="92500" lnSpcReduction="20000"/>
          </a:bodyPr>
          <a:lstStyle/>
          <a:p>
            <a:r>
              <a:rPr lang="hu-HU" dirty="0" smtClean="0"/>
              <a:t>A személy képességprofilját méri fel</a:t>
            </a:r>
          </a:p>
          <a:p>
            <a:r>
              <a:rPr lang="hu-HU" dirty="0" smtClean="0"/>
              <a:t>31 területen mér fel: </a:t>
            </a:r>
            <a:r>
              <a:rPr lang="hu-HU" dirty="0" err="1" smtClean="0"/>
              <a:t>pl</a:t>
            </a:r>
            <a:r>
              <a:rPr lang="hu-HU" dirty="0" smtClean="0"/>
              <a:t>: olvasási képesség, a betű felismeréstől az értő olvasásig, memória képesség, számolási képesség, tájékozódási képesség…</a:t>
            </a:r>
          </a:p>
          <a:p>
            <a:r>
              <a:rPr lang="hu-HU" dirty="0" smtClean="0"/>
              <a:t>A felmérés eredményét pontokban adja meg és ez alapján kirajzolódik az egyén képesség profilja és az is, hogy hol van szükség fejlesztésre és mely terület fejlesztésének van értelme, mire koncentráljunk és mely területen csak minimális fejlődés várható sok befektetés ellenére is. </a:t>
            </a:r>
          </a:p>
          <a:p>
            <a:r>
              <a:rPr lang="hu-HU" dirty="0" smtClean="0"/>
              <a:t>Az adott munkakör profilját is felmérik, milyen képességek szükségesek, pontokban szedve és összeveti a személy profiljával. </a:t>
            </a:r>
            <a:endParaRPr lang="hu-HU" dirty="0"/>
          </a:p>
        </p:txBody>
      </p:sp>
    </p:spTree>
    <p:extLst>
      <p:ext uri="{BB962C8B-B14F-4D97-AF65-F5344CB8AC3E}">
        <p14:creationId xmlns:p14="http://schemas.microsoft.com/office/powerpoint/2010/main" val="3447058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4" name="Tartalom helye 3"/>
          <p:cNvPicPr>
            <a:picLocks noGrp="1" noChangeAspect="1"/>
          </p:cNvPicPr>
          <p:nvPr>
            <p:ph idx="1"/>
          </p:nvPr>
        </p:nvPicPr>
        <p:blipFill>
          <a:blip r:embed="rId2"/>
          <a:stretch>
            <a:fillRect/>
          </a:stretch>
        </p:blipFill>
        <p:spPr>
          <a:xfrm>
            <a:off x="312672" y="888521"/>
            <a:ext cx="11563480" cy="4573877"/>
          </a:xfrm>
          <a:prstGeom prst="rect">
            <a:avLst/>
          </a:prstGeom>
        </p:spPr>
      </p:pic>
    </p:spTree>
    <p:extLst>
      <p:ext uri="{BB962C8B-B14F-4D97-AF65-F5344CB8AC3E}">
        <p14:creationId xmlns:p14="http://schemas.microsoft.com/office/powerpoint/2010/main" val="484307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Mérés eredményének hasznosítása</a:t>
            </a:r>
            <a:endParaRPr lang="hu-HU" dirty="0"/>
          </a:p>
        </p:txBody>
      </p:sp>
      <p:sp>
        <p:nvSpPr>
          <p:cNvPr id="3" name="Tartalom helye 2"/>
          <p:cNvSpPr>
            <a:spLocks noGrp="1"/>
          </p:cNvSpPr>
          <p:nvPr>
            <p:ph idx="1"/>
          </p:nvPr>
        </p:nvSpPr>
        <p:spPr/>
        <p:txBody>
          <a:bodyPr>
            <a:normAutofit lnSpcReduction="10000"/>
          </a:bodyPr>
          <a:lstStyle/>
          <a:p>
            <a:r>
              <a:rPr lang="hu-HU" dirty="0" smtClean="0"/>
              <a:t>A munkakör és a személy profilja közötti eltérés megadja, hogy teljesen alkalmatlan lesz a feladat végzésére, vagy fejlesztéssel képessé válhat. Ezzel megadja a fejlesztendő képességet és annak  irányát és területét. Célirányos fejlesztésre leszünk képesek intézményeinkben a céltalan fejlesztés helyett.  </a:t>
            </a:r>
          </a:p>
          <a:p>
            <a:r>
              <a:rPr lang="hu-HU" dirty="0" smtClean="0"/>
              <a:t>A munkakört tudjuk adaptálni, igazítani a munkavállaló képességeihez. A felmérésből tudjuk hol van eltérés és tudunk akár tárgyi feltételek kialakításával, akár módszertani eszközök használatával a munkavállalóhoz igazítani. </a:t>
            </a:r>
            <a:endParaRPr lang="hu-HU" dirty="0"/>
          </a:p>
        </p:txBody>
      </p:sp>
    </p:spTree>
    <p:extLst>
      <p:ext uri="{BB962C8B-B14F-4D97-AF65-F5344CB8AC3E}">
        <p14:creationId xmlns:p14="http://schemas.microsoft.com/office/powerpoint/2010/main" val="3820615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Lantegi</a:t>
            </a:r>
            <a:r>
              <a:rPr lang="hu-HU" dirty="0" smtClean="0"/>
              <a:t> módszer, avagy a kabáthoz a gomb!</a:t>
            </a:r>
            <a:endParaRPr lang="hu-HU" dirty="0"/>
          </a:p>
        </p:txBody>
      </p:sp>
      <p:pic>
        <p:nvPicPr>
          <p:cNvPr id="4" name="Tartalom helye 3"/>
          <p:cNvPicPr>
            <a:picLocks noGrp="1" noChangeAspect="1"/>
          </p:cNvPicPr>
          <p:nvPr>
            <p:ph idx="1"/>
          </p:nvPr>
        </p:nvPicPr>
        <p:blipFill>
          <a:blip r:embed="rId2"/>
          <a:stretch>
            <a:fillRect/>
          </a:stretch>
        </p:blipFill>
        <p:spPr>
          <a:xfrm>
            <a:off x="1141413" y="2310871"/>
            <a:ext cx="9906000" cy="3418945"/>
          </a:xfrm>
          <a:prstGeom prst="rect">
            <a:avLst/>
          </a:prstGeom>
        </p:spPr>
      </p:pic>
    </p:spTree>
    <p:extLst>
      <p:ext uri="{BB962C8B-B14F-4D97-AF65-F5344CB8AC3E}">
        <p14:creationId xmlns:p14="http://schemas.microsoft.com/office/powerpoint/2010/main" val="236304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„Mi azoknak segítünk, akik még kérni sem tudnak” </a:t>
            </a:r>
            <a:r>
              <a:rPr lang="hu-HU" sz="2800" dirty="0" smtClean="0"/>
              <a:t>Göncz </a:t>
            </a:r>
            <a:r>
              <a:rPr lang="hu-HU" sz="2800" dirty="0" err="1" smtClean="0"/>
              <a:t>árpádné</a:t>
            </a:r>
            <a:r>
              <a:rPr lang="hu-HU" sz="2800" dirty="0" smtClean="0"/>
              <a:t> </a:t>
            </a:r>
            <a:r>
              <a:rPr lang="hu-HU" sz="2800" dirty="0" err="1" smtClean="0"/>
              <a:t>zsuzsa</a:t>
            </a:r>
            <a:r>
              <a:rPr lang="hu-HU" sz="2800" dirty="0" smtClean="0"/>
              <a:t> néni </a:t>
            </a:r>
            <a:endParaRPr lang="hu-HU" sz="2800" dirty="0"/>
          </a:p>
        </p:txBody>
      </p:sp>
      <p:pic>
        <p:nvPicPr>
          <p:cNvPr id="4" name="Tartalom helye 3"/>
          <p:cNvPicPr>
            <a:picLocks noGrp="1" noChangeAspect="1"/>
          </p:cNvPicPr>
          <p:nvPr>
            <p:ph idx="1"/>
          </p:nvPr>
        </p:nvPicPr>
        <p:blipFill>
          <a:blip r:embed="rId2"/>
          <a:stretch>
            <a:fillRect/>
          </a:stretch>
        </p:blipFill>
        <p:spPr>
          <a:xfrm>
            <a:off x="5544818" y="2283088"/>
            <a:ext cx="5057045" cy="3792784"/>
          </a:xfrm>
          <a:prstGeom prst="rect">
            <a:avLst/>
          </a:prstGeom>
        </p:spPr>
      </p:pic>
      <p:pic>
        <p:nvPicPr>
          <p:cNvPr id="5" name="Kép 4"/>
          <p:cNvPicPr>
            <a:picLocks noChangeAspect="1"/>
          </p:cNvPicPr>
          <p:nvPr/>
        </p:nvPicPr>
        <p:blipFill>
          <a:blip r:embed="rId3"/>
          <a:stretch>
            <a:fillRect/>
          </a:stretch>
        </p:blipFill>
        <p:spPr>
          <a:xfrm>
            <a:off x="676645" y="2283088"/>
            <a:ext cx="5057045" cy="3792784"/>
          </a:xfrm>
          <a:prstGeom prst="rect">
            <a:avLst/>
          </a:prstGeom>
        </p:spPr>
      </p:pic>
    </p:spTree>
    <p:extLst>
      <p:ext uri="{BB962C8B-B14F-4D97-AF65-F5344CB8AC3E}">
        <p14:creationId xmlns:p14="http://schemas.microsoft.com/office/powerpoint/2010/main" val="3563206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a:bodyPr>
          <a:lstStyle/>
          <a:p>
            <a:pPr algn="ctr"/>
            <a:r>
              <a:rPr lang="hu-HU" sz="5400" dirty="0" smtClean="0"/>
              <a:t>Köszönöm a figyelmet! </a:t>
            </a:r>
            <a:endParaRPr lang="hu-HU" sz="5400" dirty="0"/>
          </a:p>
        </p:txBody>
      </p:sp>
    </p:spTree>
    <p:extLst>
      <p:ext uri="{BB962C8B-B14F-4D97-AF65-F5344CB8AC3E}">
        <p14:creationId xmlns:p14="http://schemas.microsoft.com/office/powerpoint/2010/main" val="115433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Rehabilitáció, vagy inkább habilitáció?</a:t>
            </a:r>
            <a:endParaRPr lang="hu-HU" dirty="0"/>
          </a:p>
        </p:txBody>
      </p:sp>
      <p:sp>
        <p:nvSpPr>
          <p:cNvPr id="3" name="Tartalom helye 2"/>
          <p:cNvSpPr>
            <a:spLocks noGrp="1"/>
          </p:cNvSpPr>
          <p:nvPr>
            <p:ph idx="1"/>
          </p:nvPr>
        </p:nvSpPr>
        <p:spPr/>
        <p:txBody>
          <a:bodyPr/>
          <a:lstStyle/>
          <a:p>
            <a:r>
              <a:rPr lang="hu-HU" dirty="0" smtClean="0"/>
              <a:t>Habilitáció: képessé, alkalmassá tétel (pl. munkára való alkalmasság elősegítése ) Itt ki nem alakult képesség kialakulását segítjük. </a:t>
            </a:r>
          </a:p>
          <a:p>
            <a:r>
              <a:rPr lang="hu-HU" dirty="0" smtClean="0"/>
              <a:t>Rehabilitáció: elvesztett képességek helyreállítása, visszaállítása. Régen birtokolt képesség, amit az egyén elvesztett betegség, baleset, trauma következtében és a folyamat ennek az elvesztett képességeknek helyreállításáról szól. </a:t>
            </a:r>
          </a:p>
          <a:p>
            <a:endParaRPr lang="hu-HU" dirty="0"/>
          </a:p>
        </p:txBody>
      </p:sp>
    </p:spTree>
    <p:extLst>
      <p:ext uri="{BB962C8B-B14F-4D97-AF65-F5344CB8AC3E}">
        <p14:creationId xmlns:p14="http://schemas.microsoft.com/office/powerpoint/2010/main" val="2910150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Megváltozott munkaképesség </a:t>
            </a:r>
            <a:endParaRPr lang="hu-HU" dirty="0"/>
          </a:p>
        </p:txBody>
      </p:sp>
      <p:sp>
        <p:nvSpPr>
          <p:cNvPr id="3" name="Tartalom helye 2"/>
          <p:cNvSpPr>
            <a:spLocks noGrp="1"/>
          </p:cNvSpPr>
          <p:nvPr>
            <p:ph idx="1"/>
          </p:nvPr>
        </p:nvSpPr>
        <p:spPr/>
        <p:txBody>
          <a:bodyPr/>
          <a:lstStyle/>
          <a:p>
            <a:r>
              <a:rPr lang="hu-HU" dirty="0" smtClean="0"/>
              <a:t>Fogalmi meghatározása annak, hogy az adott személy képességei az egészséges ember munkaképességéhez képest mások. </a:t>
            </a:r>
          </a:p>
          <a:p>
            <a:r>
              <a:rPr lang="hu-HU" dirty="0" smtClean="0"/>
              <a:t>Lehet vele született okok miatt, de lehet szerzett okok miatt</a:t>
            </a:r>
          </a:p>
          <a:p>
            <a:r>
              <a:rPr lang="hu-HU" dirty="0" smtClean="0"/>
              <a:t>A </a:t>
            </a:r>
            <a:r>
              <a:rPr lang="hu-HU" dirty="0"/>
              <a:t>meghatározás:  az a személy, aki veleszületett, balesetből, vagy betegségből kifolyólag nem képes olyan módon vagy mértékben elvégezni a rá bízott feladatokat, mint a hozzá korban, nemben, képzettségben hasonló személyek általában.</a:t>
            </a:r>
            <a:endParaRPr lang="hu-HU" dirty="0"/>
          </a:p>
        </p:txBody>
      </p:sp>
    </p:spTree>
    <p:extLst>
      <p:ext uri="{BB962C8B-B14F-4D97-AF65-F5344CB8AC3E}">
        <p14:creationId xmlns:p14="http://schemas.microsoft.com/office/powerpoint/2010/main" val="101409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a:t>a fogyatékkal élők, pszichiátriai betegek, szenvedélybetegek </a:t>
            </a:r>
            <a:r>
              <a:rPr lang="hu-HU" dirty="0" smtClean="0"/>
              <a:t>gyógyulásában mire van szüksége?</a:t>
            </a:r>
            <a:endParaRPr lang="hu-HU" dirty="0"/>
          </a:p>
        </p:txBody>
      </p:sp>
      <p:sp>
        <p:nvSpPr>
          <p:cNvPr id="3" name="Tartalom helye 2"/>
          <p:cNvSpPr>
            <a:spLocks noGrp="1"/>
          </p:cNvSpPr>
          <p:nvPr>
            <p:ph idx="1"/>
          </p:nvPr>
        </p:nvSpPr>
        <p:spPr/>
        <p:txBody>
          <a:bodyPr/>
          <a:lstStyle/>
          <a:p>
            <a:r>
              <a:rPr lang="hu-HU" dirty="0" smtClean="0"/>
              <a:t>Az egészséges emberekkel azonos világban, lehetőleg, amennyire csak lehetséges azonos módon, azonos bánásmódban, azonos szolgáltatásokban élni. </a:t>
            </a:r>
            <a:endParaRPr lang="hu-HU" dirty="0"/>
          </a:p>
        </p:txBody>
      </p:sp>
      <p:pic>
        <p:nvPicPr>
          <p:cNvPr id="4" name="Kép 3"/>
          <p:cNvPicPr>
            <a:picLocks noChangeAspect="1"/>
          </p:cNvPicPr>
          <p:nvPr/>
        </p:nvPicPr>
        <p:blipFill>
          <a:blip r:embed="rId2"/>
          <a:stretch>
            <a:fillRect/>
          </a:stretch>
        </p:blipFill>
        <p:spPr>
          <a:xfrm>
            <a:off x="2092267" y="3298645"/>
            <a:ext cx="2617758" cy="3490344"/>
          </a:xfrm>
          <a:prstGeom prst="rect">
            <a:avLst/>
          </a:prstGeom>
        </p:spPr>
      </p:pic>
      <p:pic>
        <p:nvPicPr>
          <p:cNvPr id="5" name="Kép 4"/>
          <p:cNvPicPr>
            <a:picLocks noChangeAspect="1"/>
          </p:cNvPicPr>
          <p:nvPr/>
        </p:nvPicPr>
        <p:blipFill>
          <a:blip r:embed="rId3"/>
          <a:stretch>
            <a:fillRect/>
          </a:stretch>
        </p:blipFill>
        <p:spPr>
          <a:xfrm>
            <a:off x="5003321" y="3279478"/>
            <a:ext cx="2560247" cy="3413662"/>
          </a:xfrm>
          <a:prstGeom prst="rect">
            <a:avLst/>
          </a:prstGeom>
        </p:spPr>
      </p:pic>
      <p:pic>
        <p:nvPicPr>
          <p:cNvPr id="6" name="Kép 5"/>
          <p:cNvPicPr>
            <a:picLocks noChangeAspect="1"/>
          </p:cNvPicPr>
          <p:nvPr/>
        </p:nvPicPr>
        <p:blipFill>
          <a:blip r:embed="rId4"/>
          <a:stretch>
            <a:fillRect/>
          </a:stretch>
        </p:blipFill>
        <p:spPr>
          <a:xfrm>
            <a:off x="7814096" y="3786996"/>
            <a:ext cx="3592388" cy="2694291"/>
          </a:xfrm>
          <a:prstGeom prst="rect">
            <a:avLst/>
          </a:prstGeom>
        </p:spPr>
      </p:pic>
    </p:spTree>
    <p:extLst>
      <p:ext uri="{BB962C8B-B14F-4D97-AF65-F5344CB8AC3E}">
        <p14:creationId xmlns:p14="http://schemas.microsoft.com/office/powerpoint/2010/main" val="366182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Mely területekre terjed ki a habilitáció és rehabilitáció?</a:t>
            </a:r>
            <a:endParaRPr lang="hu-HU" dirty="0"/>
          </a:p>
        </p:txBody>
      </p:sp>
      <p:sp>
        <p:nvSpPr>
          <p:cNvPr id="3" name="Tartalom helye 2"/>
          <p:cNvSpPr>
            <a:spLocks noGrp="1"/>
          </p:cNvSpPr>
          <p:nvPr>
            <p:ph idx="1"/>
          </p:nvPr>
        </p:nvSpPr>
        <p:spPr>
          <a:xfrm>
            <a:off x="1141412" y="1948070"/>
            <a:ext cx="9905999" cy="4333460"/>
          </a:xfrm>
        </p:spPr>
        <p:txBody>
          <a:bodyPr>
            <a:normAutofit lnSpcReduction="10000"/>
          </a:bodyPr>
          <a:lstStyle/>
          <a:p>
            <a:r>
              <a:rPr lang="hu-HU" dirty="0" smtClean="0"/>
              <a:t>Orvosi rehabilitáció: műtétek utáni, mozgásszervi, kardiológiai, onkológiai,</a:t>
            </a:r>
          </a:p>
          <a:p>
            <a:pPr marL="0" indent="0">
              <a:buNone/>
            </a:pPr>
            <a:r>
              <a:rPr lang="hu-HU" dirty="0" smtClean="0"/>
              <a:t>   pszichiátriai, </a:t>
            </a:r>
          </a:p>
          <a:p>
            <a:r>
              <a:rPr lang="hu-HU" dirty="0" smtClean="0"/>
              <a:t>Gyógypedagógiai habilitáció: képességek kifejlesztése gyógypedagógia eszközeivel</a:t>
            </a:r>
          </a:p>
          <a:p>
            <a:r>
              <a:rPr lang="hu-HU" dirty="0" smtClean="0"/>
              <a:t>Szociális rehabilitáció: a megváltozott munkaképességű személyt és környezetét érintő rendelkezések, amelyek lehetővé teszik a közösségi és társadalmi életbe való beilleszkedést és segítik, hogy az egyén minél függetlenebb, önállóbb életet élhessen. </a:t>
            </a:r>
          </a:p>
          <a:p>
            <a:r>
              <a:rPr lang="hu-HU" dirty="0" smtClean="0"/>
              <a:t>Foglalkozási rehabilitáció: megfelelő munkalehetőség biztosítása </a:t>
            </a:r>
            <a:endParaRPr lang="hu-HU" dirty="0"/>
          </a:p>
        </p:txBody>
      </p:sp>
    </p:spTree>
    <p:extLst>
      <p:ext uri="{BB962C8B-B14F-4D97-AF65-F5344CB8AC3E}">
        <p14:creationId xmlns:p14="http://schemas.microsoft.com/office/powerpoint/2010/main" val="3396775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Szociális rehabilitáció területei</a:t>
            </a:r>
            <a:endParaRPr lang="hu-HU" dirty="0"/>
          </a:p>
        </p:txBody>
      </p:sp>
      <p:sp>
        <p:nvSpPr>
          <p:cNvPr id="3" name="Tartalom helye 2"/>
          <p:cNvSpPr>
            <a:spLocks noGrp="1"/>
          </p:cNvSpPr>
          <p:nvPr>
            <p:ph idx="1"/>
          </p:nvPr>
        </p:nvSpPr>
        <p:spPr>
          <a:xfrm>
            <a:off x="1141412" y="1640542"/>
            <a:ext cx="9905999" cy="4733754"/>
          </a:xfrm>
        </p:spPr>
        <p:txBody>
          <a:bodyPr>
            <a:normAutofit lnSpcReduction="10000"/>
          </a:bodyPr>
          <a:lstStyle/>
          <a:p>
            <a:r>
              <a:rPr lang="hu-HU" dirty="0" smtClean="0"/>
              <a:t>Önellátó képesség fejlesztése, önállóság, döntésképesség </a:t>
            </a:r>
          </a:p>
          <a:p>
            <a:r>
              <a:rPr lang="hu-HU" dirty="0" smtClean="0"/>
              <a:t>Kommunikációs képesség fejlesztése,</a:t>
            </a:r>
          </a:p>
          <a:p>
            <a:r>
              <a:rPr lang="hu-HU" dirty="0" smtClean="0"/>
              <a:t>Konfliktuskezelési képesség fejlesztése,  </a:t>
            </a:r>
          </a:p>
          <a:p>
            <a:r>
              <a:rPr lang="hu-HU" dirty="0" smtClean="0"/>
              <a:t>Térben és időben való eligazodás</a:t>
            </a:r>
          </a:p>
          <a:p>
            <a:r>
              <a:rPr lang="hu-HU" dirty="0" smtClean="0"/>
              <a:t>Személyes higiéné </a:t>
            </a:r>
          </a:p>
          <a:p>
            <a:r>
              <a:rPr lang="hu-HU" dirty="0" smtClean="0"/>
              <a:t>Feladat tudat kialakítása </a:t>
            </a:r>
          </a:p>
          <a:p>
            <a:r>
              <a:rPr lang="hu-HU" dirty="0" smtClean="0"/>
              <a:t>Célok, tervek kialakítása képesség  </a:t>
            </a:r>
          </a:p>
          <a:p>
            <a:r>
              <a:rPr lang="hu-HU" dirty="0" smtClean="0"/>
              <a:t>Szabálykövetés kialakítása </a:t>
            </a:r>
          </a:p>
          <a:p>
            <a:r>
              <a:rPr lang="hu-HU" dirty="0" smtClean="0"/>
              <a:t>Önismeret, önbecsülés, </a:t>
            </a:r>
          </a:p>
          <a:p>
            <a:endParaRPr lang="hu-HU" dirty="0" smtClean="0"/>
          </a:p>
        </p:txBody>
      </p:sp>
    </p:spTree>
    <p:extLst>
      <p:ext uri="{BB962C8B-B14F-4D97-AF65-F5344CB8AC3E}">
        <p14:creationId xmlns:p14="http://schemas.microsoft.com/office/powerpoint/2010/main" val="811865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Motiváció – minket mi motivál? </a:t>
            </a:r>
            <a:endParaRPr lang="hu-HU" dirty="0"/>
          </a:p>
        </p:txBody>
      </p:sp>
      <p:sp>
        <p:nvSpPr>
          <p:cNvPr id="3" name="Tartalom helye 2"/>
          <p:cNvSpPr>
            <a:spLocks noGrp="1"/>
          </p:cNvSpPr>
          <p:nvPr>
            <p:ph idx="1"/>
          </p:nvPr>
        </p:nvSpPr>
        <p:spPr/>
        <p:txBody>
          <a:bodyPr>
            <a:normAutofit lnSpcReduction="10000"/>
          </a:bodyPr>
          <a:lstStyle/>
          <a:p>
            <a:r>
              <a:rPr lang="hu-HU" dirty="0" smtClean="0"/>
              <a:t>Motiváció: van valami hasznom, valami amit kapok érte, valami amit nyerek belőle, valami amiért többnek, jobbnak érzem magam </a:t>
            </a:r>
          </a:p>
          <a:p>
            <a:r>
              <a:rPr lang="hu-HU" dirty="0" smtClean="0"/>
              <a:t>Motiváció nélkül nincs sikeres habilitáció, rehabilitáció</a:t>
            </a:r>
          </a:p>
          <a:p>
            <a:r>
              <a:rPr lang="hu-HU" dirty="0" smtClean="0"/>
              <a:t>Motiváció nélkül nincs fejlődés</a:t>
            </a:r>
          </a:p>
          <a:p>
            <a:r>
              <a:rPr lang="hu-HU" dirty="0" smtClean="0"/>
              <a:t>Motiváció nélkül nincsenek tervek, álmok,  erőfeszítések</a:t>
            </a:r>
          </a:p>
          <a:p>
            <a:r>
              <a:rPr lang="hu-HU" dirty="0" smtClean="0"/>
              <a:t>Szociális szakember nagyon fontos feladata, hogy megtalálja, mi motiválja a rá bízott kliensét !</a:t>
            </a:r>
          </a:p>
          <a:p>
            <a:endParaRPr lang="hu-HU" dirty="0"/>
          </a:p>
        </p:txBody>
      </p:sp>
    </p:spTree>
    <p:extLst>
      <p:ext uri="{BB962C8B-B14F-4D97-AF65-F5344CB8AC3E}">
        <p14:creationId xmlns:p14="http://schemas.microsoft.com/office/powerpoint/2010/main" val="1032523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Foglalkoztatás szerepe</a:t>
            </a:r>
            <a:endParaRPr lang="hu-HU" dirty="0"/>
          </a:p>
        </p:txBody>
      </p:sp>
      <p:sp>
        <p:nvSpPr>
          <p:cNvPr id="3" name="Tartalom helye 2"/>
          <p:cNvSpPr>
            <a:spLocks noGrp="1"/>
          </p:cNvSpPr>
          <p:nvPr>
            <p:ph idx="1"/>
          </p:nvPr>
        </p:nvSpPr>
        <p:spPr/>
        <p:txBody>
          <a:bodyPr/>
          <a:lstStyle/>
          <a:p>
            <a:r>
              <a:rPr lang="hu-HU" dirty="0" smtClean="0"/>
              <a:t>Motiváció- a legelső szerepe ( munkabért kap, mint bárki egészséges ember amikor dolgozik, valamiben sikeres, ügyes lehet,  elismerést kaphat, ha jól csinálja)</a:t>
            </a:r>
          </a:p>
          <a:p>
            <a:r>
              <a:rPr lang="hu-HU" dirty="0" smtClean="0"/>
              <a:t>Önbecsülést és az önértékelést helyreállítja</a:t>
            </a:r>
          </a:p>
          <a:p>
            <a:r>
              <a:rPr lang="hu-HU" dirty="0" smtClean="0"/>
              <a:t>Feladat tudatot ad, célt a mindennapoknak </a:t>
            </a:r>
          </a:p>
          <a:p>
            <a:r>
              <a:rPr lang="hu-HU" dirty="0" smtClean="0"/>
              <a:t>Lehetőséget ad tervek készítésére, lehetőséget ad álmok megvalósítására </a:t>
            </a:r>
          </a:p>
          <a:p>
            <a:endParaRPr lang="hu-HU" dirty="0"/>
          </a:p>
        </p:txBody>
      </p:sp>
    </p:spTree>
    <p:extLst>
      <p:ext uri="{BB962C8B-B14F-4D97-AF65-F5344CB8AC3E}">
        <p14:creationId xmlns:p14="http://schemas.microsoft.com/office/powerpoint/2010/main" val="3955025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Foglalkoztatásban ágyazott rehabilitáció </a:t>
            </a:r>
            <a:endParaRPr lang="hu-HU" dirty="0"/>
          </a:p>
        </p:txBody>
      </p:sp>
      <p:sp>
        <p:nvSpPr>
          <p:cNvPr id="3" name="Tartalom helye 2"/>
          <p:cNvSpPr>
            <a:spLocks noGrp="1"/>
          </p:cNvSpPr>
          <p:nvPr>
            <p:ph idx="1"/>
          </p:nvPr>
        </p:nvSpPr>
        <p:spPr>
          <a:xfrm>
            <a:off x="1141412" y="2249486"/>
            <a:ext cx="9905999" cy="3866641"/>
          </a:xfrm>
        </p:spPr>
        <p:txBody>
          <a:bodyPr>
            <a:normAutofit fontScale="92500" lnSpcReduction="20000"/>
          </a:bodyPr>
          <a:lstStyle/>
          <a:p>
            <a:r>
              <a:rPr lang="hu-HU" dirty="0"/>
              <a:t>Önellátó képesség fejlesztése, önállóság, döntésképesség </a:t>
            </a:r>
            <a:r>
              <a:rPr lang="hu-HU" dirty="0" smtClean="0"/>
              <a:t>fejlesztése </a:t>
            </a:r>
            <a:endParaRPr lang="hu-HU" dirty="0"/>
          </a:p>
          <a:p>
            <a:r>
              <a:rPr lang="hu-HU" dirty="0"/>
              <a:t>Kommunikációs képesség fejlesztése,</a:t>
            </a:r>
          </a:p>
          <a:p>
            <a:r>
              <a:rPr lang="hu-HU" dirty="0"/>
              <a:t>Konfliktuskezelési képesség fejlesztése,  </a:t>
            </a:r>
          </a:p>
          <a:p>
            <a:r>
              <a:rPr lang="hu-HU" dirty="0"/>
              <a:t>Térben és időben való eligazodás</a:t>
            </a:r>
          </a:p>
          <a:p>
            <a:r>
              <a:rPr lang="hu-HU" dirty="0"/>
              <a:t>Személyes higiéné </a:t>
            </a:r>
            <a:r>
              <a:rPr lang="hu-HU" dirty="0" smtClean="0"/>
              <a:t>fejlesztése </a:t>
            </a:r>
            <a:endParaRPr lang="hu-HU" dirty="0"/>
          </a:p>
          <a:p>
            <a:r>
              <a:rPr lang="hu-HU" dirty="0"/>
              <a:t>Feladat tudat kialakítása </a:t>
            </a:r>
            <a:r>
              <a:rPr lang="hu-HU" dirty="0" smtClean="0"/>
              <a:t> </a:t>
            </a:r>
            <a:endParaRPr lang="hu-HU" dirty="0"/>
          </a:p>
          <a:p>
            <a:r>
              <a:rPr lang="hu-HU" dirty="0"/>
              <a:t>Szabálykövetés kialakítása </a:t>
            </a:r>
          </a:p>
          <a:p>
            <a:r>
              <a:rPr lang="hu-HU" dirty="0" smtClean="0"/>
              <a:t>Önismeret, reális önkép kialakítása </a:t>
            </a:r>
            <a:endParaRPr lang="hu-HU" dirty="0"/>
          </a:p>
          <a:p>
            <a:endParaRPr lang="hu-HU" dirty="0"/>
          </a:p>
          <a:p>
            <a:endParaRPr lang="hu-HU" dirty="0"/>
          </a:p>
        </p:txBody>
      </p:sp>
    </p:spTree>
    <p:extLst>
      <p:ext uri="{BB962C8B-B14F-4D97-AF65-F5344CB8AC3E}">
        <p14:creationId xmlns:p14="http://schemas.microsoft.com/office/powerpoint/2010/main" val="3967732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Áramkör">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TM04033919[[fn=Áramkör]]</Template>
  <TotalTime>1985</TotalTime>
  <Words>700</Words>
  <Application>Microsoft Office PowerPoint</Application>
  <PresentationFormat>Szélesvásznú</PresentationFormat>
  <Paragraphs>64</Paragraphs>
  <Slides>16</Slides>
  <Notes>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16</vt:i4>
      </vt:variant>
    </vt:vector>
  </HeadingPairs>
  <TitlesOfParts>
    <vt:vector size="20" baseType="lpstr">
      <vt:lpstr>Arial</vt:lpstr>
      <vt:lpstr>Trebuchet MS</vt:lpstr>
      <vt:lpstr>Tw Cen MT</vt:lpstr>
      <vt:lpstr>Áramkör</vt:lpstr>
      <vt:lpstr>Rehabilitáció eszköze, avagy a foglalkoztatás szerepe a fogyatékkal élők, pszichiátriai betegek, szenvedélybetegek gyógyulásában, szinten tartásában</vt:lpstr>
      <vt:lpstr>Rehabilitáció, vagy inkább habilitáció?</vt:lpstr>
      <vt:lpstr>Megváltozott munkaképesség </vt:lpstr>
      <vt:lpstr>a fogyatékkal élők, pszichiátriai betegek, szenvedélybetegek gyógyulásában mire van szüksége?</vt:lpstr>
      <vt:lpstr>Mely területekre terjed ki a habilitáció és rehabilitáció?</vt:lpstr>
      <vt:lpstr>Szociális rehabilitáció területei</vt:lpstr>
      <vt:lpstr>Motiváció – minket mi motivál? </vt:lpstr>
      <vt:lpstr>Foglalkoztatás szerepe</vt:lpstr>
      <vt:lpstr>Foglalkoztatásban ágyazott rehabilitáció </vt:lpstr>
      <vt:lpstr>Foglalkozási rehabilitáció </vt:lpstr>
      <vt:lpstr>Lantegi batuak mérési módszer röviden:</vt:lpstr>
      <vt:lpstr>PowerPoint bemutató</vt:lpstr>
      <vt:lpstr>Mérés eredményének hasznosítása</vt:lpstr>
      <vt:lpstr>Lantegi módszer, avagy a kabáthoz a gomb!</vt:lpstr>
      <vt:lpstr>„Mi azoknak segítünk, akik még kérni sem tudnak” Göncz árpádné zsuzsa néni </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Rehabilitáció eszköze, avagy a foglalkoztatás szerepe a fogyatékkal élők, pszichiátriai betegek, szenvedélybetegek gyógyulásában, szinten tartásában</dc:title>
  <dc:creator>Lenovo</dc:creator>
  <cp:lastModifiedBy>Lenovo</cp:lastModifiedBy>
  <cp:revision>13</cp:revision>
  <dcterms:created xsi:type="dcterms:W3CDTF">2022-09-17T15:56:45Z</dcterms:created>
  <dcterms:modified xsi:type="dcterms:W3CDTF">2022-09-20T12:13:11Z</dcterms:modified>
</cp:coreProperties>
</file>