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6" r:id="rId6"/>
    <p:sldId id="263" r:id="rId7"/>
    <p:sldId id="264" r:id="rId8"/>
    <p:sldId id="259" r:id="rId9"/>
    <p:sldId id="260" r:id="rId10"/>
    <p:sldId id="261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Alapellátások és szakellátások kapcsolódása, mit kell nyújtani egyes ellátásoknak, mire építhet a másik szolgálat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u-HU" dirty="0" err="1" smtClean="0">
                <a:solidFill>
                  <a:schemeClr val="tx1"/>
                </a:solidFill>
              </a:rPr>
              <a:t>Nelhübel-oláh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henriette</a:t>
            </a:r>
            <a:r>
              <a:rPr lang="hu-HU" dirty="0" smtClean="0">
                <a:solidFill>
                  <a:schemeClr val="tx1"/>
                </a:solidFill>
              </a:rPr>
              <a:t> területi szakmatámogatási hálózat 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szakmai vezető</a:t>
            </a:r>
          </a:p>
          <a:p>
            <a:pPr algn="ctr"/>
            <a:r>
              <a:rPr lang="hu-HU" dirty="0" smtClean="0">
                <a:solidFill>
                  <a:schemeClr val="tx1"/>
                </a:solidFill>
              </a:rPr>
              <a:t>Mécses szolgáló közösség egyesülete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644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sz="4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„</a:t>
            </a:r>
            <a:r>
              <a:rPr lang="hu-HU" sz="3600" dirty="0"/>
              <a:t>Az egyik legcsodásabb feladatra szerződtünk, arra, hogy a leginkább rászorulókról gondoskodjunk. Küldetésünk: Együttérzéssel szolgáljuk a legelesettebb embereket.”</a:t>
            </a:r>
          </a:p>
          <a:p>
            <a:pPr marL="0" indent="0">
              <a:buNone/>
            </a:pPr>
            <a:r>
              <a:rPr lang="hu-HU" sz="3600" dirty="0"/>
              <a:t>(</a:t>
            </a:r>
            <a:r>
              <a:rPr lang="hu-HU" sz="3600" dirty="0" err="1"/>
              <a:t>Providence</a:t>
            </a:r>
            <a:r>
              <a:rPr lang="hu-HU" sz="3600" dirty="0"/>
              <a:t> Health &amp; </a:t>
            </a:r>
            <a:r>
              <a:rPr lang="hu-HU" sz="3600" dirty="0" err="1"/>
              <a:t>Services</a:t>
            </a:r>
            <a:r>
              <a:rPr lang="hu-HU" sz="3600" dirty="0"/>
              <a:t> )</a:t>
            </a:r>
          </a:p>
          <a:p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78989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dirty="0" smtClean="0"/>
              <a:t>KÖSZÖNÖM A FIGYELMET !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05983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Alapellátások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1413" y="1734671"/>
            <a:ext cx="9905998" cy="485438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- étkeztetés</a:t>
            </a:r>
            <a:r>
              <a:rPr lang="hu-HU" dirty="0"/>
              <a:t>,</a:t>
            </a:r>
          </a:p>
          <a:p>
            <a:r>
              <a:rPr lang="hu-HU" dirty="0"/>
              <a:t>- házi segítségnyújtás,</a:t>
            </a:r>
          </a:p>
          <a:p>
            <a:r>
              <a:rPr lang="hu-HU" dirty="0"/>
              <a:t>- családsegítés,</a:t>
            </a:r>
          </a:p>
          <a:p>
            <a:r>
              <a:rPr lang="hu-HU" dirty="0"/>
              <a:t>- jelzőrendszeres házi segítségnyújtás,</a:t>
            </a:r>
          </a:p>
          <a:p>
            <a:r>
              <a:rPr lang="hu-HU" dirty="0"/>
              <a:t>- közösségi ellátások,</a:t>
            </a:r>
          </a:p>
          <a:p>
            <a:r>
              <a:rPr lang="hu-HU" dirty="0"/>
              <a:t>- támogató szolgáltatás,</a:t>
            </a:r>
          </a:p>
          <a:p>
            <a:r>
              <a:rPr lang="hu-HU" dirty="0"/>
              <a:t>- utcai szociális munka,</a:t>
            </a:r>
          </a:p>
          <a:p>
            <a:r>
              <a:rPr lang="hu-HU" dirty="0"/>
              <a:t>- nappali </a:t>
            </a:r>
            <a:r>
              <a:rPr lang="hu-HU" dirty="0" smtClean="0"/>
              <a:t>ellátás</a:t>
            </a:r>
          </a:p>
          <a:p>
            <a:r>
              <a:rPr lang="hu-HU" dirty="0" smtClean="0"/>
              <a:t>- tanya és falugondnoki szolgálat 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588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Szakellátások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Ápolást, gondozást nyújtó intézmény</a:t>
            </a:r>
          </a:p>
          <a:p>
            <a:r>
              <a:rPr lang="hu-HU" dirty="0"/>
              <a:t>Rehabilitációs intézmény</a:t>
            </a:r>
          </a:p>
          <a:p>
            <a:r>
              <a:rPr lang="hu-HU" dirty="0"/>
              <a:t>Támogatott lakhatás</a:t>
            </a:r>
          </a:p>
          <a:p>
            <a:r>
              <a:rPr lang="hu-HU" dirty="0"/>
              <a:t>Lakóotthon</a:t>
            </a:r>
          </a:p>
          <a:p>
            <a:r>
              <a:rPr lang="hu-HU" dirty="0"/>
              <a:t>Átmeneti elhelyezést nyújtó intézmény</a:t>
            </a:r>
          </a:p>
        </p:txBody>
      </p:sp>
    </p:spTree>
    <p:extLst>
      <p:ext uri="{BB962C8B-B14F-4D97-AF65-F5344CB8AC3E}">
        <p14:creationId xmlns:p14="http://schemas.microsoft.com/office/powerpoint/2010/main" val="49000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Komplex szolgáltatások nyújtása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 smtClean="0"/>
              <a:t>CÉL: a szolgáltatást kérő, rászoruló személyt a legtovább tudjuk  segíteni saját otthonában, családja, ismerősei körében való élés lehetőségében. A településen lévő alapszolgáltatások nyújtásával körbe ágyazni, segíteni a társadalomban való aktív élet élését. </a:t>
            </a:r>
          </a:p>
          <a:p>
            <a:pPr marL="0" indent="0">
              <a:buNone/>
            </a:pPr>
            <a:r>
              <a:rPr lang="hu-HU" dirty="0" smtClean="0"/>
              <a:t>Jogszabály</a:t>
            </a:r>
            <a:r>
              <a:rPr lang="hu-HU" dirty="0"/>
              <a:t>: 2020. évi XC. törvény</a:t>
            </a:r>
          </a:p>
          <a:p>
            <a:pPr marL="0" indent="0">
              <a:buNone/>
            </a:pPr>
            <a:r>
              <a:rPr lang="hu-HU" dirty="0"/>
              <a:t>Magyarország 2021. évi központi </a:t>
            </a:r>
            <a:r>
              <a:rPr lang="hu-HU" dirty="0" smtClean="0"/>
              <a:t>költségvetéséről szóló törvény mellékletében található, hogy egyes ellátások melyik ellátással együtt nem vehetők igénybe azon a napon.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149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Szolgáltatások egymásra épülése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Idősek esetében: házi segítségnyújtás, szociális étkeztetés és mozgáskorlátozottság esetén támogató szolgálat szállítja orvoshoz, kezelésre, demens idősek esetén még kapcsolódhat hozzá demens nappali ellátás is. </a:t>
            </a:r>
          </a:p>
          <a:p>
            <a:r>
              <a:rPr lang="hu-HU" dirty="0" smtClean="0"/>
              <a:t>Másik forma, hogy  idősek nappali ellátásába jár és amikor már nem tud bejárni, akkor felváltja a házi segítségnyújtás, szociális étkeztetés.</a:t>
            </a:r>
          </a:p>
          <a:p>
            <a:r>
              <a:rPr lang="hu-HU" dirty="0" smtClean="0"/>
              <a:t>Amikor a napi gondozási szükséglete eléri a napi 4 órát, akkor jön a szakellátás, idősek bentlakásos ellátása.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249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Nemzetközi irány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59765"/>
          </a:xfrm>
        </p:spPr>
        <p:txBody>
          <a:bodyPr/>
          <a:lstStyle/>
          <a:p>
            <a:r>
              <a:rPr lang="hu-HU" dirty="0" smtClean="0"/>
              <a:t>Személyi asszisztencia biztosítása</a:t>
            </a:r>
          </a:p>
          <a:p>
            <a:r>
              <a:rPr lang="hu-HU" dirty="0" smtClean="0"/>
              <a:t>Otthonában való gondozás amíg csak lehetséges</a:t>
            </a:r>
          </a:p>
          <a:p>
            <a:r>
              <a:rPr lang="hu-HU" dirty="0" smtClean="0"/>
              <a:t>A segítséget kérő érdekének és kérésének figyelembe vétele és ehhez való igazítása a szolgálatnak a legmesszebb menőkig</a:t>
            </a:r>
          </a:p>
          <a:p>
            <a:r>
              <a:rPr lang="hu-HU" dirty="0" smtClean="0"/>
              <a:t>A segítséget kérő jövedelméből, vagyonából  hozzájárul minden szolgáltatási elem nyújtásához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11658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Szakellátásba kerülés helyzete legyen: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Otthonában való gondozás már semmiképp nem megoldható, egészségi állapota szakápolást kíván</a:t>
            </a:r>
          </a:p>
          <a:p>
            <a:r>
              <a:rPr lang="hu-HU" dirty="0" smtClean="0"/>
              <a:t>A személy kéri és szeretné </a:t>
            </a:r>
          </a:p>
          <a:p>
            <a:r>
              <a:rPr lang="hu-HU" dirty="0" smtClean="0"/>
              <a:t>A személy gondozási szükséglete meghaladja az alapellátás keretében </a:t>
            </a:r>
            <a:r>
              <a:rPr lang="hu-HU" smtClean="0"/>
              <a:t>vállalható óraszámot 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4107592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Alapellátások nyújtásánál lévő hazai  problémák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Nagyon eltérő a szolgáltatások nyújtásának minősége</a:t>
            </a:r>
          </a:p>
          <a:p>
            <a:r>
              <a:rPr lang="hu-HU" dirty="0" smtClean="0"/>
              <a:t>A kliensek kiszolgáltatott helyzetben vannak és aláírják, hogy több szolgáltatást kaptak, mint ami a valóság, mert félnek, hogy akkor a keveset sem kapják meg</a:t>
            </a:r>
          </a:p>
          <a:p>
            <a:r>
              <a:rPr lang="hu-HU" dirty="0" smtClean="0"/>
              <a:t>A szolgáltatások több fenntartónál csak papíron történnek és minimális a valós szolgáltatás nyújtása </a:t>
            </a:r>
          </a:p>
          <a:p>
            <a:r>
              <a:rPr lang="hu-HU" dirty="0" smtClean="0"/>
              <a:t>A panaszok csak név nélkül érkeznek be, a kliensek nem merik felvállalni </a:t>
            </a:r>
          </a:p>
          <a:p>
            <a:r>
              <a:rPr lang="hu-HU" dirty="0" smtClean="0"/>
              <a:t>A szolgáltatók betyárbecsülete nem adja ki a másik szolgáltatót a hatóságnak</a:t>
            </a: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7494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megoldások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Belső igény kialakítása a saját szakmai munkánk minőségére </a:t>
            </a:r>
          </a:p>
          <a:p>
            <a:r>
              <a:rPr lang="hu-HU" dirty="0" smtClean="0"/>
              <a:t>A fenntartók több belső ellenőrzést végezzenek </a:t>
            </a:r>
          </a:p>
          <a:p>
            <a:r>
              <a:rPr lang="hu-HU" dirty="0" smtClean="0"/>
              <a:t> A működési és ellenőrzési feltételek, módszerek  javítása </a:t>
            </a:r>
          </a:p>
          <a:p>
            <a:r>
              <a:rPr lang="hu-HU" dirty="0" smtClean="0"/>
              <a:t>A kliensek megerősítése és  még ha csekély, de valamennyi térítési díjat fizessenek hozzájárulásként, ez javaslat, akkor már nem írnak alá mindent, mert ki kell fizetni azt is, amit nem kaptak meg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69191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kör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TM04033919[[fn=Áramkör]]</Template>
  <TotalTime>1840</TotalTime>
  <Words>469</Words>
  <Application>Microsoft Office PowerPoint</Application>
  <PresentationFormat>Szélesvásznú</PresentationFormat>
  <Paragraphs>51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Tw Cen MT</vt:lpstr>
      <vt:lpstr>Áramkör</vt:lpstr>
      <vt:lpstr>Alapellátások és szakellátások kapcsolódása, mit kell nyújtani egyes ellátásoknak, mire építhet a másik szolgálat</vt:lpstr>
      <vt:lpstr>Alapellátások </vt:lpstr>
      <vt:lpstr>Szakellátások</vt:lpstr>
      <vt:lpstr>Komplex szolgáltatások nyújtása </vt:lpstr>
      <vt:lpstr>Szolgáltatások egymásra épülése </vt:lpstr>
      <vt:lpstr>Nemzetközi irány</vt:lpstr>
      <vt:lpstr>Szakellátásba kerülés helyzete legyen: </vt:lpstr>
      <vt:lpstr>Alapellátások nyújtásánál lévő hazai  problémák </vt:lpstr>
      <vt:lpstr>megoldások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Alapellátások és szakellátások kapcsolódása, mit kell nyújtani egyes ellátásoknak, mire építhet a másik szolgálat</dc:title>
  <dc:creator>Lenovo</dc:creator>
  <cp:lastModifiedBy>Lenovo</cp:lastModifiedBy>
  <cp:revision>13</cp:revision>
  <dcterms:created xsi:type="dcterms:W3CDTF">2022-09-17T14:24:37Z</dcterms:created>
  <dcterms:modified xsi:type="dcterms:W3CDTF">2022-09-20T12:13:03Z</dcterms:modified>
</cp:coreProperties>
</file>