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hartEx2.xml" ContentType="application/vnd.ms-office.chartex+xml"/>
  <Override PartName="/ppt/charts/chartEx3.xml" ContentType="application/vnd.ms-office.chartex+xml"/>
  <Override PartName="/ppt/charts/chartEx4.xml" ContentType="application/vnd.ms-office.chartex+xml"/>
  <Override PartName="/ppt/changesInfos/changesInfo1.xml" ContentType="application/vnd.ms-powerpoint.changesinfo+xml"/>
  <Override PartName="/ppt/charts/colors10.xml" ContentType="application/vnd.ms-office.chartcolorstyle+xml"/>
  <Override PartName="/ppt/charts/style10.xml" ContentType="application/vnd.ms-office.chartstyle+xml"/>
  <Override PartName="/ppt/charts/colors20.xml" ContentType="application/vnd.ms-office.chartcolorstyle+xml"/>
  <Override PartName="/ppt/charts/style20.xml" ContentType="application/vnd.ms-office.chartstyle+xml"/>
  <Override PartName="/ppt/theme/themeOverride10.xml" ContentType="application/vnd.openxmlformats-officedocument.themeOverride+xml"/>
  <Override PartName="/ppt/charts/colors3.xml" ContentType="application/vnd.ms-office.chartcolorstyle+xml"/>
  <Override PartName="/ppt/charts/style3.xml" ContentType="application/vnd.ms-office.chartstyle+xml"/>
  <Override PartName="/ppt/theme/themeOverride20.xml" ContentType="application/vnd.openxmlformats-officedocument.themeOverrid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7" r:id="rId1"/>
  </p:sldMasterIdLst>
  <p:notesMasterIdLst>
    <p:notesMasterId r:id="rId26"/>
  </p:notesMasterIdLst>
  <p:handoutMasterIdLst>
    <p:handoutMasterId r:id="rId27"/>
  </p:handoutMasterIdLst>
  <p:sldIdLst>
    <p:sldId id="289" r:id="rId2"/>
    <p:sldId id="317" r:id="rId3"/>
    <p:sldId id="336" r:id="rId4"/>
    <p:sldId id="327" r:id="rId5"/>
    <p:sldId id="318" r:id="rId6"/>
    <p:sldId id="328" r:id="rId7"/>
    <p:sldId id="348" r:id="rId8"/>
    <p:sldId id="325" r:id="rId9"/>
    <p:sldId id="302" r:id="rId10"/>
    <p:sldId id="337" r:id="rId11"/>
    <p:sldId id="349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31" r:id="rId22"/>
    <p:sldId id="347" r:id="rId23"/>
    <p:sldId id="332" r:id="rId24"/>
    <p:sldId id="313" r:id="rId25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zilárd Alagi" initials="S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14" autoAdjust="0"/>
    <p:restoredTop sz="73455" autoAdjust="0"/>
  </p:normalViewPr>
  <p:slideViewPr>
    <p:cSldViewPr>
      <p:cViewPr varScale="1">
        <p:scale>
          <a:sx n="51" d="100"/>
          <a:sy n="51" d="100"/>
        </p:scale>
        <p:origin x="179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ilárd Alagi" userId="cc3884d47b8f031d" providerId="LiveId" clId="{996B90F2-EC4A-47B9-9C80-6DD95A558D97}"/>
    <pc:docChg chg="undo custSel addSld modSld sldOrd">
      <pc:chgData name="Szilárd Alagi" userId="cc3884d47b8f031d" providerId="LiveId" clId="{996B90F2-EC4A-47B9-9C80-6DD95A558D97}" dt="2022-09-05T11:55:04.284" v="154" actId="14100"/>
      <pc:docMkLst>
        <pc:docMk/>
      </pc:docMkLst>
      <pc:sldChg chg="modSp mod">
        <pc:chgData name="Szilárd Alagi" userId="cc3884d47b8f031d" providerId="LiveId" clId="{996B90F2-EC4A-47B9-9C80-6DD95A558D97}" dt="2022-09-05T08:13:05.772" v="132" actId="20577"/>
        <pc:sldMkLst>
          <pc:docMk/>
          <pc:sldMk cId="1688122416" sldId="327"/>
        </pc:sldMkLst>
        <pc:graphicFrameChg chg="mod modGraphic">
          <ac:chgData name="Szilárd Alagi" userId="cc3884d47b8f031d" providerId="LiveId" clId="{996B90F2-EC4A-47B9-9C80-6DD95A558D97}" dt="2022-09-05T08:13:05.772" v="132" actId="20577"/>
          <ac:graphicFrameMkLst>
            <pc:docMk/>
            <pc:sldMk cId="1688122416" sldId="327"/>
            <ac:graphicFrameMk id="2" creationId="{6314B92E-2678-CB00-146A-DAEC2E5BB392}"/>
          </ac:graphicFrameMkLst>
        </pc:graphicFrameChg>
      </pc:sldChg>
      <pc:sldChg chg="ord">
        <pc:chgData name="Szilárd Alagi" userId="cc3884d47b8f031d" providerId="LiveId" clId="{996B90F2-EC4A-47B9-9C80-6DD95A558D97}" dt="2022-09-05T08:08:58.263" v="31"/>
        <pc:sldMkLst>
          <pc:docMk/>
          <pc:sldMk cId="3658373032" sldId="328"/>
        </pc:sldMkLst>
      </pc:sldChg>
      <pc:sldChg chg="addSp delSp modSp new mod">
        <pc:chgData name="Szilárd Alagi" userId="cc3884d47b8f031d" providerId="LiveId" clId="{996B90F2-EC4A-47B9-9C80-6DD95A558D97}" dt="2022-09-05T07:51:56.841" v="26" actId="27918"/>
        <pc:sldMkLst>
          <pc:docMk/>
          <pc:sldMk cId="2174623049" sldId="334"/>
        </pc:sldMkLst>
        <pc:spChg chg="del">
          <ac:chgData name="Szilárd Alagi" userId="cc3884d47b8f031d" providerId="LiveId" clId="{996B90F2-EC4A-47B9-9C80-6DD95A558D97}" dt="2022-09-05T07:49:27.045" v="1" actId="478"/>
          <ac:spMkLst>
            <pc:docMk/>
            <pc:sldMk cId="2174623049" sldId="334"/>
            <ac:spMk id="2" creationId="{285A4833-2A34-A4B1-4D0F-5F843F799BE2}"/>
          </ac:spMkLst>
        </pc:spChg>
        <pc:spChg chg="del">
          <ac:chgData name="Szilárd Alagi" userId="cc3884d47b8f031d" providerId="LiveId" clId="{996B90F2-EC4A-47B9-9C80-6DD95A558D97}" dt="2022-09-05T07:49:29.483" v="2" actId="478"/>
          <ac:spMkLst>
            <pc:docMk/>
            <pc:sldMk cId="2174623049" sldId="334"/>
            <ac:spMk id="3" creationId="{6FA66F72-63AD-9E96-E990-022A3DB17A8A}"/>
          </ac:spMkLst>
        </pc:spChg>
        <pc:graphicFrameChg chg="add mod">
          <ac:chgData name="Szilárd Alagi" userId="cc3884d47b8f031d" providerId="LiveId" clId="{996B90F2-EC4A-47B9-9C80-6DD95A558D97}" dt="2022-09-05T07:51:28.985" v="25" actId="2711"/>
          <ac:graphicFrameMkLst>
            <pc:docMk/>
            <pc:sldMk cId="2174623049" sldId="334"/>
            <ac:graphicFrameMk id="5" creationId="{8765DD2F-6D85-7971-4B96-CCB47625B7D1}"/>
          </ac:graphicFrameMkLst>
        </pc:graphicFrameChg>
      </pc:sldChg>
      <pc:sldChg chg="addSp delSp modSp new mod ord modClrScheme chgLayout">
        <pc:chgData name="Szilárd Alagi" userId="cc3884d47b8f031d" providerId="LiveId" clId="{996B90F2-EC4A-47B9-9C80-6DD95A558D97}" dt="2022-09-05T08:22:15.932" v="147" actId="27918"/>
        <pc:sldMkLst>
          <pc:docMk/>
          <pc:sldMk cId="445455175" sldId="335"/>
        </pc:sldMkLst>
        <pc:spChg chg="del 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2" creationId="{AC804EE0-00D4-52FD-0D05-20C320B26407}"/>
          </ac:spMkLst>
        </pc:spChg>
        <pc:spChg chg="del 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3" creationId="{98D08AD9-8E4A-C45C-8C6B-70F0CE18B7A4}"/>
          </ac:spMkLst>
        </pc:spChg>
        <pc:spChg chg="mod ord">
          <ac:chgData name="Szilárd Alagi" userId="cc3884d47b8f031d" providerId="LiveId" clId="{996B90F2-EC4A-47B9-9C80-6DD95A558D97}" dt="2022-09-05T08:09:16.566" v="32" actId="700"/>
          <ac:spMkLst>
            <pc:docMk/>
            <pc:sldMk cId="445455175" sldId="335"/>
            <ac:spMk id="4" creationId="{8184B5F2-AAFC-4669-53DC-7AC29993AAEF}"/>
          </ac:spMkLst>
        </pc:spChg>
        <pc:spChg chg="add del mod ord">
          <ac:chgData name="Szilárd Alagi" userId="cc3884d47b8f031d" providerId="LiveId" clId="{996B90F2-EC4A-47B9-9C80-6DD95A558D97}" dt="2022-09-05T08:09:19.185" v="33" actId="478"/>
          <ac:spMkLst>
            <pc:docMk/>
            <pc:sldMk cId="445455175" sldId="335"/>
            <ac:spMk id="5" creationId="{E1DCDBBC-B2F8-BA30-DF0C-94DB2BAE88A2}"/>
          </ac:spMkLst>
        </pc:spChg>
        <pc:spChg chg="add del mod ord">
          <ac:chgData name="Szilárd Alagi" userId="cc3884d47b8f031d" providerId="LiveId" clId="{996B90F2-EC4A-47B9-9C80-6DD95A558D97}" dt="2022-09-05T08:09:48.460" v="44"/>
          <ac:spMkLst>
            <pc:docMk/>
            <pc:sldMk cId="445455175" sldId="335"/>
            <ac:spMk id="6" creationId="{A3B18554-C608-641C-CE86-32C7843F525E}"/>
          </ac:spMkLst>
        </pc:spChg>
        <pc:spChg chg="add del mod ord">
          <ac:chgData name="Szilárd Alagi" userId="cc3884d47b8f031d" providerId="LiveId" clId="{996B90F2-EC4A-47B9-9C80-6DD95A558D97}" dt="2022-09-05T08:10:44.670" v="50" actId="478"/>
          <ac:spMkLst>
            <pc:docMk/>
            <pc:sldMk cId="445455175" sldId="335"/>
            <ac:spMk id="7" creationId="{BC7273BA-8663-EDB8-3ADB-6C1555E48E9B}"/>
          </ac:spMkLst>
        </pc:spChg>
        <pc:graphicFrameChg chg="add mod">
          <ac:chgData name="Szilárd Alagi" userId="cc3884d47b8f031d" providerId="LiveId" clId="{996B90F2-EC4A-47B9-9C80-6DD95A558D97}" dt="2022-09-05T08:09:45.155" v="42"/>
          <ac:graphicFrameMkLst>
            <pc:docMk/>
            <pc:sldMk cId="445455175" sldId="335"/>
            <ac:graphicFrameMk id="8" creationId="{FA2F2AC2-69EA-B295-EEEE-180D6FE47D94}"/>
          </ac:graphicFrameMkLst>
        </pc:graphicFrameChg>
        <pc:graphicFrameChg chg="add mod">
          <ac:chgData name="Szilárd Alagi" userId="cc3884d47b8f031d" providerId="LiveId" clId="{996B90F2-EC4A-47B9-9C80-6DD95A558D97}" dt="2022-09-05T08:11:21.940" v="57" actId="255"/>
          <ac:graphicFrameMkLst>
            <pc:docMk/>
            <pc:sldMk cId="445455175" sldId="335"/>
            <ac:graphicFrameMk id="9" creationId="{FA2F2AC2-69EA-B295-EEEE-180D6FE47D94}"/>
          </ac:graphicFrameMkLst>
        </pc:graphicFrameChg>
      </pc:sldChg>
      <pc:sldChg chg="addSp delSp modSp new mod ord">
        <pc:chgData name="Szilárd Alagi" userId="cc3884d47b8f031d" providerId="LiveId" clId="{996B90F2-EC4A-47B9-9C80-6DD95A558D97}" dt="2022-09-05T11:55:04.284" v="154" actId="14100"/>
        <pc:sldMkLst>
          <pc:docMk/>
          <pc:sldMk cId="4294526208" sldId="336"/>
        </pc:sldMkLst>
        <pc:spChg chg="mod">
          <ac:chgData name="Szilárd Alagi" userId="cc3884d47b8f031d" providerId="LiveId" clId="{996B90F2-EC4A-47B9-9C80-6DD95A558D97}" dt="2022-09-05T08:13:22.592" v="134" actId="20577"/>
          <ac:spMkLst>
            <pc:docMk/>
            <pc:sldMk cId="4294526208" sldId="336"/>
            <ac:spMk id="2" creationId="{780F1146-3732-2F2A-D778-2AFBE1375BA5}"/>
          </ac:spMkLst>
        </pc:spChg>
        <pc:spChg chg="del">
          <ac:chgData name="Szilárd Alagi" userId="cc3884d47b8f031d" providerId="LiveId" clId="{996B90F2-EC4A-47B9-9C80-6DD95A558D97}" dt="2022-09-05T08:12:18.082" v="96" actId="478"/>
          <ac:spMkLst>
            <pc:docMk/>
            <pc:sldMk cId="4294526208" sldId="336"/>
            <ac:spMk id="3" creationId="{E31CA704-00DF-C139-BA2C-80CC088EC717}"/>
          </ac:spMkLst>
        </pc:spChg>
        <pc:graphicFrameChg chg="add mod">
          <ac:chgData name="Szilárd Alagi" userId="cc3884d47b8f031d" providerId="LiveId" clId="{996B90F2-EC4A-47B9-9C80-6DD95A558D97}" dt="2022-09-05T11:55:04.284" v="154" actId="14100"/>
          <ac:graphicFrameMkLst>
            <pc:docMk/>
            <pc:sldMk cId="4294526208" sldId="336"/>
            <ac:graphicFrameMk id="3" creationId="{151B5C11-5CC4-78DF-3A9C-F7A8AE432D4B}"/>
          </ac:graphicFrameMkLst>
        </pc:graphicFrameChg>
        <pc:graphicFrameChg chg="add del mod modGraphic">
          <ac:chgData name="Szilárd Alagi" userId="cc3884d47b8f031d" providerId="LiveId" clId="{996B90F2-EC4A-47B9-9C80-6DD95A558D97}" dt="2022-09-05T11:45:44.542" v="150" actId="478"/>
          <ac:graphicFrameMkLst>
            <pc:docMk/>
            <pc:sldMk cId="4294526208" sldId="336"/>
            <ac:graphicFrameMk id="5" creationId="{151B5C11-5CC4-78DF-3A9C-F7A8AE432D4B}"/>
          </ac:graphicFrameMkLst>
        </pc:graphicFrameChg>
        <pc:graphicFrameChg chg="add mod">
          <ac:chgData name="Szilárd Alagi" userId="cc3884d47b8f031d" providerId="LiveId" clId="{996B90F2-EC4A-47B9-9C80-6DD95A558D97}" dt="2022-09-05T11:54:58.368" v="152" actId="1076"/>
          <ac:graphicFrameMkLst>
            <pc:docMk/>
            <pc:sldMk cId="4294526208" sldId="336"/>
            <ac:graphicFrameMk id="7" creationId="{B9BA3526-DBDB-CE26-BAAD-2539BB29ADE2}"/>
          </ac:graphicFrameMkLst>
        </pc:graphicFrame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oleObject" Target="file:///C:\Users\alagi\Downloads\krizisautok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0.xml"/><Relationship Id="rId2" Type="http://schemas.microsoft.com/office/2011/relationships/chartStyle" Target="style20.xml"/><Relationship Id="rId1" Type="http://schemas.openxmlformats.org/officeDocument/2006/relationships/oleObject" Target="file:///C:\Users\alagi\Documents\EMMI%20Munka%20Szil&#225;rd\Alagi%20Szil&#225;rd22\El&#337;ad&#225;s%20anyag\Krizisauto_kapacitas_20_21.xlsx" TargetMode="External"/><Relationship Id="rId4" Type="http://schemas.openxmlformats.org/officeDocument/2006/relationships/themeOverride" Target="../theme/themeOverride10.xm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alagi\Downloads\krizisautok.xlsx" TargetMode="External"/><Relationship Id="rId4" Type="http://schemas.openxmlformats.org/officeDocument/2006/relationships/themeOverride" Target="../theme/themeOverride20.xm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alagi\Downloads\krizisautok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Munka1!$B$20</cx:f>
        <cx:nf>Munka1!$B$19</cx:nf>
        <cx:lvl ptCount="1" name="Fővárosi konzorciumi szerződés értelmében több szervezet">
          <cx:pt idx="0">Fővárosi konzorciumi szerződés értelmében több szervezet</cx:pt>
        </cx:lvl>
      </cx:strDim>
      <cx:strDim type="cat">
        <cx:f>Munka1!$A$20</cx:f>
        <cx:nf>Munka1!$A$19</cx:nf>
        <cx:lvl ptCount="1" name="Pest megye">
          <cx:pt idx="0">Budapest</cx:pt>
        </cx:lvl>
      </cx:strDim>
    </cx:data>
  </cx:chartData>
  <cx:chart>
    <cx:plotArea>
      <cx:plotAreaRegion>
        <cx:series layoutId="regionMap" uniqueId="{159E8411-7898-4C6D-9187-7BA26783E209}">
          <cx:dataId val="0"/>
          <cx:layoutPr>
            <cx:geography cultureLanguage="hu-HU" cultureRegion="HU" attribution="Szolgáltató: Bing">
              <cx:geoCache provider="{E9337A44-BEBE-4D9F-B70C-5C5E7DAFC167}">
                <cx:binary>3FhZj9s4Ev4rhp9XaR4iJQVJHij57PtIZ9Ivgsd2SOqiJFIH9etXdvdkOp2kk9nFvqxhwKCKVfrq
+ApVfrft326z/aae9HlW6Lfb/v1UGFO+PTnRW7HPN/pNLre10uqLebNV+Yn68kVu9ye7etPJgp8g
AN2TrdjUZt9PP7wbrfG9OlPbjZGquG72tb3Z6yYz+hXZD0WTzS6XRSS1qeXWwPdT1uw25V6b6WRf
GGnsnS3376ff3JpOTl7a+u69k2yEZprdqOt6b1wfB67nERwAish0kqmCP0lh8AYCjyIEXUoBdd1R
/Pjmi00+av8OniOazW5X77UeHTr+Ptf8Bv1zwVY1hTnEjo9hfD9dNgXf1HY6kVqFj6JQHVxYfjz6
fPJt3D+8e/FgjMKLJ89S8zJkvxJNfgbuG2/+lxkjkHjg+EE/TJkL3OD48f9vU/bzdH6t+GhjNrMj
VZ5l9HXpX6XwQvU1xj1SYrV7P4UAIN8L6DMWHuy8Sppv9fYbbUY7wRuMXUKDAEOAAfLwdNKNxB8l
/psAE4wCF3uIEJ8E00mhaiOOXKYIUgJoQHwAPB9OJ1o1TyLsosAbtSAkCLvu10Z1pTLLVfE1KE/n
SdHkV0oWRh/eCaaT8vHeAa0HkEvJiM33MMQUIHqQbzc3Yzc8XP9XUFLf1lx2ITfiynXFhVOBNS/x
GW7IkvfyNLE1Kwi/RKiZBa64J1V/3iM0Kwidu3nCfMHnzpCuQKyuBHHOBzrMbeGkDNmZVKeZKM5t
Wa4s76Nax6dOEccMeNkdHpIrK1aSe3cOQCusi4skE5fGx4I1HZ9nuFtVOvvkeDc+GHZ0wDXzFDlL
s3zhgCJnuO7uiyITrIQgYLpOr1oLATPArlwyZGFVozvd1ZzFufNHYZJrvwMPHexmmCY3Ol3Rms9t
AuclKGaVbUICcOSZYRWgijDbknVmwLK0/cIDKupKy1rfnFaxXgOM7nWZn3k1OSsQ2nVxPKeYf6oc
Z08VuMCyuYVRkQc3wvSnnuwiN2luGs2bkHdZynLRrHrT3PciOZM4sREuh3KJSP+AqAujzmcVxyJq
aBHWDsrCWidOGJiP0D4oRUomA5WEVemHdQeiHstV78c2GqoiZV0TmDDgyoaOyC+IUD1z4qGPYLGr
E/pgRgWv96+9hjssbuOGEdtf4hLOKo1mTaZDVdzJFBmW87IMjdds/GUN1jQb7gkdrgLT32GSfuQV
dJnuR5lTGZb0zczk48sHJw5dATgrRQpCpycJiwlvGHcf+sEVDJFhrWDTL70OF2Ff8GuCCqYxjio3
5DxbYOk8kNZZB2Meld+S0Lp9GwpdcFa1FWJ5IPHMop5Z21y0Ob8XILQFWmI3vbFtXLK4gVHS0PO4
5Dtu8or1LuNJ/Ql3WT1LjPyzVuEzxv+AQWik4ksCeRACQl06ctmnB/kzApGkURX1QBcSZ63AWKTS
BIhxuKoDfy/T8jwYqxvhZpHAfO1A717R+gajRSzzOUpwWIeydlYtAXPRt+tCyZBqxH4B8gcsH0F6
LqZjPxkHgBcs74pe+u5gu1BCtejwkLJYex/9ppzjuW+SilWxXUhll05qrgqULJIb2gbz/BDmqrkc
0xOoYEGcYil1ce7L/vZXAH+A0HcD6CM6tjXsBeN88jyM1Eu90qa6Cw1uAuaJj40Tw0Xnw4JVQ0ZW
biMGZseOudap7E7FoYvk3TmPKWZtW97WPcxnyosjPx1mDQB8KX3MQ56gsMRAzLzc6UKQr9pgL9qF
GLwoL+XI/c5EqhEXNtE45I1kuCj5TAlzjehpYN0hxDAf5kbbbFZbOssxHWYIKdZzvbFVGiV1uQRd
Ec+orCzLfbsnWV6Gucd7lgh0BinUTJTis/XVGqF6D1MbML8Ucei1PNJB1y8hb66hV57WKlDRGITr
LnbaBZFz17XXTZAO67GJL0iSuiwvep/RTOdh6oqwzvGdb/NN4MHrsQfrsATZDrs3KE7GDjAYu2xt
QaJhACocdC3nrXS3AH4pHbdmvXH12PT8M0flF7QgPktVsyrHGXnhd2Nh5Om6qsvQqUh1g0o79pDu
tJTxGmIhWQDzM2dQnzWKuo4XzMuqmGW9F7p+ths5T1kJYMMoH5tfO4yEJfVZq8y1rMVlTa77Rix0
CRjK49CW1Up2/WnWZ+dOYO9kKW5xXF17At6B8kpW/tzqcpXofukiL+RWhcK2C2mSOe9AzRTo7hq+
aGnw5+hs2MdxSOIuqjwvD6USl2RUAtWgWEb4quoI6xzKWcvblYrt4yExyW0F+4VJnVDjqEfuukf8
ShO76gG/Kc4Vz1qGOE4Yt/Es4MVySIrPA1SbutOfj1BS57aG7SnEZKZ9jhlViIdGBmP9JnqpdwcX
kzS5rFN+1jolcxuyworf+9LM08Rf8Eb8mbv9nqiGuXkfdRAucmqzsYr8jOnEe3AC7YUm989JWtVR
QZo/RKcYUXqrHPHJJ0MSSQEc1gqbXHpc+bMEl3R2ZOrTBPbU8B5HiK0qbS25eFp3vh4/nP+1Qx3n
8L+fHxamv093Kh+/r175qaEDnK+WRjRP8A4T2DeH7ybC16VfR6ODoeNMdKe+M/Fbl57Plt8b+q9G
zKO545D7mpnvFr9/skaMi+WziH6P/3HLfd3H37nzmgO/HLX/wzj8gwX4d8PwG7F6qtHjnw8f/g0A
AP//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hu-HU" sz="900" b="1" i="0" u="none" strike="noStrike" baseline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Munka1!$B$2:$B$14</cx:f>
        <cx:nf>Munka1!$B$1</cx:nf>
        <cx:lvl ptCount="13" name="Krízisautót működtető szervezet">
          <cx:pt idx="0">Utcai Szociális Segítők Egyesülete </cx:pt>
          <cx:pt idx="1">Segítőház Alapítvány </cx:pt>
          <cx:pt idx="2">Magyar Máltai Szeretetszolgálat Egyesület Miskolc</cx:pt>
          <cx:pt idx="3">Fogyatékkal Élőket és Hajléktalanokat Ellátó Közhasznú Nonprofit Kft</cx:pt>
          <cx:pt idx="4">Magyar Máltai Szeretetszolgálat Egyesület Kecskemét</cx:pt>
          <cx:pt idx="5">Magyar Máltai Szeretetszolgálat Egyesület Békéscsaba</cx:pt>
          <cx:pt idx="6">Magyar Máltai Szeretetszolgálat Egyesület Szeged</cx:pt>
          <cx:pt idx="7">Magyar Máltai Szeretetszolgálat Egyesület, Magyar Vöröskereszt VP megyei szervezete</cx:pt>
          <cx:pt idx="8">Magyar Vöröskereszt Zala Megyei Szervezete</cx:pt>
          <cx:pt idx="9">Periféria Egyesület</cx:pt>
          <cx:pt idx="10">ReFoMix Rehabilitációs Foglalkoztatási és Szociális Szolgáltató Nonprofit Közhasznú Kft.</cx:pt>
          <cx:pt idx="11">Fővárosi konzorcium keretében több szervezet</cx:pt>
          <cx:pt idx="12">Támasz Alapítvány Pécs</cx:pt>
        </cx:lvl>
      </cx:strDim>
      <cx:strDim type="cat">
        <cx:f>Munka1!$A$2:$A$14</cx:f>
        <cx:nf>Munka1!$A$1</cx:nf>
        <cx:lvl ptCount="13" name="Megye/ellátási terület">
          <cx:pt idx="0">Komárom-Esztergom megye</cx:pt>
          <cx:pt idx="1">Győr-Moson-Sopron megye</cx:pt>
          <cx:pt idx="2">Borsod-Abaúj Zemplén megye</cx:pt>
          <cx:pt idx="3">Vas megye</cx:pt>
          <cx:pt idx="4">Bács-Kiskun megye</cx:pt>
          <cx:pt idx="5">Békés megye</cx:pt>
          <cx:pt idx="6">Csongrád-Csanád megye</cx:pt>
          <cx:pt idx="7">Veszprém megye</cx:pt>
          <cx:pt idx="8">Zala megye</cx:pt>
          <cx:pt idx="9">Szabolcs-Szatmár-Bereg megye</cx:pt>
          <cx:pt idx="10">Hajdú-Bihar megye</cx:pt>
          <cx:pt idx="11">Pest megye</cx:pt>
          <cx:pt idx="12">Baranya megye</cx:pt>
        </cx:lvl>
      </cx:strDim>
    </cx:data>
  </cx:chartData>
  <cx:chart>
    <cx:plotArea>
      <cx:plotAreaRegion>
        <cx:series layoutId="regionMap" uniqueId="{5A8E6449-9B81-4548-A855-17F5D8F36DE6}">
          <cx:tx>
            <cx:txData>
              <cx:f>Munka1!$B$1</cx:f>
              <cx:v>Krízisautót működtető szervezet</cx:v>
            </cx:txData>
          </cx:tx>
          <cx:dataPt idx="2">
            <cx:spPr>
              <a:solidFill>
                <a:srgbClr val="7030A0"/>
              </a:solidFill>
            </cx:spPr>
          </cx:dataPt>
          <cx:dataId val="0"/>
          <cx:layoutPr>
            <cx:geography cultureLanguage="hu-HU" cultureRegion="HU" attribution="Szolgáltató: Bing">
              <cx:geoCache provider="{E9337A44-BEBE-4D9F-B70C-5C5E7DAFC167}">
                <cx:binary>7HvZct040uarOHw9VBEgsXV0dcSA5Nm0WItX3TBkSSZBEgBJgOtbzCP0Zb/Cf1sx7zWp8lKWyq6p
muiK+GuiHQrJhyB4cJDIzO/7Ms/fb+e/3Tb3N/2zWTfG/e12/vF56X37tx9+cLflvb5xR1rd9tbZ
D/7o1uof7IcP6vb+h7v+ZlKm+AGHKP7htrzp/f38/B9/h6cV9/bE3t54Zc3FcN8vl/duaLz7jbFv
Dj27udPKpMr5Xt169OPz7fK//1cfnMJKTHBl296aZ/q+WO6fP7s3Xvnl5dLe//j80aznz354+uxf
reNZA0v1wx3MjdkRjTGJGQ1ZjBFn5Pmzxpri0zBiR5gJTOOYhCGLcIw/v/XZjYbpv17g5/FvLe3n
hd3c3fX3zsFn/fnvt5/x6CN9+5ZbOxj/sNUF7PqPz3eDKW765fkz5WzycSixD59w9+rnLfnhsZn+
8fcnF2CTnlz5ypJPd/T/NvQrQx5b/dM/e6uDzK3+vi+s/jMMGfKIMoGE+IYh+VGEojgUPCRYME6e
GPLXC/zjhvzWM54Y8lu3/KUMKW3v7F3wP9/f/PRf1bPre902P/3r3++V/AgJTlgcUvHx3yOvxOGR
YIhyAvb8PPwxIHz0ykeLDD4v8o8b9HvPeWLU79321zLsT/+qf/qX+7e7JT1iURSzUCDKYh7G7LEl
0VEYcsIp5xGJY4GfuKX8uKr/B9N9nvjUVp+v/6WM8/rm328YdoRIiBDEQhSLGMXokWEQ2C0WPI6I
YDHCKBSfbfDRxWBFny/8/kz386QnBvn52l/KGPKnf9664Fi5evj3Bz56RCiHPBWFiCDIZuAPX8MR
cRQxQR/sRgSFXAfe9CjwfbW0zyO/3zxff7Dnj1P4j88fD/6lDJYAfCz6n/55FyTuxsDfPyHIxZiy
iLNIhL+2GqQrHBHwMEZi8LlIgKt9bbUv6/t8+feb7KupT/zqq5G/lLFe37u17X/6158BEBEYiYQi
puGnVPO1az0QAUYFYphSHpMnnvVlWX/cRl9NfWKjr0b+Uja6vmlu/gQfopzhEMckoijC/Ff5iIPh
WAyBEcUspk986GFJf9w0H2c9scrHi38pg1ytN+9tA1kJ/uMfmFYg7/v74t9uI3YE3IoAikMRR4DY
ABR85UIYH4U85JwD0AN0LmLg0l/Hue+s8vNNvz/qffdBTyz53fv+Usbd3VR3P/1XIBUoLn+CRQGb
Y8pxLAhCDD2xKDqCSAghMRKAOzjH/LOxPqLAr5f2eeT3m/Hx7Ce2ezz4lzLY+b3zf4ahEFAoHqEY
hxyQ+SPXQwAMgS5zFIaYh4yiJ+nrYUl/3EAfZz0xzMeLfymDyJv+xix/RsoKIVdhQHw8DjkOo8c2
4UfAmwhwK8YwYA4BJvs6HH5a1eeLv99vvkx8Ypkv1/9bG+d7i/u4NR934dE9f1zRRZRgzkLEOMaA
5h5bRRw98FlOAOVBhorQE8Xhi476/fV8W8b9MvHR4v90Yfb7ou0X2Tu98TfZz3r5V7rtb49+Fnyf
TP10fr91VD8N7e9+fP5zEOIhbOwXKf7hOY8O/1f05ONGP554f+P8j8+BODEuCBNAmWImQB56/myC
SAZvIY4o+JsQ8QOgZ5SAkY3tfQmKPj3iD0rvQ1YjJAZl6fkzZ4dPQwjCIxHA1HDIwgh9KV+c22Yp
rPmyK59ePzODPrfKePfjcxICnmk/3vewWsibJCIhhWVEWBB4JPh/e3tzCTUSuB39D+Njznutp8Ss
Rshx6qgcl2kfq/46ylGcRO3SZog3sscBS5chNkk/NbGsa9enU0BfBZE/rgeczGNQJSpHneS8TSdb
7Hio3i5GEbkq20ui+TbHxZoOhV2SHDMJmaI99vN4MofNIO1Ys2xczj3Ll5N6fFUrOmy6wJME8fdr
TSqpnCBytt2dGlDWG3ZOwuYdK4O9QHV3wrt4X45LlCjXdGk5CrolkeBJzKNiF6vy1RB3ldQiZ5vF
1012MeBqTcgsnIxqFCR2dHIc55fFsOZymCoj28hrueCLrgnO5kosSauwkH2gXkW62xamNZKrfk5W
E7xBjdmaSMliSleO3474JEIDTRoWMDmz25yzauP9fjJsF3jaSU/CXjI9hbKy/F6sk5wwuRsCd6r8
2EnH3Nk6HAJMehkR0iV12GAZjGetH2Kpc9snAfaxXNQsAeUeg9SMtz2Z43Sl6kLY/kbraN9Zccfz
0VxpPHzo/O0Sq2bjm7ZLR6fiC+Ve23ZBl5Fl27mf31Ki7K4NGyHbatipld4qvYpj2w67WrQ2RVXn
91gvVEYrup6wHTZrMLgDYznfT+SOtngzknU97nN37MTqMrpUly4PyiTUWjZRm5kofF0XYhfjpn0Z
5EnfHjANqm1bWXM8rAnaDHheNmNYUVmpMF08bvZdIRdt2gMITlekrtS2RFh6puukJ6/cVLaJqubL
YfA8mRZxNy3lIIPcX819hzZG2TZBQ6t2eHVKirCbZVDRw6JsLqcunmSwrOHJWqKU8pZmaOanLVMi
hXQZpOGE+j0mzWld0Hg7cP0CSF+R2nUMZIjtbUvczdqV1WGk9QFVuUpbrV+3Y28SXvg1y13XJtrM
bjt5k+JRFxuQl31WtqN7ZZowWdfFnEZ9s5zHKNiUk26OvR3uZzTPWdO3Q8poS2RJihs7Gr7n82Iz
OwUfwpGehcTMp+2SETM15/FCUqebK7tWZ1gN3T6GEznN5ZLQItKp420thYvVdrTDIDnWt8Ngu9RW
D65cCBnQVo4xL7dDHl/3Mz7OpxgfRxUP4bgFxQEqHcfTULGL2KFe1qNe06AiLPF4HdMugpNn2W4B
u4+TT4bCvMZF9apr2ZyKxphsxO941cyyMeR+6ooePIyG6eTYRRBFp35cj7s1CE89Y4kZjDtpDb0I
A3iTeV3d1hC/Kak4nab4Mpz96SJanIAVhyQP++PA85tZzVd2WJoUDR9wz/I94fEqK8Gknm0lfTmm
lZ5NGjdhRnCV72DTwn1Jm0kWc+sl0mH9fp2Dw6pQW8o2yHxP5x2y0ZSULhbSLuosnLl/wWh+IOu4
XXM9SLQoI4sQPo8Ky3CziLhOsKd0O4RkTlWlZb3Yk5J3SqI4nGVf1zgZe7TKMDyJVajkkgdmZ/LS
Z/nDlHKIpHdCny8cTGfm8u0YGpLpvl03Vuhb7rk/oz1yF2gs9k1Zt5cLGeGX0Der75Zj4tY+40sp
Uji6OzZpsrVhVKYNaYvEUOEh5K3dlk2z2ReLnFUeH5tpWTd87GPp1zJ4XdgdI6x+Aac4zwTeEGMv
sDGn1k/rdqRTL6tyve1b9QLVbLhY1AZ+VBsSqdswmSZrDirfxx0zB1yPhcRuellME9n0a1jLvmmC
LIKztdp5lSqyLxnmIivWpUvWKWxeUSPUSTtWvfz5pev3g++Gq6416QJn2sZzSowwJ7N4QwOn0tkV
NJlbFSVmDPWmj/BpT8A28ZRbyd9D1Bo2kGGWHZlkVOzJPPkNHiYmTT2WmSc5PlY4FfWcH2MTDNsx
NmkD94xNmxZktdscBT0495Aw0ujNHBcqoUT4fac7CRL3S9EORI6aicRivcN8ohAqTTp6QRKNTSHL
rtiS4E7k3XpcObsmax/2kAe714bMeqPRSCFJrMEGlzbtuzlM7QhLUnOwSoQXs2MlS5AeY+l8Wyar
VjppV37f1MGu83mTLqKDLCZq/LDgKW0YajdLIUSyCvqeiPoqr1q+oWFYbZuOjAlfjJwgJCTjJMqE
LuV4CEWKo+h1bEy9945LAvg0m1xvpNHhhZ/Nu7CsMrNOEENBQ06aeoGj5HiYCF6+jmmMstaYmyZo
3k0Fr5KSDUqWM7upW50OVfmmXQyEroEo2bP4RU6mSpaD3og6gGwNPp8ShbRsS/Sm0WWYzCtK8dp2
G9c0XYLmM+aCIomWINhFVbqSvtygastK3qTjaKw0U62k6YxNhpEgiVqJOhQmX/cVPMJPt5D6elWU
nzpAvrz8x+nntpKfew1+uf7QQ/LLq5dWw89v3vLdBz3A4S9P+qWn4QF/fmlweAJqPzarfAfx/ubg
74PDgF1DkE9+Cw1/qy3gF1j85QEfUTHiR8ApHwrjn1Q2gJ2fUDE7guPziwbwoOZ8RsUwBDWjmMec
PoirGLDsZ1TMjqIIulx4CLrex/LE5814ZFVo8vkGKo5joLWPUXFMCDTKUOiqAWIM3PcxKqbBWBRD
vvpk0vxQYDIfOO5e1v2qdi6ovcwhUKUqPLUr7lMCqHZLqus2Fn3aLX2U1kXxKm7iWup1YXIo+4SH
9ty5HqcP2Bz8v1uStR3Ops5BwjCEZjqn12LkWSScSDiAp0TxZkqG0OtkCcj9HFZr2mDM5QwtBXLm
8X2QV+flLO6VW/A+ngfZstEm1EdvymiKAFqcEVfuSjQq6XtxaFtRSYEgx5ho2vaFrmUzB+Bp0Vjs
KhScE5dLQaYztsbRwQ/1DgiNlrnF13mB8FkQuiRY6h2JhjwpLwIcTVlHuk5i5l2mRTwl09hvaNQm
eIpIUmAVZ5h1SE5V/8J1jO9pPBeA4OlLCBcviroUMqoGl7a4kQXiflMTSEYNcgezHzp8cAF/s2ir
Nx3rwszS6oVhAAzHSq6baaLRtgkOdFkKGRhWHHofvLDr0KUeo6Scm4wKC/mrbqvElC6ZqfhQ0xbg
jhgvYj4BjCrLDe7HYx6a207DY4AnfVim+tJETTLmtZEdJxcdC+fMleyEN8Zuij4/cyTkGe67XJo5
PpgoWpPGm2DPgD2sKieJa+klojbO1rK6oEF8ZziA5iqyQULUQpK5I0zyYrnAQ1fKqCnbPVsjOC0d
vZ7W+UKvU5zk8cSycKa1XCz3e8r6fV2bcDdhV6flWqbCsws3aHSWz9dztWh4dtbFdNznvAs24Vpn
+YJfFYPWpyRaN771ZDtRkuWrGVIVmSKZ1OrOWhXiTYTuIXkC9tKF2XU6DaxL1y4+MBXjkwAVZyaI
PQTeEFhRTcot9C/ZTKHmMur6ISPFBLwgMNsxCnRaxbsF45N41SfxHFzXztzmnR1kF7n3rbo2OBQH
jRcucTOp3ULm/Tw6cloKPaa40tEO/EXiqLIPwCqhol1kHhWJpeBKKiI89RN6WaLqBar6zIrhwMru
fIVEqN5DEn3H1nVHW30oVXhQnT2tuNksTXPNDT2xoThZ83ea9u8qGm20HeAIAUCfkNS2zpORthtt
+BYFdhsofqC42zNPsgkoS9/FJxOxWdzxQxDV96OmG9fPtSTl/GGx/XHurQwCfwKoexIJWrCWQThc
8r5J82VxKWtUKzvdTsctrXeKDScB7/g+EbWxe1ZPVqKKsn0ZlWWCmwhnZTjO0qlSvXQd3o5+Cg+R
HkUWMd3IqbAq6bE7rwPA5Lk4I8E4SIZ8mxAxvO+a7mqtlN/piO/jCK+H3NWrpEvPd3E7zknEapVB
+ntLFzDq2gdvZ9fdt6LOSohZKW4heWo+wnvEbbDxixJnRUgfLqUBCIpndOoS7f10MEDjt35YXjZr
TM5i1G4jWoH/FtoAOsrzjRIPlJUPc6b16vZV3W4iE8ZGRrqSLNLLSaV6CKClf6DPIT1l4atRco2W
LV3mN2wJmsSxPE4jqy/LpV/hbBNJ8jXeUdPKau3cRujeybXst/MwHsM+d9Ky8LIui1hObLpkSg2p
IX0uA9Vna0XDxLuGboZh63JgzlQBjqHTEGWLGL3sF0mmmgKtaa/qmdodJJ192L7D8Qcdr9FhtapN
nUIqgXN97itUSodAOEGLVhKHJATKSNJpzF+TticJZ9PbvKzzF/AmrijLlLZAqHd9YepztkgdFqUc
mmvSMsA0grcSPtZbHnSnpom0NBS/LkC1OCcd3xZhdem7xPt8TFTd4WwO5vPVgF0csGeszDtj4SCt
jbVZPhdV1gR82SydCySeS6nIB1eHW2Duu34k5CzSzXmep2MfOVmHY9qgd+00gL+QPty51kPmcXv6
ho94q33Ub8Q0LxKvapR6KtIxsiPsVV/INizQRpmwTXmRL7Jq+20T1uWuW5DEiJUS2lPXi5pdFBai
NqlUJAEqS2BQrzwGSlJVK4gKwBOTLvbVdkVzuEE4f1UKB0iXEQllHywn5Eq5BuZ8UpXPwvg0jPy8
i1zZyv/AvO9LwY9UT0Bb3xc8T2+K5aaH7sn1p38WnzX/j6InzPukd+IjDt09ICyG0AXEYwag8ROy
o0cIISitcmh6BKT20Eb3GdnxIwJqNhEhhi47AXWGX5AdgSYuCChhBMUJgHeM/xG9M4I60q+gnYgI
IE8QV6FpOopBWv1a8CwqV1WxYV3SjPUslzZqj8OGvI0pPtVt98JMcQ68ukoGvniJvZ6zubObRg3H
ga1n4LlBkVZ5fYh1nQNi0G06DqRIO87PQ5v3mzoceBKedQZtq7mYM4AmciFDmDRdW8iVVljGBbiv
C7uMW8AyoNz0SUh9k1nvSdrBDSgoX6O4BtmGMZCNfCWnsa0y4o2TorE+qxpWpd3YNdLrpZR8hURV
rDNkSYJ2sy1L8Mu4ktEy+vSBDfE6hywLcG0IXrcOQMvENoEqu6wU8bVywbjLo7oH+VfxVCMMok1O
ytTUC4SZYLxS86s8HtKwKIpsjMSrsACfxSZDdU4AJ7RynjssS1YayYQ6gPTUwM6iYFvXnU9DA5BX
FepaTeykNuV0HBVhsrj3AlpZDjRXoM8E027uF3awnS538zC94+tFH4z5ycSjzMZikBEOyyxnmsil
Nu+addrxsr5v/PQympYW9JnhhjUakB8FJSwCBVDP95xZC/AJEmrtb3TeBqkg4kOO7BkcQy9BiN6D
Yq/SGofbsAI4yooC4Ns8VGlLwneggDZRlWe5LrdRTszBihYCEFh7McdhzqnskWoSPYsqacoDal3W
dtZIsTAjAWsqGbrhom3UJhJ0ThApSWK7XtrKs/3M2V5NaoQc0rdJzQeQroyW6wP5LaJikHPJLqKh
qeW0jG8ianK5duKkgM66ZOUQCYuCqxRbUKsFtynAsibxy/Te9NGHmIDwjfrylW/wW5S/Gx70p6C5
rSIfgAQa+qzlPFtyDBRectDZDsJvMWnnDR0Cn44iTjoEIKPyYQeHgr4WwfRKBeLct/XLqmtsssyd
lnqwWzZH100wzEk5MSRN2GeY1kzWGMTw3vc4G5rqRAxjJHUJumyMl+O5H5vUz2+U4ePejOJs7st7
zlGdri9GS9UmHzUGzMfnBCOQdUoagchDXrVx3Zz0Ywe63sbV53h4X839Xek6yN1q0WlcYKlZxyV8
CyLeLnQ8reN3OATShXR/aENLkmAG7akxSBZkmrLaOznXtN+sBagOtjAZKLV9snDPNqhnQLx8t1Pj
kLTz9J7z5vw/2s5/J23nPxWr/28qVnXUqa3iCUihbzkd1iwowKuXojm3GOJCRAoN0gR+WzcjSfm4
ZoavwLYmVm+R5Rezt/tuGWk2RMamOiy3zUyvljYugMIXB9TNx5An38Ym19INd3OuofbA3zXBOmYc
iW2L2zYpq6FPfF4e+ggqnXU+C4nmUieGqTCpG4Dw6IpXA+DeKfDSGfgO00DVQzhp0q5vL/EyaTkP
SfQgzwL8TdYaanwg9UL+nfVrTv1dQbhLBNMj5MrbBfVVkudrLYcFJ0WeEzm4YhNMnSx5ReQ0zBCs
Iac3cwFwwcUEyhJk17UT8BEgAfG8gBA9uFMEzFkuXt0h0CV8S/sMqOL4UHWtkwpqTJTkb4tVZYsu
DqqtLzAUH2XbjSfGmlejqkRKQTiVQK1AQ8mjXdAA4g4au8EIyiMdHw+QncoMsHsOxSQsB612RkOW
JXTQgO/zQlox6aQwq5N8yje89Cc8UlfBGt0LVp23OeD9vD8t+v5tzNuH0hnUTmvhL7sA9g1oAyH9
iwlwAtRtm40oFShWQRJxYdJp9XnSxKeUxF0GVLWTtWtRMvPrnjarLJqxS0RTvleReMEKgEzrPEep
UuN+rJdM5a0sK53LPm58OrVVJ2fTv4MCNmhVKtM03Luhg/JB7kFz6P2lK7pFxkEpcdECQQExxUGF
h0fsNet0LG1It7bEPo2WlaRlryZJ2z4Z3OU4FSPU71AuNZr3FjdLUg8gjrWgfHgSnAfeg7bfo0M1
AGnFIj6EKq+yhcKhMepSL2JNKnfaGYAYIspBiimzJp+7lJExMxbEdkaBwPsmv+pA5ILidNzLfIiP
o2nO6jzYG26xfNhHMrk3ItAVqIxEOj5dLFAAa9cqBTwcpq3vT4J8vVwYlNR8iRM1kFsLtK7jg6zz
CkmR89OOKyuFvsYNyCwO6nZRR06Cwo6JN6JK+3HeWOKghE+CrQG9PvFQ/+SxKWVe2+M4v4whLSds
HdttYH0yFhi0Q6tAqdPBqVjxnuVwStflLXBGL8MFB2n8sBPTmszxnJ8wCjurC+eSammmlGOWTJWF
4tEeJBwKaKmPEgpV6MTpUsboZQcM/tTkdhct5fRiDa5jqK1DCbZ4zQe9bzu6AuAYdCpmnojVnsxj
UkYDkOJxuaOFg/PrLgVKDC4BRpD8vo5cIQnEENHxhASbeczfLSGseWmDgw1Um8QjLQH2MqgcofYq
n6DyW90YbRfpIqiIPsCailZnpmy2fc3Sqo0quQAsXpEHsZOUUBWa/AeB+wzqs+BudZgE7XxMPH0P
EAxQa+kOxYSKDFsEu8nnbMLiZM5f0gaqikNc36xRBXUtvHNseROGxKZlhM4gSEZS9aCGdA1jUPUz
L+2NaKL7pWzXnVDMp6WHHgmtt4DdN1VOr1g7qCT3YZ4ay3eqLteE69VLtlS7igYn3vV0V4b2bVS7
xEWmlmMLfl/Y6lbgNlua8rpuXZQAkAIA3YCuMy8YAqF7CYLNu6ZVeRKIZgN8B6dDxDKytvV2jSaX
avo2HAcsQWuVYTtOmcHstjYPXR5taqfCJaNDN3G9XpXeFjLn6131LmyYAnk334YMYmMHnQPgX8rL
Ug9lsoTuNIJCnnOukbHThzEvWNLhmsvcq9TlIKRrPZ9EcID2boJGDjdLSgHzN8TJtoHQENhbXoR3
BIT6rKzaaaNzB5kIblvyIUOKrCD9NGe8NmpjJ7OD6ioUPXXZZIi+hxaCELbRShZDJbGOB5K0GvoX
OltP2QhYFi8lCNRr02xsM0BXB0ZyKVwFRXJfJlG6IIUSGmiVgWpyYgWbdsM6x5LPsE1DHGzV4PRx
OR/nbIy2UFg9LsgiYFvJvI2r9jDhl5UlJKtQziGbjHbbGFanMV9vyGIBXXdQC2zNlFQhSruJv4kA
+RJVnE8BFJnbZZSYXqCZfNC6vwoCaNrA4rBQrIEPgI8SHUSyr5oXDqwAShf8mho9QTvAtGn5dJcH
cZtRnZ/mYV1BdR82b+jYPq+CJrWgqsXdmuQUygLa1CTp5hxOjT9ZeA5SNIHCOBdLVmMF6iSQy1JV
F5VtrsYGYkFkK50yz654PJ+XnX5VTwJt0DrtOYUqbxuezKuI5Vz4WY612zV6PFGiPcG6OK5iclq1
wUvHDBQI1DWG95F50uYMWFGpg41u852uaZW6AXyDKHVCRkolgW96F1Qyqu8cYAnQ8dYrHkVZ5dim
AorY0+kWiC/E6dq+XKHrdUPr/H0/sfczn6nENXs1QUSsvfVA25p0osC6ZwF6wJAX9a7BZZD46ph0
DoRlVO4EB79XsalADaYQL0PrknIdhnQpfArsFO9WAjWHVXUbAZ9PtoSOmwoXGnqzmk3Uj1GGF8yT
XhPIetEJbwe2iZ0NMzcrqJCP577oz/q+JUmloBAwdRzijBbJxACIBFyDPhjiFNSbC1QLSASuX+Wk
t2aExBOUbZMsZoVjZdCLGFc+sVVxPeCuyMw0QcF4qtLSDWXKlvEdNuJ98SaCMhTUZEuV2rx7Gw+A
cBydLlBvxoT1IhV6Gff/h70va7JTV7P8RaoQk4CXfgD2nDsn52DniyLttIWQQAgQIH59rX1run07
qiNuVHdEdfSN83BO2CedadDwrXGvIYTibtloiURZW24rvYgA/Mi8JV0xqcThG2JFdM38FG6xhqby
LDXujAjUBO7qLWTl0HzHgr9SKd7iaD1m0j2Mfj7q+RJF0aFW+joYW87YHvVzyLUpDCB51+J9T9U6
xAc89xLn33PkH/IMOoWuYsjH47qjYISZBlW7JsfrKVaZAB0Lm8fGTyMEM0vm3ebmpyWo+Mi+het2
tXV2FYn7w9wuk+JZqwaaW8xEwQJ52pZ6P5hzRkHoMNOf+kzNFWPjdRD5S9ss+3ytqzHCvdqa+jtd
zU8eNqUxikL4AElAoHOrJtRlRvKf1mXRIeCnJlwfFjDJYVhgV+5oaEsq9M5u0yVfw4/JtiN8MP7J
RetFi/RiGvYnx2wLfWZnV3dZs/apc+pMen2el/mkcB1GmAm3fHocfF56/tyn5Lt10YPT429MgfdJ
2l1Emj0yDu5pUO0b28RVLtc8mk9hxOFeqA+EkifbXyLcg4gA3uGM80XfJ7j76PaQpDCRTJb/ivPt
CDsKrtXhohpxsrj4K72OexD3MXWXuW2fLbWXRNgZaqX4bE36HsT1k/HBy4D5d2uWYx/DPRCb2Rc+
I7Rg8D+0vqg3CC2duGgMCWq41MEhDfMNcmZ2aCM3FEuM8SgkWVDc7r8hZFFRE8owdbSkGCjfm7iL
91y2bJcEONRH6IEO/4WRurkEfGmOZlXP7RVH/lD51N/Fy3O0WTAQMFekZjrnLH1tRBDh5jEABri2
CiMlL1SPZTS05CeV5GsJcZ+yHp6QCUfexr7cGN0Js97VS74nczRXg2vvli6sLBVRmYXiRx+HZ5hW
PlY8fNOlcGiGDrew39c63Yd2+p3O2WnT3WWe4n2D72pr/nPO2z8bBYGThnNJCX7kxPq2iKMiee4C
1eBP5t8wql36aYIyR4I3pi7UR/VuDbIrGwmeFSaoijN+aPt8NxP5pFX6q/XDfQDtE8Btz1k2F7OJ
f9CgOyUuP+mtbFn7usZu12oFdYpEu6ibDr7eHoMsOC6xDOH4IFUzvotEABXR5UgyGN6WuTmSOLoq
8nvT37P6WUUMHrL0HRaAZSc7iFCb6YEjWFbOUuIIotm3sAczOUdPdZ7wqw3trsnc28rEnWeP7dzf
iRojv2RanXVyWLcWp2/Wvm0cCmBkugEvvYLts61anpV1MJgyAsqivj9kkS1E3j2FirzNY5XMB+v7
x6wVvBhNFB4nEEoypn9yx3AW2+R90Hm6ay0YXbRcAKPA5DNwOGyy9buDGBZkI3ykem0KOizdTnio
HHUOGJV0/dEF+bAXG+ZP4MS9anxcKhxsY5CrIsN8bSw7jFhrcA5Xs3VzycyWnLY1OMH2B3p4SMts
u10Fkb0nPZySPfBcqeU7s8lxxUhQmXF57lu3NwGsQKPx84fin4ZNokTrxNMYSVpkNim6Gfhk1JjG
wOTpqSlT8JF5ZHahDruqmT/VmqwFz5XFAVrKSLu9jGcYWoccjLfA3ylaw9exze87B/DJkz8w/V7g
BAXdO06/BoZtJjZRiBjTZG9g5svX1u1wj6WVG9xacZJMlfFdveerx3dy4ifbRtDq0lRbgtcf5jDQ
DcZ0Zdf1X4EaPhpQt0fcHDs3eJxgOOIfNRlFJbvms4nGR8aAAVT00tsEKJSC425zP5xsk76Lzi9X
ipvOJkBDUiQPoxm6C7BeDLMhDMilquU9g3SFC12Ws+uXa5KZrKIKP4poYf2qhxGCtdnu21XdwyuW
lUT3YJZrXiUi9eUyzUPRJYmq5iDwD4FN8uNI1y8Jv5XYbLMfRtzEQzL9jBZwqLNMYH4e+196dNFB
8qiC1nkeMWw/9jM2r9P0IxzkT9POkK5XkMBhk3+1NtnboFpo1pVswJlBGEBdBm/CovlwT2JMz61b
iibEXDs245enwcs44uTijJ1Nl6mKMrj2tJpUEci4nCQ2yNYCYOgGd0gyrrzQDA81GRzbaYkDrOOi
nExkK9VFeWE5D3ZNt+OsuWJC+9PMNwitNlZB8ZQF58sGM6ZPS9kPTRVp3u7AV+MdAdYqEBQH2zIJ
n8GCEUgOVW9AmiwK7P9KPYxlYaR3+bqxkmcYcqP51ag6fiJY4P1mL7EX9yTl/e3vvhapoghUQxPv
GIghAlbmsES4I2w/H8gEYdlOEE8zuJPrKWB7LdinSOCRzbnf677/DFM44Cm+1+ajuZAy/u1Yr4Gm
xYbDHMLjasKxgAd2l/TyxWydPhoHw8I0z7oIQ5hWPKiGkdVVNGJFOu12sRK/bFPTXcSmfW4BZEee
bvCKRgDr60+mFL5SKLfrHHWljKMyn5UBPAf1wRocpTYWD1krD7Rvwj22FxanB0eWDGNWKuJ9Cdic
AIz4r7wTKaY3dtIhDwDEgQpVqk6wDd7XEABAeAwKyBP2pK6RuhJN1dXuK2Dsqmz9sFgMmlCDTwy3
793m+vPYLwoPcbKVjgBxzDbcj/GMHQVT+s6x7M5G9V3W0AfFMfiNg7pvE2rLJi2Q+oI7aMSmBvVz
wAMKgy0uwuPNdbFnAIQFmfAAViL4frL6MbLLvennUgwKAgVOeCBZAqG6pndgVaph7d+ldeewbipP
Bb3N2vmxD574A5WZe4Rq5gqNFwg5qn9hbRZVuk+glmzxnUnUL+Gy7Ljkh05qX7D8SdpxLiIqfxCF
6UW6QvJWlqkdymVLzTmRsE9M1pZyZq6adDCfLaPqqEgkHoKNPYdNIAHPRlOATApOYyqfppsfCgum
GEUHyrL+kLy7N2Txdya4qKzL7kWDUEWOrT95aCkgFgaYRrIqyWcwQKG5JyyZitzMehfeRtUsayrJ
JbsFBaIynTBDBIM9ONflZSoBjwcB31PioBzNrOKT/hbIGkqY9+cVXGkPVrWo5TWYWltGcbIzMlDX
DLeXoopdPPaeXQCjpUVOI4Wxs9wwRidkoDfu7HGs1d0Ya7im5D4T1RZwdaDdsJRQ7WogPbseGrLV
pZ2xT11NnpIIe3XuwggDLtnP+aDKZIaYWqvk0435fG63GTYk/iki5EbAFq3Hlg7HOaQzTN0eKt+K
Hylqv+fEFyTycTVv76hGUmUrhhCMbXqMSQTDBBZxYVf90PZTiCsqtNUafm5Acjdo8FtNbC0o0fA+
wItK2QDEk7tHHc9doRfjys2CIV039ZXV62svbyc5hkCVbnnZ4P5dh6Qv13w4Dg1G8WTqf+BEIaAM
RL5jMp+LwNVFOvbQeZUNykYt+ylO3XV27S6AcX/VshLreepXW8Qq/q6GqD9sW5AXW6oL03pY+eCO
yw3yMnKsv1QkyWECAhva5rcNO37mwymwimCTpwB58NcUm+/hLxLkvmkHeLq96A9LVr+KtAcBOEfZ
3vV053387Nk04zpuc8DwcM/rGzhr0gyiYfahghHgjmMpGV/Tgqfqrqa830OSBOc7XB2xUxnHLRAp
EHvRdvVFbrbsQSWUSTcVjeC6qAPI32KO4XoJ8CiXbNeD6xJz/z1guA3qEbxvBBDpJjqem2H61U1g
TVqQnCBuxlfJKTiZQMCwEq+IBMxrUNUYtKAYQ6ecmW0vAjJiO+qd76agSDIYraMaUABrtiQqxlro
gW4EiPlkeEJODkyH/ZEvenobiHvJagFIz9u9dBieahmTKupuajV275E7fsaqm0BJdgy3qyo7jtPA
9YgyUD3C6I7JK2+JLnJGgj00aWgHFFhVaZ7tw7n+NhDYD03ArrSPf/eyhnsljdICBs9zI7tvmRjZ
0YbZx6zBzGbJ3O16LnbMDlOpPFMgldIfIwbYJTMvs+YPSQBUtGSvYXMzyPvXPHYPvlPPaZ1jrNu3
4TLv8Ah2dOY5wlM4+IkhMHHm2z23VQ7ToUh/+ixpERkCQiZSPisMnK0FfQIpBefF8pjnOzlg0qtJ
m+x8uu1TE+JyTt0vM6YnIs2ryrI30oEohwL82k8zYjnqEujpeW7NtTXNPs9h7Bm7axjqnZDtr57N
f8w4fPnA/gA9XUxs+xaCtS8EAacVs81WFpTrLAJ9FRGowT6Jq6k3vGwWJ3Y2DADcgDIwE0yFtTjN
A4S+ah2DNxwkPUS6eWt496SoeFu3/lhn6rLAdgQhYGEwXj031ioQwWuCR5//TvFeQw8MGkHSiDmw
WWvpYbb3oFW/udDTY8swg68rCXE7w3VpbLTt5oktEFoGyPH/pxx6LZiph6CDkd+QPivl6qfLWGcF
o/V0/5+58RrVsLtUxy/UqPb4/7EBr3fADiuWk3QRKfqBfDYpQ64wqn+EGI5Slw9g2rF7JuiENWbL
rEeCiQxxVM0rJtSo7WBFwM6sNObfcoXRZRfG4/vAyQzsD3pPKgFDyaDVXmTue64wBN60qWCS3aM3
ezBI3TdH5cmOEW5myvVhDWh3yWvEVtpVtgU2BSIOuEnK1CX5gfGpQtpvHvSeyVC8CDG950EoDs0S
q4pn85ORmwBZtL5AlAENAwEh69S+rR2cOtokR6bl3WJpd8w65i+hXTOw2v1hHkX7ZsRvwtbt7KTG
kIEET7B0QLgLUk5BvyDdNG6gYPN6N4MfKC3CW8CzesNxA3snzZw9Zl6f1qHdDbixT5kI9yl3aZWQ
tKyzCeEc0p/Eyu2R5xhZBxc997rf6zGd7pY4ZjCX14ikwMAFOh2uIobU304oKHvDah940waFHf12
HzmzFrlFqGbacJs2LmhPggWHqFnBEKziLhPLV7NATyMbPdTm4FSY3ixCYYEUJliXAeSsaZf1spr+
hY5goxLQb2fNmzJnAg4qr8Gc6RHqb01gkqmbvd5OKorIqe/eEr6+Ljx/jVyM4QmHeiCi/Fn0AS7v
ENbshcHUyCdXJiwmV4fZQTcjgEna1JXAlHxUTN6Dxp4Paw07YrABOzcCWlI/1P0+2XhpNYaJNmwu
YdCKa0vT5BhDZb1r5nS7EzMcWuh/IVAe1XaeDW5/Ga93PeKDO8YdaKkRGc+0o3VBkS3Yabp8bx34
x6aZYCOfH9fbOBuM47CLIv+6DBAguJ2+hdFvhvAYnmdtynwUzXHkThdd6isdkzeYgCEjD+AVV+5/
qFbzHYytbt8s4o0JTMlkk/ROW2CyFtc++NpjjtV2DN5Jmr0hQNUcwfYS+G/BULtQnmahMxihAlAY
YH08tGfSZOF+gEiMwZ8d+jrBzWNn2IyW5DER3V4mOTlooWKQKBXnc1j50LmStQ9ArQ3+N/zghCMx
SC3oaZtggJ15V7ZyWiBJBZfUdg5sqr6njBd2ntLdRtlpcrjhIFFjssg8CGUCsx6iFKmld3zpPtdg
3EWenVaoDD4mR5+l49FkdxEmQpivEM7sbwnZOvoUAW5mO5NdAP/2CvOpv02GDWne0+Sd5SlYquRu
FWo9R8gIiNm2+0ZgAs1vkaIwGWmVpPXPsAaA7LQ4UFhXYyDKHjx4ZMRjRtZtFyzYr4jm0SHbsRTh
3H5BREqPVS4PcVC70i+h3etkbs4Cl3Pd9RH0wKFD1My8jk2P+F0oC+YiB9YvyysNFZ8akh+gTh1n
t550+r3ByWClwDWCR4hVgywqrau6qdtTDgS1EXj/Qpm0ZTMPEKczDwW5/p63cAWHMVSJZFqzSjUp
aKyJHWq/HDgsbmUtiauY8btlAM8Vm1IouVQTCX5g6u/LhUd/qIYzXiAXiMwJeHC/iVNDLOKn4F1A
xXVBs+cxUxWbwgPSWH7PO6xQCrNwvfWwhs0iL1dKQH8loPC2DQRG42/Bu8adhbpbvE++ceXvB78c
Ab0wxDQPcOiJajD0IaIIjQdRclbwLJ/nSe0QMn6ETIRhsU8SiFLTgShI6UnuK7+SnxoCBsLq+AGc
v/Mxp5jbMlvFQfdnipLnuRMI6cUwwsE4UY1e3NU6n/ZuUoeQ2u4UaeStYxwPNXsPEj2+1RQcqTLY
FHSNMU6EZzYkhzRuMIh2Oqvq7H4ctLxqKL3VTLfrOkPjbceJH63ckZwjz6NOUazDsnY5w3tNyWGI
0/c8xSpAx8OVdQ1BmKBOjmqqz0pCMGZdBktK37cHHD+PVJis2DD7bRkMKBrjRMvC8JwPQVcZ0KgY
T0eLiP4g904S2GAgjWRzd2l7c8ZXKQN0HkQKyNyTpxqW/pLNCDbl+Vt7m1tdEwNJqvkzzzE1OQVt
Di6+Imzr92yCkE8HpGkXJC5hh5gt0on7YAweSJ3OpwXOwQin3sWCL4Hzv793awPQUfJV6fOqms9M
I8/JGwDdyEQcGlvz1uZKHtNpxTLDEUDbmO7rjN3zHF6HoAXdEsYDbnQmXjAXI6QBjzrMAjAC2Gkr
YlZfbFh/UWS14SE0Bxm+6ZRfg3qpEevOEH8a7LOf6YPGibqHNn2OQEuVKifjLqVn7lhYTTSfy41m
sM9DdquwtL4mBSEXCP/TcPV9QNxkh2HRQVgAaynHNKiQpTjMJA93zYbSgxwqbD6EZrfluMQRVYHx
nUdIZwBXw69x34MphKEBXG6fQ15rwRB0VDyxNm0OHdIblZzka2C5eJdZ90xDKMVhXbp5Wfd0iswh
Z64HwYjXDiS+S1YcTVnd8cvGoHqOUb1iull+qAExolrTpMTL10BIyYLkvPPlbLDLjCLqUOczIlqi
VK3Z7niIcyVCbwMwJbKvYiraOXRVvsxlovv5MvISnbm26r2/TrGa9zkUi8RziqkcBHcg2AERl93o
Kew2kAmUm6qQY6/1AWRqw+tkFxsGwUZxbOMNN8XSJ/dt6nTVRVtT0khDyljbe0Rd+kpPFBR58z24
GY1HWKZY4o7bzK8EXu0CEuxD3vZr6RlSGz1HD4Rq1qQKYvPZEe7L5gB1IQgMMtIZpCYcfwsjz3E6
z7DORN/UBsdYvCKi0auZHUlrLkE9QP3DSct7dmGy/uG57auVLx96k7J0CibTFZ0FwyJLHAZPsbin
AtJGt+ZPSAhZEAch3GoU1u0hEuhqyJs9EdOh529d3dq7VIIhiWb9oJyhpQwgroExkSp+7Kfsp1Hx
Feo7jAFoKavYAA+uV7BDNS05QJpXB79puMtsCP4h2q2heRnAscPF1IEixVoqtKOwPHjx4jwHMA5E
DCuMg4oUDAeTB4+xW6E5CC8vceuaZ8H6pz6Ce1hIhbRTMxXzRPp7Q6cQ6gJoCSm6jyTFICER6iry
FNwB6YpAXOepOfnef08C9zmC7EfosD6DQvscrY/PZpAv+PepNXb90dV/cgsbg9bpj8hkWxGNGZZq
Pi4Ycd3Lhp6OAJaHWIWHia49JvbwgNgK/Ml48OgTKdKpJ6WwoIJVRCsQXlh9eEMzDHfFGiSHjtX7
bN3Kuu6Ow3YzNA3kTxgp6G0YeEJ9za3GGt0G3H7Zh08oLC2mSoP1a2IjVusCJBplfzC+/uCZhoEO
fHcSAf3VG/Sw7FyP+dFH5FnDu4KDgJvSNgtcPAu0qMFCndGQkVr+retwfjckrOC/+CJzu48FGC7a
YGfdYH3Qx6ehtbtozeEenrktwKm0wAT50YSICxgYpU0cEdRPdN/ruJ4LhOt2Se1eid5gVwsaDW8E
IkK6HdiThhJJ1pvOkU4PW7pL67h5gQafw1QtgIM3VDbAT483P01V6+WGkx1TRjs57Kgaz2bMwvmw
hAw2505fuGKP0oGUFqLVe+7aa9xNOWLU5JVpu3eM4CD0c7UtaC4B+xHC1tKVJg91xVachHhEwQCb
TBT2I+IRsAxmFke4SOydScWfjPYOiS/6nRC6z2IM1KsZv0iLWGe6+HIM0o/NfJI++Uop5rC2g6az
0O0YLQLMbz08tmz+MEPyMKXIlyPK+jzGt/ebZ/vm5hBBTUc56K7Zgd6cjI6Prn2dZoprHPmiScCv
gCdbJA26YEbvfokhEbes53aw8W+9Kjxl5PLxC0V9i67HG8i/3C6YMBPM8y1gkDJNeTueEtf/kYzf
c9Z7tIasmA+Ue4yliU6ZS2E9EP3bjfEZF121tSqV3Y5LneB+m9W3cSM9tLfog+NPXPLodclCtV8b
CB95N/qiC3BLqg42gzyWuzhd8chYclLAEfirYsjJ1uyFI9lIt/oqnH9ZDBz5QS8xT0bpUQMB0fiE
ldvDGrfpsmfDpzfQfLZ1OiFXDaVSr/OxDcQHWZCGgAcAQlf0k6v1Y4ZHoDHoaEhUdGns8MXNOBYO
jw7yT3BpdPAKs0F6yHr9WpPV7BKynuEBkPsxgvpNOCJumfbnONnep0CJ/RzQ4zDQ5B69JCemCcCd
kM9Z4t5y+LIqRXKE9WbZH9ToDsMCp+LgidorBRVVEclKl/uHCdpcRFgEFyMoarUS+CCw223NnkJt
6CFVuT0OoU0LXofoTojhXOzrdq0MNrQZYSqEx5QehYeklyO3SsfmRxoG9z3SlEXcsp/xFAB69PJ3
nHXFHMnkMLYYvrLFAkNsLzLI6is8ouAa+/g6p8clIC+tgVTN6TNZhnoXuWYvGgwwvUCoZgRsXUGy
QSK8DGNvIfIitTnTgwj70wQXqEeDROl7lA1N/sjb+9V0L+uU/epDlp8ZFovBryetSI6QG29wm16m
EaRyGH0syDNVzuXvhG7NHnkgXGbQnRJJ7vEGUKIUbQdM5xYiif9M4/mxXdePHFQRPDzwgyZoEBkT
dicI7NR1m36Gfj7HJA3PqC5pCkvy9SgX+rOPDaZIn4t97ZNDTPLmbuIfYZ1se55v79JLUHXKliYQ
/oSShGoj1w1Z1YVj42ZRDbS3bOe6b+i+I6kuFWSgPR/so0nS578/i/dfKVP46y6F/3H4be7xmRfj
3/Yy/DdsXPhLAwLcDP+7PN7fNMv/e/3YX77sX+N4wT8xNCaENMY/SYjgy7/F8VBMFgf4RVR/UfQc
/EcWDx8XgqLMiOJWyZIgYeg++LeWBfZPqLYN0r9U0uE3kr8niocPO/jbJF6CTF/4l9J8/FlBgjzg
XyfxYMpseJ+NvvyHe/4f7vl/uOf/4Z7/v+2eR4J9yCFA9q35ammmoaInu35iMK8m873LMId2dHlC
9xgvg7h/EUzNx2Hqv0jedScSjud8lReRNx9hCzuEHkG4NRICcMibZwXFFvHGBO49hka6FX43U8N0
s13CYdnpVj4OywaGNZ8+LMwHTn2gmPEbfNDf9Khg0nLTcZHmXSp5Z7RAPMYtpABVRco15VWGjEsl
qNFFYmoFUA1+DSLElx1zWSzAQ2FjzyLKHtt0eWpTM1e1XO4x2rdlG4PGRGMaJg360G38lyNhEU6D
OEjWHvWCEhVYnp9BS8JQliF+kt5go10hu6CtZDqmI8oAuBCYH/oWKq2zScW8uoOHAaMexEC/NuXo
/FhmAzKjI2rIKrecAt1spzR/STM5IxsBy/IImm7tSqnD4FlEW3pEtmKpI9TFJb7ilASYbG9+tQCu
2Ah2zFU9bAjH7p2AUaeH/YOEzJcwncNkQ1cFdwFcbnPKzilH3naawNH2vr0sE0y0S/SwiOVXZzaU
sm3ZvsNvl/AdAGxPBHJLgp+qGDkQVMoG0GRsefADhqJxHbvz1FB5r4YUs3TDkvc5gT/U0BMKXJYj
Y0dh4z/oRVlAiWw/YrOaq0Sx2q5u/VOco7lgzqD9r/kBwvpXQqZx76N4AfiFlNEugAt5UMPdrNhR
bfvAClcGGv+5IpHBeiguPrrT6E4JObnCi+nPBn2QjeJXlKkAnl1cuz3GfQ2BCpks1M1c02EeLmlH
fne9RM3NOKHurA+fgTbYk5zg3pvE/Tz+RufMnawhcgneA8ckeEeOVxIWgyJjG0FP5k2Bya7O5yPA
B5raRqsAqWf7sG36hSzND9jH490tjqQwWast/YD+/51OPeijfLckvC5ILvBXj++TPIBLOUJIWzrz
PZ5le9FD8tEEyfOoGCw9q7cXJxiG5qn/GYfTncrB2ekBsjX6D59Cg83UTONF59iLtIFpzfsAKTd1
W0TEQi8ZGlnq0JKSBVj5Ag+3oebHtNljDBdeRD3d5fIxiNafS450e/rUI8KwhzX1cUb3Bfja7d2t
4isg/jdBy9kazw+9qe8kR59FVH9tUf0rIAjKLSPH6yLuXQfiFTExsOeygTMg3AYoe7BptiBD0V/w
IIKbPbtt3tiYqUJk9snK6EmHGRoyPbLMCxpLDnOKB5sOib+iCnS3TiPfbZqsuxuwMNxFxSxWGGhA
BSnNUAjgxkILne6I3zmTvMHiORQU9avtvLx7o1uEztvneLi57ThQc0CaFR6N6M1TWCNHlr/RydQH
schXTGJI96zvjiDQZ7fsGZDrPX8y0fqpm24om04jDpEZ+zC57Zs3ZLjKHDttgiJju2/C31B3qh8n
1Brdiic3NFB2aKJMb5WU3a2cEhbeT3arq+xvoYUgjFY0A62/g2XWODTFIRxQc+lvhZfDAL/zIsdX
BepiF9xqMWf0Yzppx0M+ojIzvZVnorYfClzWvNFbsaZDwgyfvyTPurOftG5/dbcSTkdQRNIK/UCp
jw9oWbluCyo701t552TgKuxjBpsmij09Gj75repzvpV+rrf6T44e0IyiEJQDXxc1r+VxSJoe4c0m
2A9s+CZaDrrM518hBfNfo2V0uNWNWtSOpqgf1QhD5hqdmdT7b4gHmXP+m1mnTwrVpcutwzQUg9+v
Ow6qAY6LS3DrOrX9mXMkXNCA2qBXKB39W31jkLE1IU7XIAz183BrT7WoUXW3PlW5RHvR/2a3nlV/
a1yd0eCyT1X80dYhlFnrpxMVcPaKYD5CNc4vss9/GZS4Goo21+TW67qg4DVE0Wt3a3yV5LVhYfQE
vQtE/pCpveU/NUpi01tbbI/aWI362Aw1sv+vB3P/fjD6n9b2/U9I878CWf/7olEgtP+8HeavPgnm
P3r//hXG4gv/BY+i+C9kFN3/IAJphmZsfAbKvxf/4bMPU0oDtLwkURrgd/6tHib9pxhfkmcsC1j8
L2j1PyBpmuKTcAB5kwx1zmjy+zuK/9j/iknxWRFJ+M/snceO5UiapZ+ICZpRL+fy8mrXHq42hIsI
amXUfJtezgvMYrb1YvMxOztFo6u6ajOYAQJIIJEZER5Xmv3inO+Y8MsMaG+glf/akzbFFFYdEAmM
JcXiG4z3RQUBI1IbrRk5CxT7iU4CQ5bGTPGXMtD0ynRTek/dkP5wsIxsbFWHjJV/ZctcYoHXae5n
5S/5+ziz4bO7pfdV4t5ZSbaL0V8bunvfeAY+FH36riy2A0uZ+lkdXjLL3Xj91G88TaDN0m56E2sp
9/Z7bhfvk3TQ8wqJrLMNf/Tac4bAYZPhWUQ0jlHOFWervFmksw/n/A4hypXSndu4Lp4mcZnTU+Hk
9ibE4cZlSSUnHwf+VXoxvzaYlBBwa1k0+sMWcK3pWxgiWfx1n3phv9VhQW3y4vSi3URdX/he5H6M
wrhi78UoPfxR2rBI3d4+zkjxfn0KTGpNnkd5MfsaZGfIs5rkky5YJaf8VR3c6p3dJIcwrOKNEKVC
I2+FWxsDHmSTwufi3rQeexJgiygHWFUNQEk2TXpjlRL87sx2KCmGr9TVYAdS7CnFCH5ix+pyCZvj
zcQ1TTm4miaiV+T8Gfe4i+NGu7PXH+Bow/cy43014YDbCUMthKVHQip2ugoZW067pT1guNwtlGqb
zuRIR7SKxzlFCOgcUrl65OxvU5tzWfT3eX9VtqD26lPhOa/r62Ya5QN0IzStM4I8JBDTqG+Qfwy+
WYmd43Kpj6310TlPccSssx5w+AnwbDjrN4kNoHXkyatlLkDILJ9WkxQ+dsMrBMGDDglcLrg6napm
TIweB07iG7KLc9alH8WMfl1rp2c3KW6MkUFsF/PRzdx3ZNKPzPzSjTu7OnwFZaPZo0eJ++67O4SH
8cw8MqQoiGq/lfImzcEfY74Jaik/wgpmsy3RWVulhqNu+Ajb9Ayd6H12VrHhtLobh8AjVZEprPmq
EJAwLh/wWk+IxwdsoxTcvKlwbRZ73gy46RCAz2jDvakLzBZkm22E4yHimt2vRmatt/OHfOqpz1w3
8k2H5b/oHFZrbLftIV0dr/qMyaC+1SFWroZ5z49LzLWquGqN/OhAakxjQaXF8m4XZw/1YL4yfm6e
mpi9RyOsK0q25jpZZso1r/q08xCBkmgovyxAOA0eVBZ99nGRHliI73XW8zVj5V20ywVA2ocMM/2w
lNAdQfK0HB0sYi3gaUZavOshm5paDTd5jee4Rrjlx1hN/CnPl20ViR9qSlixGdnkR8N0VeTKCbJG
7/dxrYzrnCLKj5bqtucjlShxU6jya07MWx1zwE6q9BoQfn3XoeU9U8y8OSUqNeQPeL5TDR+1RCc2
F227B6D+2o1W4OYrr7g0kJM7xXWUUfzLSD+hNL6OzfrVwCOhl+0+LFDvh4j0I3f0NvkKQPVk81iF
43QChnAyV/qaWDlswrwas7V1ANAWzQNN8cpsa1hrJB5eIAnOTV+5bhil0n1V16WfrdS3fuW/aahp
ajQ59kqGi7zZ2OfOXbgy44yVHpeUdIUZLNMBkHq2xDwVZNmrI04g06NeH1cSXY/VIwRFBJwVA09G
UbSxl67edY55aJxRsMn4nFYcqSXyu9Aof2SujRCgSr4lUzOzb6hPQ0ahaTjGfZjnNBdxvltE7OyT
JQ7sJWGfoyFz1m3zG5/7a2y2LzDtfTOtKt8FIHqQ3upBhCWVG9mOFuiM2w5WWHxj4kDVaxdLo/0w
4Ab2SnzQhn0rvYQDNM10Nrs4VjTI6qHT3rUOit5yOiLUPddVKhFHuGjGskDOoF+L0fjeI3mrxrPb
zejhSaLGBcGWO8w/s7B7MSIXYAHa/97tH8YherXD1ZWPRMmP2Xjjttc3yDgCXUpeIqd/ANf5vUvR
0cU23Nf2OnbwE2XpsVh4WbnF0Tu2rBiKiZEB5P6No8PwAjJ9tiyUXZ7DyghQYaPTxpkLv3t2VLWP
WsRjHD3sKIvuusQnvOPT/DBxr6EboTS20FUgT6Hrt53byp2+ZDXOQTPqezsfHsQUVJZ615P8uJjY
dkccS6N5mBoDOvkplw44haYpgtxIzrbFnCaL9sPMTs9Zwp0w54/eSvVAd9l3y1VOYaJKinXasKjB
sZIui3WaLal8JC7Arjoo5FDa0SGZqA8lZscSp2fMMVDzivNp5cpJ4jU5YLyzkKYGGqtqX7Z48LK8
OTZSFbuMD0fgolW4BtBN96pN2a5vSzpjxYGHmacFNmme4Rqf4bhW/uCoT5XABUu8uNu7oa5frN49
4wglpMFzZcBkqcRkHvpu6MSnctHQyKWu78jqy1hkiA+vvLKw/uyYK93lRovJZZ74Es0uDg+PRXUU
stk2bM89zawBt7G+Wj+qGCd600IJhThSAIRjBc3CPtXpdbWoVmA/UDrareBUE8lDmkenaZDpTZfW
R22y34pBPXJH7qS3L5wVRtJYTEfsu3BE6ep4Y9B3GGu7lH2oti5GLdrStMAH0of6cldLc9NM5Q8+
6xKN3NT5cdhqNJ/e1YQCdzv2tzpN9bsWoVXXmcCIlit/bgu4t3IhW8NDSjHx6IvyKzfRRTgJ+/0+
VHjIzXavwumkxWV1WcEZs48FJVPD89iFTxxqURCOLFj5Mub5WmTk10Vrfcfq1Ryr1j3kMw9ExwMn
gbvzIIvXYir0C+e9H2bqe23FgHm6Md0L43ZJYkwV7Yixrqh3NWQ/5Cfo8ehEgx6jFrOa5JZREr5y
tGN93e7G2EWglS4ZCjbhK1fh++DLK5HIJxX6wMzwzEPnWr4RYYWYGE0g7F91WGXMKdrw3e0wvu3H
Ns33UNjGzZynNq06Up6fPc6f4Zd/CZz6M8QSRLklBCDyv9/i7Oe//S+lXVWEsWoPVa2q8r/8Ab+1
OiQNwvVjw8bPRZy09hq/kzBN6ViWuzY10iK9+I9Wx/2FmhcqpTB/DXb6K+LcsywS0mhL7PVX/5VO
x9BpZFa2eFX+lvsjycLzsCDaAp46eYh/bXQG060nZxiZ+zgaJhCowRUSP087jFjwUHULvUACbZFn
QraBCAMD73wJQtLGxhgOdygCIT5AZczZBfMNySpzNyzFzhpB+lfV0bRx603GIbG5G5lZFcns5+z7
q/Dwpzfgv2C10xz+52diWogjaGfYWvLvNQzrz2vEPrKkFet49RCHIHUvjMdOO6naU090LFoHeTDT
Rnc7dfNbFnPxDOZ8PXgHmtBzvZhl4JiB3gK6aqf6vpSufaBwlmAK8gSY1iokXF5Qfn11Ll9ybQUX
6B3qWW+yWZHHP/rS2GpgktF/uJtQ/xz7ifsCVmcmbqjZPssI4UxpHetkOEgLOZZhHfWGChAN6yOK
3XZvNAdQUJibFnnW5XpkcUZvm1C/q/GMH2fkzVoITFlK87OFzupj7+q3je2sNMPXIhvFXrop5MgZ
nmmVMZH0WpBjCr3seomV3GYa0s6NvV5wNTddul5503r5ocK1ThqtBipc4kYqaBlhZtDqrNdmt16g
Vis+NAx8KW2en5X7Bgf5IW6yc5KNRRCz+NgMF0HTdjBc69DzCKA/37djcRxV/24ZgcVdXnOnw3Of
obZNXwu3vbNe+4C2QdbDvt94UXTFcyKmiCKhp1rA3YvyU1FATGspwa5goTumvKBGdNdyI0duSeKU
cS7tZjzHa1ECHWLPJgWCyFqw5GvpwgF7FFKj6umvM2obyK+7ZrC+W9Q8bmIDeu7SIJ0r1FLURXIt
kJKULisKk9eO2klgktoSi0ULOL4gGPq08ZmEyAK3zlp4jda51/VjWNnfxVqYYeYIsii8qtaSraF2
86jh2mhG+djcWWtxF1PljQOIILEWfpJ1DZ9cfwn7S2W7D+1aIq5ZQ1SMNcxLNgHnCdPfREXZD8u8
AUE2A2Gn3KSZ9eG1v8zTeK2ncGY67PNzCw2iAfSG4saBslyBUqOORRRw36+FbU2FaxfEK8kx+9aK
VJz6qflhUg2Pa1nczJ/1Wia31MvWWjinawkdhljPWsvYO88LMOgOKPSy0qE7TS93dfqGRn07rvxo
9jNpXt7i5rSve3046J3YJ9RNxgS0uWm1TaGBotZWKLW+4qnTHleqgFjdM5WFLGNTXU+3TTUCtXYT
hPM9cSr5vd24iFfBXzuZ9YTzgEQdk5AsoV7qPCJHS8TJTi5vxYgKbAAlFc3ZbUarVx+6FbXtgdVa
0duQlF4gta0GkOgZmToOhVgc63FltA49M9TIBGWy0rxXrLdeAfiWs2ucJMZa3XglGPsIUrA62I56
EHFjb3/6kyST5v87/qSaIBjyC4LJRIXGivC6a+VbOoc3OHgfmvKzG7JLI9Onn4al/78MSwXqR00x
o5mrfdWmV0nvD9b0hIUJNrNod4keEZNhsQgsEdkprFRlYLMKhPXMIl+DlkYOoIleuca8O59amvj2
xSmaw4ioaL2UhUoOAy6rMKkw50DRbgcoo0Sv8AdjWlbXxkUKcwRc+E7ro7OVm2DzscgmX2XJ3HQ0
cZlxfWqvTnQJp3abN+ekezSJFBlhWrRLuXIA1/3kJlJsUjK5w7YaDMuXNv0Y8Jor+uMhpGs+tUO2
6apmgwB4GRin5uFBJdbJxi/NPr/XgaOlxWEtozJE43AGQKJg0+vmq2KJ7lXYHYbhicCKILNLGtkN
RcLW6u+N/geS564gYW3Q/LnxXvoKcx5BaM78WbYFuzqFy77cix5GC+SL9VGtpV6LO6UhjdHmt3NC
N+gKweiI0jm1AAANW76pXD80WsaM7Q+TWE+zlcxoRnV4c2ZzlLgWJQ1wgUJU3cA1f0ZshjmqDpBC
n/s6PBa8jiYmmFiP9tNUBCRO+SX5JC1ur7T9EcmSsRbgOwtvjm3t9YEOiHu4NFymngVEk0vDq7w4
Jkf0si2jjFwFnWkt9n0TIohbB21qb70lvEPx7FuA26dGp5iq2CH2eDDGkzjg099lEgZPtHJrwkfD
FbuZADq4lD9dbj9dbv+dy82qBsLRrhc7poKrjM9YhS7uAryPKGepU4WJ11WOMNGNZ8Pqz3V2m7fi
PnPsC/B/1BEmKJAW7kKGA0NowKv6CWNEZMRvs12u/M5HZaQv9WAsJ1brBnNbld2E0LOskDLX0+xX
z0qfGbjFYPoYQrAT2GRDedHLGDxPn7CX6s0p6BrECUtliy2VCsjbwj4yyUi2Q7avhYaOSMdqCKWQ
aUK87QuPSBjYPVVa304haKjqLSTTYKM5c72xWD7kBuIR5Z7VXO+y1b7VkRsFDNV8HPg7MT6Xr04O
A6Cz5fHnCOKfGkH8ti2lw/37M4gNmJ7qS/sfH+9/+9+p9vYdJ9bf/udf5hB//JTfNMDyF2FZhvCk
MFzbEWua8L8PItAA6zaRB55gQsHsQ/Ir/7Fz/QeRHM4vNpMSNrWWS0IDQ+t/ZRLhOkw7/jqKsOC2
WLptAOiQPIxVJ/z5RwSxPa0PLOoEegoclRJxhJ5Md3bdnlwWOxHr0EOj48hPOiR7Y6PBS7Y9fzCv
q0q/qsoCj6K1zFuzwAU32zS0sTnuxQyvUFZssJp47zpkNtLjXRgbn6QYznWNf38s5jFYRjYGGfG6
XMMAZLuEjsEU1k1ZxedUi7/pK4U7rTHvDB3AiMSNt3bfEaQ155sGl86ujyPAfmMM+auuzzG/8yS6
c9OQzBRFl8RB0aZFU0/8RvEtxiG684AbbSgvPkobsIre47GZIUu/i0R9wrbgdIjo5uc2A0vskLk2
7RrDxhOuDmYJ8nHdliIqKxkdtsfEKeji3eqTkQIOwBbQWDV8ZB06PDMhZbTF31fP90VufhQxI3Py
lWBpLehqFmP4TPE8B2rp8YYNjD7iGbdBtxzdgcShdjADUdd7DyyAMTL8Act6YFV11dXO0ZgE1M3E
/OasUqiKQ8k3I2DXQo3NcaxqIsmuozDd26Y4IIgBtVDWj2gWQ3xy04OKndMUUgOhV9xUlbcnpNQk
cFI8iJF1plGa8cVuMoXLI4Asu28047kBdn4Oy/Q1Lec1xVkHidkYP5qkwi7U1xvDbO4ys7rT4bEw
w+jiM2+mmjAgV7l1C8edZYp3ipzq1asM++yN40fbDJzNsxVhuemC3kIViUP/PiXUxO9TgDnGMY6H
A/ZcjnTs4HCcqivKpWvDXgiFNbAjCb17Y8BG0O6qykl76we0k9Rnph+y7uU1ARwI7vZhsD5KdlTA
r4b3wR3uwyYnw1Kqp15DSadrTJmI02Nz1QNb8Lx3vdY6P3cXNIUAqUtVHVZ+W54QBG2aybAvKGiG
OMZcx26PHNWz2KVZlIAcVcyXi6Jah+3HHGz+tjTJoZslGFKmmn7fSaLrwsLBeXOeNCs5J0Y3AOEF
z9SlhS9qYEXIFyszJgTbA21RgI7ZLHo++XAPAOmQxtfqTh00KlyCxXFwOo4n2yAirivNU9HqX7qo
niKV3+tLfY5m42qIINcZhvrOOwKLY9lyBU6+p6jNTRPE6XJo1ThtzDoLpmx44PJzg2bIoM1KeUUA
MfOsziVQFyadJkuSwTqeX93CGRLw2qHUQf1nnF9yW0F0g6IsyscasoyvuSr0yVEPWjnqZPYCsAsh
xhGEgmwuNFmBsrBZNJfvGbpDx4UcDviSRZkHIdNILnr7wYt8NgC5MpUCnmYNA0DyWDP3VhyWR889
Fnk17KDwhJBxsOA28piDliLgbbjnhWML2XXGOir0TdBp+yLXcWoz9XK9/hPr+k3HN3qTkw/m13r0
OWdhoLXZlZOACXTS7rkV4tYco+dycgNL5VGg8vjVqEcwRrlYlbZ+XU/TLhO0MunIL1X4gEJkA2P0
iS0Hr3FtvHRGWx+I6rIvg5XDohE/oY8/oY8/oY8/oY8/oY8/oY//OvSxseNxK3Px2EaRP47lhdjK
hwnt827xZh1rrwpMu//sRaIdZMOCfDILVGBxG5QrjE0k9mVu4E2H76AKAehUMQLwHiVk2X1EbK98
fZjnG00+17Gngikd6JFTwpDjRO7RMd/WqXcVukSSJljfNwV80K1bd4fZ8Y6jk3i70c4fIzkGbk8m
cTdItmWExOKiSQhX3xPWQIwkt7XlkgmXsGSp3JXsL+rrwcn7Y9m7HwAFTn2bHnlgiFQpr6f2Y6yp
UJY6hDA5UrS6dQjBEMnMhuoJMUKc/MgWd8QnXkEqcPKjodIgFjzfuu5UoJkmSZwr5UlTDexwfOaq
k+HFxFg9KyCThDknOquIYpKbxME3sxQAIuJ0uFK1IO5TURYNkY5+CGsDXiREd5lE5GOrKxnG7S5L
whWp0+Wk20O2W657NVAcFK1G2HOuHVRYX+yBwtlbsndoeeGqVhi2FTCNwijPCe72wvYbWbTfKrAx
9ymxFEnpHGl+ukMfrdCbuUMraQNFTdTeJP1mk5c2ke2Is+biyZiq2yWmivW87B56Cexl3QT003s3
YVXZwTLk921IKorYF3YZMZSccPNEJXqslBQNLDcyxoORuvEuNnXvwaHmsSn8bF2ThyRuD3U0O4eh
6Y+DSl510atvBcOKXT6+alV4/Ws3tww4kITBYyi9bosA1bxyXEizZs4aqKmzL6JxgenrCCDDBEoI
Eh0zBu5p1PSGukxQt3VMTdppOILOIq1vImLemufAHKgHhwnaYkvCsiChlC2T8napYDpNcwyag22p
CI2btCy/vNkFOUNmnKaBGlyMaGABNd45oHEDp1THYYbcIhzhIRW6TcTJTb3y4jaEtmTGsHPi8E3k
1g4iBOLjqUSYAlZSj4ePmG51PxTzFVEz1SZvGSVPABljCLs/BSD/bMi9JJD+Hw5fnt7bvyo+fvsT
vys+DN0xGbBIQ5ryT4MWYf/97FPE7ZaLdMG0TNJDkLD/2W/NCWPwmBwXmRZLxn9l0GLrqxLiL5oP
NO2ODgPXlp5tO+5/MlyrKDIzFAcVA3jrkhSTusBBJD+p0K/x2zDYqBjMe0p/VEN3Hgk82IINO1dd
9EwWAme76D7xPZ6TItF2JZxU1OOrcYo8DVq/0HomI0L6GL2JqVLWNmQode1k4mTBAGEiAO0+T/Dg
aN3HbEcQxspCHHSn+2gIq9oX+rwzEoT3Q4H6ArgIdiAwFRva8ptytndzrZMNlaGzb6qXFEkfSJNK
EErmgXFuE3LiSVqxIYBNveGTy2Tdk6H5trATJ8OmzPxo4gT3YP2TsAmtvIFNx7RDRfdemIMp1N3v
hIL1jGcHQumXvtvREvd+2jGQaJ3paIL43UkXEboWmi5CNxmY8xECB7Fhk+KE60szYEIriHWCweEo
jyxq/KSdZb5NAxqHehLPzSKiY2tVtwTJNgcDyJvWnkdgOXXoKzQb5LFMLGtC2/9RIz/o13VUT04Z
SoC9GJLvpACps1zaOmBZBczEHe/npBUHtLWBla53BzA1oIDaQm8b7zPUFOWC/K4o5U1UoL1t0Kpy
INojG6/hQRDngTzaN+dOXo0yBNhTTE9ug6UIaegKd50JPAM9Zw3QKfLRIebKkDtyp++qNbxAdHKr
pelRpMSLZvOv5F+xy6wwCcLYDTIMEknSptg8eR8Ti1kz2U5Xyar3syuwR02GyNFumh9QZTY999td
KRzgaatiMEQ62KZoCGUxoCBedYUeAsMGoSGUd8sPo/ixyHlk7a5EkKhS740oHh5KnN1kSBbLVbvo
IGIku7XeRWioYQZzVEYSraM0Z6y1I7F+JLH6S13kW89rGpDxhtwuBpNxcxVNqrmFpOlFygf8CSG+
mI3tKOL7PMIwJb3qSnkuy75OfaHBJnYH9yBbvuSkCTZxoHOw4KaE12Z9DmMnPHurwjNdtZ7tqvoc
kX/mqw4URujZrY2zhB25n1at6LCqRrNVP6qvSlK3nOrrfFWXqlVnmrNvA69kbSOFBtVe1ahRNt6F
a0ZiD494H83aq0IehNh+zezNFK+W/HRIZefSs47e0HrHhESY1oLRky2sGMDGSDKzPAwth1gb2v2I
OClziJ/XpHUMnfy+Qb7kSvtYIWcaM5QwyJt+ndggd9L0z04M7ibls4Qnl0Fq/KNW7pVOTPB2yXHM
9Kt2qkJEpS8v/aqpGj0tDkqPmFfkbvbB7YGfecyzjDnwzLlERmOelzUgZL7WC6iFwh3e9Jb1hiMV
TOkEaPOonia4Jpr+WMZrNAtbCHddR0Bye10oEzbClI+os0Y/I0t9UxrNzsgvxbrUwIGDhpnpnwTf
B6/41ZvMA9qCW9mC2Bx4/9W6IjHZEq4rk2ZdnjC+sddlSstWhSucJHkUf9vYBP2nuhmuOTL7jVgX
MjmbmbyxR6jX3NEWJDGgZc8hW5wO/S6qWoIglii7MbjxN0L2YEIb0n708XEeikNUoukCHLmR66Io
Z2PUsTkCJDb6QJZqRtXWBWHufZPdmuyamlw89+vyKZLm2fp1HbUuppJ1RQWw6FNfl1bGtb2usH7S
Gn/SGn/SGn/SGv/fozX+XB//U+vjdY0Ltekfbo//9m+frXZOINb9ZWf8+x/9bWWs/yLoEGwPIKKj
e579h03X/QUJtmBja7OVFTCgft8YO6yZ6SzYJws8UKtA/XdwlPULPYxuOtLB9AVV6l/bGNv8pL82
MqZnCrTepo01VVq/SsL/tDGuw8ZUmlWSy4mwYZ9lTbcSxCM/iZK3ZHQuQBHHsxFBhm8/PBqrkx1S
R3XaeCCuxDlVTREfCHR4dZc7pQ3hZXSp00wPObskviR00LzPWfmaw69w4+x73o2PxogsAuHZu5MX
YPVs4o9Z2GnF9N11yPucq5iBUvdehLW25RX6EYrqmlcWIVs1Hz3TS7YZMl6dGMeNE0UEjpJUta0t
/XWxP3MIzAGF6t4IrfJUoSlZNFZ3c3nWQ9cGuJrkmK+81M9jeA9tUDdVufFmoCcQQ1ght/1dzWIZ
MwJjCyu2cIgqdB2dc5xc50iiB6kGFQjdzAXL0JdIxQtkxxENEtxF587ocwit8/Bs2MBAlsYjrdJC
luy2MRxRl9icaglXR+O2xorrd/P4USrjh0loEwq7GIinfBHha08XwG7tMzUI72BBC1vZdcn9otIH
+KFrxcnr9tKij7KJYtgOHr4rwaI67WiYhtF+ws/7LdHIqKuzx7TJKwQ18IKLvto7k/GGsw//2uhA
ktYh+yOcw7FIOojqlISHmV68Hql/Ecf9xpTzeVJDTubvc1K6A4Bg75pxzndMBNl2IQYVs3E4UH2G
Bo4wKQhmjZkFTq31rTazHP5rgyNq15Kq2H+kk/rC6kuONqOurRnJDXpud6PDWtvP9nCVma9SV3Ir
CnWq9cpaZflrKrgg5nccg6yDvgl/eLcQtZpXURmUU6v82e2cnVAOmNCuOSQMjOpp/HBdEs9jaA0F
7syw7i3SiexHiKIbBykPiHNmVS526J1MmTAJTZ3w71b7EYxqMXY7JSqSfwrg9aMdnmfo/uiVzorE
CdLodGdjT/wmMzpSnM56jmExbfqd92GNITRhqyA5aGRq5tl4OMLC8DsYJAh+WhpQxR6xqC4jyRpz
V+2xb0JtbvoHfTmWQG+/dSZoIN7O9PLrfwINbZiAJSEyy+pxrjCjMjChWs01kilBoESNYe36ZX4M
UYQjuE+r01ycxnQqTwVxDThbLQLMd/xDtFN/19bJjSHFJ1ZJRQ+3UhA1lvFlhUt0B7I8DFxrJZNX
xOXG2pM3KJNXTC07os7NMz4Vd2SYRn5Cs68o43E/kIEyzog5DLez9lHcHdy8JJG0thjXLst8nof6
PZmd+n6yhvo+9uKjpUC7O52LmdErPnNVL7vFBiCVhunLTLy8P3VVeZujBZVaCJ0yZIDczGV1sBKd
b4Z+GdWqyACq7Uss9ZvE5QtDqtcFjDLieP5Ib2M2bWjifbup9B2gKfpfSLFAZHlv7GXYuzbqksnt
buo5uU5aXB2yosOps2Q+ANjV2hwNTJnF5zpM8g/TbeGE1zQTNDj60RMqPFQMTTQyX7a1BiPKEDxJ
866ebDbMQ3lyIzIpBsYlEg1L2hVBu66882Wd3GfKZXDkkaUWe5K+nP+np9cz2g/iBtonyJ+cj+HV
PH6TycjRdO2R2HHxium9m8HLWmH0VX+lDHlYu2Sw10+NQ8cHUqYkfBLytdmlTzTbj4R69OR1mN8H
OtZt0Xn5OqP1nZCwWGNV9Tr2ctRd43rgM+ZkSgdyPuFRIK5qqWW2sSLxjZzMZudWzrXRFN0dGU2c
mfUmEQBdKyJD9yMMWTudX4W8mEyDA9PsvhoIAjQIAJpCg9CyXO4dbzjiViaZZvlsZI0AveXBjIlc
jpNOjDdWEaJD3ckjjj1914l5Czw++cTWtbum8G4zkeFBZCGvZRPMrlm+S5OEGbS/Hmbswjqm0Xhj
LZOziwt+1sjVwQH1pjvLeJUCneqMg9fxTYtayNcLYb1VrNfEicuzUXrTDdcMZx1Ya+RRiHnjTh7G
2j1kcpJ3nWR/EFZik3LCeAIaE/fbHMBVInXRrgI1u/xc4A+HmYSeY7JY33Tk2KxD4l3usSVxh0o9
DCLek2vlXJzGe8WX6eN3fk65qIomzR9MhmIAeIancYmHa52ZEFBb4+7fgxTTD9kU49ZpkDHlsXmQ
uNsZp2dqGxL3MHaIZLL6yjTxzFhSvybxF/e2FsbHGbckeW5pfvZEmxAd/uo4RcuiYjwquz2aahru
xqrCII1KXCd3MKphQCSooJuCRIYhH7ItwjDQV1X4BKtMY0JjJcR/Kc33OpvMXBtSjpmX2hb7061q
zPiUyta5IUahHQGviU5Tu9GS6X2S5S2lA5+pOE9vqnEytlEMwUtY9W0a8U1DDvNkQ8bYo3KG4eQi
wnSBbECQKy5qWvJtOHIsah4JmUlvXVucLr7bmSjGudFAUM372MofUWxa+L2m6qjzWl8tMAQGT5Tf
wiLkS18FY6R7h5jv6LGG+NG3obzAdSVNShtfarObg4ikBWi4NVD1LC0PTJU+ILtf4rnPD0hjnqVt
vrkuMy8g2U/1AuEBvejW6DxmAuyRfJC4Z1Lly7s87LKLqcPGlr2bAsDFPGVpsYaSOw5g4P+aWqpf
TUaTBSFflc1Q1hx3mOqAdgGmIPaB5Jgw3juFcZWkzCLdoRdXc6wYuESWcYgGPbvtjKMKm+81APVQ
D8O9keSP6XSTPye1mPda5xQHWcuHqFnw2UJc0GDLmuqmCgGjE2bFcM30nieO555ZGXlJrxOScF9v
lzct1V76MXWP9WQEZZ4+DJzQG6tFx+Q51Eydh9BHxycILsNkFN14ie/lgPJHyL/K9NKgcJnk4b4m
0KI2byIV94Gnpe81pv2YZZJroBZciEsA6D/djR7qNyhTBOAJTL3g1i+azbswrX5undhp4j5MPyTm
cueW+avKqhc7jsStXZ/QHP+ooeidYeRvLfgcqK9u9fZhcHT1WpnvI4D0TpjLzrLDF69LLxrx5+OE
rUtFFy/WEVBh3WoHGMHRV+blu0ST1EkjdUhc/6gb5zpVTN8gRHMHTqjJOG+WbTM8dKPyiCbO97LQ
ocvrtd9Z2rcxZ27bFVu9PYi+Xg5lFwOHSl60qgg5AcppRaesgsn2ZiA3js7hK9KhlbltXwUQh609
jPqvetDFgZggotEFoI96iFl1pQL6njRPsao1bGwywGRW7RViRRR83OayjOorN2bsTrwH5GwbjgqD
8D0A5t7qgbHz8P0mHuD9GSoP6mEb9smyZb7LkRPjT6149eKUktn9auYFgpv3f9g7kyTJkSzJXqiR
hFEAbFWhs6kNaqP7BuTmAyYBBPN0m7pGb+ti/cS7OiMyu6uokqiXsUlKighzM1dThXzhz/yYuswZ
4o7dG48lOX0yCBSAqd7f0GGOUjfc1IJYn9EtmFEj2dNyPyDMJdL9uaY0A7AaNov43vbmeUvW83n2
Ll1ZHUqP5YHT9cfkuyDsIIyUA6/sKFEm+gadDsFPUA9VnpOJEXtie4rmvYkD+7nyNOyEh9lISrAF
WBAO1rGrcgyHIwcI670EBJlPUew3e+4/ujU7wGx+H+rwS/LuBd1PB47ARiQTmT8GcGiDX1eYdVGb
LDufdUjKNqLuIA8VL7W0r4Cpr0VuvQjLPqgpe7OV/VTUUVf3gNfuOwZdhskjRSUXsyp/TpP7kE3W
5zIAOer9j0nvSCC3X6GnQWDfJr782dOQwCnrfJhtdpC19XWwwBrReDF53cFfje9dRRFFHIMis374
0/jiNvkvE9ANRagYyA14fNnwo5po7rNycjilOKzJ8t0PaPIoODArvbJdV8IlpXFJHR7Z4W9R9skM
vC911xypY/zeE6bRDcmfpPlrBcPNoAcsqzELLlS91QNKNPR7rJft8lgOAXMQocoNgxT1YVsABK+N
6hmDKQaCuU8cVozvVmV/UVhNNxhryW6G7nXFLevyaBgosljL+hdQc415onmgR/Cfy8wnqSS7fWmF
RFjcr31O6DBN/SyyvHbvKZpdYGiWNAFKPKVp81mOVBc1ZH9FdSvD+d5gUqRpVzabNlaXUhn4ZwNi
xJJ3edLCXpc1ZdB+Sod4mJ05puRf693/3nr3P2zx4X8lj3z9Jr/9ecH7x9f8seH1HcsLXd55InSc
P2f6YZYFJhdb9lO+Y/6DMGK6OOUD6K92yOqVH+EPfJkdoLCYwmNzDE3K/lc2vK528v+TMMJ21xFO
4HrIM5AH/tFKb9YJnwB8NdAyiVvbtv/KOX7IpuSs6OzZlcts78I+/OjtC8YPbqG1gnLBvB2TqOu5
ntgOC985sU7Yhm0IF/rekYmoizHGIsqcp6qAUVOxy8sJ782B8xOjxmtbAnx0nMGI9LM66azHaq4e
wsFs92r82jX5OaN2mBaHo+zsZzK63tbz6farZpWw+aRivNViQ6+4z0rvzp7Tr0OKL7mcfZ/+UZom
hjTIkAGyz7bA9Dupa1JNFO2KYh8Yj0XLUyDFXyIBI27N1c92Zc1ft+GhSsWE/VCuD1lKA1YRhBwW
SyGPgyduoQJdGrjVEjkJPP+4MD4CA4HADqbHsorpBWkz++R5ax2lfnea6+Q55hJ25zaOdal8IgIN
2Xfqtw5Z5n0EoUsdncpbnkmrQqqBy1aMKYLL7G9m+G57ihl2XgNxwC39m7FCEcG+xF9q/uZ4MbN7
Q/vosl69OuCLxo+US+dupnBrg8cnIplTJnO2xQvc3vcu67Y+SQ5l4bxw/+AGnYqUamweSFQM9UNb
R2tKbWFRcW0N4Q1xm1oNiJfZ/HWy8+e1YxowrPBnP+QM9BBZYRUTmPfI83coFIW5tWlVJBMOLavB
eKMfiONm1cyRQdNHZs0hGTSRhFXZzNovRRbRvJJFk0tafbDXDnPuyvo413wTB9DJooknXUBxI26a
wvKL86ypKCN4lAFMCrt6tfU0OWUEoVKBUqk0U6XRdJUiU3saoCz6xCCv2M4jtXGgNDWTxQDOkmpI
i5zMuyypv5Q0KjKZBGfGFWOrOOtizXhhTfbThvmi2S+k7A3Ngsk0FWZyk3cJJobqDyqrUj+i8qK6
60DJKJAydoLEBi2As0nzZgTgGRMAjalJNLNm0jiaTmNzQMeaV8MF4dHSBJt5eFw00Ua4zMmLBLmW
6mU4xx2/T3rT9Zo8Ha29mRiCmCNaQAJyyWanzpACPogtu+1OfAbZuwu9gHc1IcYgpLHq5Xw3LQJS
8/w26sW9mnL7GnI3nvv6Z+b1zwqyHI4wqnUNCrD2cW0+KG0F6EpjZ8YQP4JlJ6yVMkm6Y2x0Tzi0
v60EeAqSEXNB6RLiNAeJ4QDnAd4je26IkmlLQoM3AWqf9ilkSz7zwWeqGcJtMm3oResuivLVmr5J
UT7iSUuwxK/EQrkkDJghFkwRgXZH0ENBuYt2TFR1Suy2gXc7KvAaREgKBprEwGcROwuJb4euMbOb
TsCrqVTGQEJ7Cw4NW3s1JgNDV+V7P2s3Q6ClH+XW1Fw3HCmSbe0wyE9JP2/ShaK2auCWnU/tV4tS
qJs07S0VWoCrEB/yNHlPtZcEwcbaOaB9NnUoPyYMJ42Dl67EguJiRbEzfpGdyipactAPWxcNgslj
LxC7DkHVfoILNo8gmEhOdO2npR0vBr9OoT0wAWYYW47ePcMaTkjIjbV2zITee4WBxkKhsM1qs6YW
jKQci2PMPMnu+vuUpuZeZfEbeffLqH059CNeuGm+LG1u7JORYme3Xe7d0OFOCjvxrl2dO9f/qwLr
rwqs/y8VWCorfyWZBz1jboCXgrEivZRh4QSH5oh22BvrsBuylBu8YI4o/ppZl39pZmX79p8HQp/X
b59KstXj//Tlv/8bNa0/25/J/2OM5Y/5eyKUScfzTdv0RBC4PjvD/0iEWn8DyMkSjymWqRTb4R/7
veBvDLDa3Qid1wt9wb/6P2Os/zeWfiFfAlHqd2nMvzLGYn785zFWI3jBU3lwBvQP80+J0Ma1KK8d
JsCaZftsGFzQ7fC8CJt7FTyfyCu5lLW5fOgoA+CZyf9Mkis2YcF9HUw/6O+td6KMr7FZ5NEEtLUc
KIiNc0NGqsUS3IBfJJdHB1nhbZs5puqyv1t0yVjm2VsucMuuIO8IpLvaYeJ6AqXzPMoMf5ICAeqj
CSD1PaZN+VpMobW31ulE2Te2cPNuXkPKxfWRMxbdUZYjekQNtyi55K535an+0vkVZ3H21eb7bGIq
DX22A2lp7Ms6PpaFyKNu6B0qMrM7b6Sn2vtBByJnvSh/dIs2q/vrM0ZS6An+PmeJ2IrpO963dCcL
9bIGDJpwYT/byf+cA6xT7E9eJ9CjRY+GlQjgf0KX/IZ+shnipDiCuQTUml+8prubPCs9hkGvNrio
8pNfiA4xW3XbVBPdFwQl9pf2cfUY3desAS9ETrz2xLjPbdxnrS33Tjs6oPdQFeFj1pvUuQvqwd+7
nTJ3HfPrXI+P9Ajct23tbfNMYCdD7UEOD3HEEQswAnC3ngk92HOfqGuj1q1rtfR0qEaN2EXCARa0
wnqtcKDZ+PdUnnwdIEftqmmCn0T7cEo1AvyL8YtdhZ8JrcETxR5NmrGTaT7cgSGiE9OT1aJhYNSM
QkrvTrNNpr2aCHXCXwMiNZuXBFGaogZEnL7wBr4h74gqH5/QDuVuTW+ZREx0xm3G4L7StdrmHznZ
AjNL3lxnPiL5PlAifpTjxQGslaIHtgp/a32e4FnGxPMUS9uq5PcNgqN1D7zutJnHN2d5CBEuHBm5
sFW7mTHM2QkZHtvZO15PboEzvhLmflnjU2cZj4Bz8Z+iiqNoduLZntdrkwbXxBt+CYiUWXKTBVGF
0BU46q3stE7pvlWQ76mLFooybR06FqK7tkn4UubUr81I4U7nbwg1fpgzGU0b57wqyNw6rJEN3XOQ
2xQ8GOFnM5BJtuJTbs8PXA4fbZuCNAlbtNmaTPDN2l/C2f7aNyUFDZgOB2e+yMS/0H/+K5zDjbuW
u2YeLnNQPlU0ZRo19b7TeCoSigbzMFrD/pF5nDXKrfaNj2Yg1o1vlZKVe8+vLokfPIp4gd1UlG9i
Ta7ZdA2d8WQ7MVNoejBM46mpLw4LYCzYd0mXL5u69iR8t/XBQy/d9E383Q3XI7tBQDLtpciTU+ML
dp5zt09cMhfDZSzLW2M2Fw94qAaNfSuV/2656ZNarJeWIl12SsfaHarIVRoBGwBaEZH0kXrSdbrU
VXKR1rYr2ktqHXybNHWsgkPpAMabXMyvthGA/0YKbG16T1KDUEGZ6E2NSSE6TPF9nJVi51lmVDH9
MUfDdctlTpRkyo9qLm7lVQQ1ly9/uXOnm4OAX/pMzr7q0Xr91zyxnE3cK9zRkqeNyuDNFTVvo7Y0
Ps3M+AF0lKtNrZC5eOSt4sfQORTZzHfpBBlndEa8yuXdVME1MxPWDHbypXbtM9fWrzMvvgI85tT2
sFvksk+lv7eb/qc/BqdVVpexd/c537VJ488xLH+tJit+3+Z6bfAje82CgorP+1ZZxIICO342VH+p
qT7hZbHeBP2yC9mJmWoS0Rm8Vj2F5LGID2Ud7kYje5KF/71c2nurMk6lxa5ABONmVC45EW6/Q3gC
pFGK8nV2KYqV1PL4Bt1+VX/ggvtoBdplmsEXTo0o797psKAg0pyORlBT/TnmR8N1roXxc5UfQXor
HC4ptv8Ojp7rFQZNY1WsCmwRbMcMfk5lBs92Hb6ao/OUhl58bexmlwfD2yzoDxWP5VjfJemY7TIh
i7P0DvNa8vQNyrcV2RU4Kx1/Ld0ReVVGJRbO1GrV1un5LC31ISBNnoTUcxfGGwWK3nholvoxKBNS
K4rC4R7LQeaav8IBSlrbeO+tDH0UTzrc1QDVTs4gcEAKRsH8MQzEcwIcv62+bMK3q3YJ91j6ImM6
X6r6OFhw35IVmqBfQs/JF5e8VPLWWdyB0VZj1YhDx3tNYERGHxixdK/eaZ2tk50N3SZs/W2w6qMA
nrZRA0GoDelvZfYuGlgjHSs41U23uhz2a5vYSNmGd5fmsj62vvnBcKk2acDDu0WUmFkApwYPIvbk
0mzmPXrVmsNfyK3GiAw7/nB1OBoda+fK+K0nNQ2/ENw5MeqkL64oBjuLR1XxO2gdwAl3yF6HZLBx
2W8qHcqe6pqOZMfbSh3YHiQf4t7pb2kyjpdQwPijCCDXD/dhTslrsUtnQXcaLSwgLOm7LQVE3Yad
qrHzB4NK7W+WDpC3KSaOhgsu0Z4HtASd9Oel0bFzLu00T4XyXKc+kH/28V1YmefZpPaegmeKpZsE
UJR8qWOMRVhN+EBLFDIdd1dLews7EUG2oPLDIRJvj4T0Y1Lyro7LL6F5bZpEgqcpMOCQqddAykAA
nSy7I6Uxn7EO32Mwhj4OfS8aKIM01E/InywlSexba31xVX6jz+mtItFPtuGMKprcu9OZeAmN7Dr8
35tgANiClHAa6G8pUqR3n01Gabe0xoLUoouAenXwAGTXt4HCVYA1iDYEjR0Yw0ssIWqXcgp2yqy2
wknyjY/vY+d5ZhLBOzwFGX8/ZgZ6X3pW6/POMUfQyfQ4afSBhIHgaBhCobEIeNVfSjgJiQYmFJAT
ukD0wEL8b6wOKbzGq8WCCEuLBi6QiH+z2wQEg9ffLJgMSsMZ1uZzCa1npauBQ41v8Cidnkp4nHAd
Zg14gKECe4u6+zBn4Zi3oybu9/epBkPAot7j4h8uGcwI9zRqgAT7/xjfwnAbNVxCU+2H2Uq2Xc7e
PA37z9ToxUV15ZcGNoUJo8KVzuM4UuHNb8TQEAtL4yyYR55y2BaDD+iihXiRQ76oNAKD333OaZB8
aTUeI1ut9w7zj+WD0wqbvS+G9M7TpRCWtT4nA7KCimFnElXc6M1lNXrnGB6HrcEceOjrFw9Wx9KZ
R91vPQT35sLMEV7FNLQRf1FsG3AgZ5fXymJ03EnLO9Zz+uz5dnG0s4dYpE8oOEyzqqRFmBUOEM6R
zKGz3oVOW2ysMqEJjKevshTgIWFntxxXHbuXWp8OKf3HooT831q7vEEVy8gwJge1pkXkNjCUslGc
Jqcgehdycua5u+4wpeDJGlMygPV88D0zj+Ypp22j7k9DLG+ZP9m4tHImKa40T9kg4HTqhIvjDoyu
dXcUeTNGo4I1CsV+fPDq5Vqr+i5bijRCUI2qwFgjgiFyV8jXweES4DPCVAMga7vJb2E+W5upEnJ7
v3iDom0tXnZT3sN/L0Z0GJfHlO/Kwzi6R6e1wb9In02f4DG7kGvCnDV0l1jZPs/nlmO7DptnzvJ7
Kxufw5Tk7ArwhlfD3NJVG0fxWlJ1y0rVzWZ3P9nduLUZUM0+fJaNrxMivMlVwpUpGGlWwP91EQV3
dqq2zHOv1jYK4hJv1BzTE++RCOlCQX40pizEXDhHmsnbUlVOI7yMtRNmnQ7edAiepmQGaoW/JaAa
G+ef4OFEWdlC+sjzc3nuTMAylljfRlPh7cjsh07Mb1bjqbuQZqm9P9JRZ2aMT4xTsVucU1wYGCnc
ZMtwyQQgn7J2fQ2t/ptft/EZeZxkxpIT51xa/xQsGZUQjl+zBE9uATBhPgfjsRuAnlQZdRNV7L8Y
C+bK2cAEZiXBC63iNDPbT7bDarGlkq9oKdQrjOGDEO27SW35ocSmY1TwBTNQpGsd8mrPdXpI1/Yt
yN55FVu2xLxds6k5Nz1bZcsnzJopke/6HuXZFG8LTobIaPp3SyXQg4ayPFCmQaGysn5ZVfbsLRDp
sBOMx6x/p/Y9aqbg3cEJ6GXJ42R4LCoWnt/iyZq9X3/ZoP+bNmhdCMTq6z/XTI7f8h///j+NTZZ+
a/8slJCx/N9f+nedBPaU5Yc2YUpPF+X+XScx/0ZxLetBEmmhB7L7H9Z9oQhQLQIUFoBW3p90EvG3
EFo15G2s1R64q3+pQVdoMeYf13260Zc/CwszP19o//O6j0i9DR/M2nLAV6ybsruRCkn0nf5YM6eV
lEvinn4eKZtsipPbT18b3UFZlBTjUUrpBpdErS8iJFBuVHxEHNu7Kxqaq+OkvBW62RLnFXgtYddn
1ZdfvaK45Go4x7oPs6EYc2KSIzHWvsjciLk5z0/lSqpJUKcpG1g7xsSmQzdthkHzo+KGs9d9aPGL
wG60Gdzi2+rkjFO2huC9m6antCXxPvRsAoMtxJ2Gh2Wku1/Ut1A6P5cUb0qY+T0WMoe6HyoTY2+f
x+LZ17enmNszRhVq7goYlkG5QvVZ8mMujLu+awUMSvXhgBjoHG47Yz3Qhajy76Fdc29JvxZ1hw4k
Wgzaui5jXmyypN0LUJ0vss5inGgS9FFjR4Pj71gKFofVmbqoFB8QhCEPx8XGrMdpV9n+d4KOdLnU
kZoSylc665tbrM9pD0w4DtYf+RckK5Dhc3zACEYYlbJ0kqJw/NISSNJidldnjgnkdWC8uvI8xglg
Z7sAMK4TaLH3cy7L+c4JWufUTa9sK2bsDHjKpddtatl+mQz1PUjMH3Q2LSTTagSwGLN8wn+2xMPO
yjwMNJlkIUEbqpqqI1wEczuVqdxZ4pPjh4smpnbfNYZD4Q4eKIEGh6EqJtjSjl4NNlG/SrlXEiq4
CS1g4WYdhZIlHyxPK7MoMykJy/vpnQK9jCuXtDDxVZtfunHgglBe0vnCuOgc7G66JN4S8rJ6QEVz
5BH7JVcexlqLd9DAVeEgK58RIFi/eYvCvd0Uz3FN3RFDPiiIkXULD1mbp203LL86hUN70A9i2M0p
nor+PZtzzr3qfdAPbTY1+c7WD3KEasU6qDmTZ3Z2CWnTnWm94Zd9m+l3ODi1Q9UlPkiMhQX3TixS
edpg0onfck6RXB8npj5YHE4YyUljVNyfVPyy6CMoWTmMVhm/rL9tcHzkdp0+skLOroAzDI21jgIz
wM2fmP7Jq5SzTUwOPe7x8TnmHMw5Dz35tGBUAnDHQZnpI9Pg7LSGi2mivPGz5ZvaTiQusVHdFdP4
tkjzYdBHsMlZ3Cksm2HNnrVJ8BQaWb1XKWaz2oTKn3ZsPtPxMXgQ00Hqg77SR76pD/9ejwEW84DU
g0GvRwQ/BEE/0ru4CTC1bQY9SqR6qPD1eCGYM8iVYgDSo0enh5BSjyMWc4nDfJIohe9Vjywps0vs
Af2Kgz6OCj3YUBdJ1Ww+7WxmHpgN95UeglI9DuFU9hHrGJFWPSxZemyK9QDFYzHb5yDnCz1c0RIk
CfQO7OYpRixFse5EyhL+q+pjCZrftDZxJ29KD20B0xvvDthp82unx7qVXWnELBuJsYYUwewnmAFd
PQxOeizMfOSxhknR1SPj772rwLKKM99/Wn9PlrkeMssgv1V+ewoljmhwhzlfw0ia2MY1UA6Xkt/j
qh5cJ9SD/WK4pwSj71YB2496DyDt1sHVESme57vGN8tdq0fiUA/HBVNyrcflWg/OjR6hUZSjWA/V
sR6vTT1om0zcGHzhsesh3GAad7IHoYfzhil9Vu4x5W20W/QAb+pWKlGPG39iuK/WqymDIyrBPVCJ
5uTCUkSZI43vdIjjDaQ/WyP/Oth/aWxe7WE55gUU4gA6oAklcCprd9dJ8y2ZaSbKZUwTQX4zzCbe
8Ev3dgu0QapLYP0WvCWHlLbTGM9ZVk63Yrk4GlVoIuhvkM8+E40xDBw63arye6oBh4PRnPxSVYix
5Z0bmFpMPZKtNjf9To38gQ2MEPwQnCn9agxUPajv7gdPnFXDFX2flIi/uJ/YuieOFURXqypefU8N
J1HwlC/aGMBf92j2l0TjGxe7uigSypyfIcKihjzOQuMey+6QFA7ScmPtxoaPRzESdRkd42W1DMwC
zkOKw29rZU26RX2QkZEhMMwaM9lo4GScDpehJSAOjI1rNH5ADafsbXWpLesBVvF0WOFXehpkOQzD
EuEjduBAm9cJ2GWmoZdcBlKNwaw1ENPIQGP6mMk9WJm4CJ8M4cXb2XYOmcaCLPBBSg0KsVtwyZg3
EUdZ5OekyKEUxOF+btHtPFVE/bQsUSV5mtAP8ElQ6ba6PjWC9QrdhH++pyH2R8mdeJNkQLpXE8BO
2pAaIuzV7Ll8Nnd+9WW25Q/RyG3cdV6U+7jq4dK5TVrsnJSaNn9YkqfYlHpXYJwhDDzFA8juWLfX
NVn71HqlQrxzhoheOu5Ug3PTX7KZitKIalYHIq3Hs2M7z2RZ4MEXzjsNSJfcClFlMnFBDfkwZQKf
sKp3ZZIoBg1UksozvdNkGA+40AN8UTNwAUg59xOMHb5JWezWtce76Tr13kqdVxy4XHxU+2PGkbCX
SZdtZt3f7Bo0OVdUOptUOw8wEh3d9ZxQ+pzq9mdH90C7FEKLinSNKvxfIjsB6Z6ObD5OA25+g2XH
e97iEel0v3Srm6ZnKvDY7EwPQtBCjaqCBcDjrbOZdUt13xFVKXVz9aw7rEvKrBN7+U5i5YHigkhR
dt31tF5je8bR3BY+uXUXDZJu7ILO5iMNapR64E61BffTRXdpT8WDlpitjo9Jl/HmHwwSVdr5P4H4
2S5cHj3qDBfVWKgW5dbrFN6gfC/4oSIRvpi61bufTvh+mwhjF0V/uvl7pgKcnWF6NNv41qjyrtct
4Qt6OiIu0TvRtebR1W3ite4VF7phfNBd44VuHXepHy90D3lKIbndLsmhRy8pqSpnT/kwU10OmoMs
fcMDJAzme6n7zUsxPIHyfIwXdcYhshE9NFU5Zz/amhkzVLhuXAspxdfN6RMV6p0DBSrXrep/3bP+
W/csbj+YF8P/8qL1+LPr/3zB+uNr/gia2qRJQ7KhJhyc8O9sYppitcGS7+FCQ6ILhRDoH2xizJI4
JjkPPfefDZVcxzhATQd2DVG18F/ZRLMC+79uWJaNd9NkghA4Kh2ueX9mE9tmabW0v81bLHXkV3rv
WFlIvZbOtqz5p8Gz/VqHzlNADzxG8Ha8t+vlzTWAS8QkEJ/HPgNb1r2vnFKCEE2p0zQDsRoEkfa5
0EmbisgNkYI5SgnhzDqNY6TkcsjekGZBYo3B5SOW5esOqo3EvsiHAN0FooyuXQrtp8kOjxR42kck
K3x83Mho3x0w1pMRclznMhV+fbA8g4Wj4y7bQbArXWGHbBZvfDScOKOUIGSNSL3kKSuWI/2cyzYs
Y86MyXiTVe8eWhEeugFfIonOHCZqbBqYFVNKYjoHqpZe1jW0IeyWEVv/UrHQnftwT5k2gJHYHM99
FhS7vC4Wmh/HD2rqag5p0htDKcuNsul6wMm4oWImDeCoLya2t0QDuhxZHsa4GffV9DZbUj64U5A+
rnJ8MVp734YUVbVpXt3NWey9maKj5mc50eGDJIisGk/joQuNL2a+fsP1GKL8hdfVLi9j44oHYmbU
AWT5vGknKnn9ru6eLFq9HeU1N7dpnlcjNe8b03NfBtdDLCpe+FMZs0nE2aYvI4s6TMK5MNF95V5S
ofxdY/t7/q7xAdJO92bE8eeisn7Pjqx5IHTxIy8p2kK7hyniEUVrkf6s4hv1TU+ZkvmuW1R1JpEb
qgAKfE4lE4w5UGszyzCEb4p0utzgdusdaqbwk8WMjE4MUgcfvZgNVsKWlUeWcPwLvWOfWUIBuhAx
K4OwibjMHhyu26Y8K6h3lNrVw1PfLHezxW5y4P5nEsZiRe5wDZLXmDXqo/dpzS6qZLXsF5/zPrQk
byXm7wIHRokBfld6AkttPj6sRm7RfDUsTwUhxSYoKe+1mMHR6D9mWTwnaVZEsbbGNhkafJaMVz+u
4qNlJMxzVjdESbLsexZ3HB7LZXW6x8rGnuHZU3do1vyjaVkTuKkR0PPTHDnlOCWV9SDXlmLFS1dX
H/4Y6g5SvA5dEyVGUJ2cOLZ1FyG3N4qGDN74w4J5Mcke7JQdh7tcp8pzt0gAP6rmfRp6a5/VMHLw
xSSEUNm1ZnT/7Rg9MclOZ6c8jiRezZCyIccHHSTTb1ZpvvjLjPGAqJcynOGAGXwztOS6avezybHD
wqw59l4TP/k1jbh9jZTtp6txHtxHpJl0PxpmTnFTYt2bPouZJTY+uTkWdwYtt2VN3wc7Ys7QFse1
sRr8Fib5shpLtgmr7GY4ozyvAsh2MyYnU18707Z7Xvys37LMWyLNmqaSFnZOAdNoKC9AsU41FKar
ofybJbBoVNn62qS5OOFTkCO5NTzFeWQW7TmAirxB+yz3jVd9iUmXpc2695vaR3c2AqwJJ3uiVmkg
FLGxO3MPHnk8LeGqkCXw5IoJm4nfgwWTFftEqzOfK3wQwdMKEugFWnaM9wUzifumfpuDJTU/XJn6
fWfQTp1Ma33smu9uh7BD9uLFoshyvzJiTtecvXPP04e5BvVkIaRcusFzgds5EcSB0KHu7Wq+0TZN
fM+RDCoreS5A2yWea+Wxp0q9lzisg3sI7qdO5cM7jJ8peLVz4tvu8hq6w8NSFTefV5RdaGlP484L
hp05MnFz9JDzVPwyZEhZa0NyWNwS/3MJvBJhHWeIoYcaFq0k1oh+6kZka3oM6Zah1XWb0iy2W3xe
SaK4VJoN31Xnn4xMvRZB8GZQSazD1K+8XS7DWlws2d9GPc0ziYVMWU1XXbUJOMnK77Cmf6mu/bFY
zZceT30vVjY6PUx3AzWG46SJmlXdjQmf6YQM6qb23KivVbzNgWTzxLIwLLBdj/KS1kuEAhzBZEfp
sYFWmZkHR+ZveVw9FWaCLlIfQdRfpnaBp9VNsNGsWw5QEl/x7G3kEv70h/hMSFyNXBZSTfxcmNYP
Y3NP5v85ib0nfzb5L3POz6C4Vr6wN2DxGF8nfpXJ+lYpMoc+HDsM4M7JxDqi+qs5O7yrHS+A67hQ
ruwkPEWJ4xlrsuWKoACn85BSmOizkPvvMnbelWK4U0yRF617A2wqj9ibNL/UTgfgExNA3lXfVRJ+
VXzOsHHfZe5xcAjZWaXB5y2ZTnbTUgy05DeUXrVrCi9FnMKeS2KHCJid3Ad04d6ZjXte2zZqUkLC
bkkP+OjzrPjZZJxhY7ZSputUMDtXEpqT4+7mkKV/SAdbsgTyykvzWqzIUUzw+wUEwyk2WP7T8W3n
XwPDN3EKe1S7JhFvkyIau1RQ3MH6PcOEUbqdv7MTa9wIV2MukRGMLr6vXP/M6UI62ajxqfn2pVId
tR6BvKsNMkpOg4uDsnDjCJL+2Q7CZyEmeTYgqG6hKpxR1qDDSfOUZeUxTap9SWP269yTqZhhpNk5
W3ijMrudM1MRvljhFzz0MR6G9JK0gfdo+ZWLYGGJ146LUtBP16VOX22v65AOMqaDIJyPCCtbYlu0
MlIyvXOC4eyE9bid/YVEn8c0D5aEJUrsawCb8YHFxiKYyKAhYaqvpD0yZX64fv7WNL4eB6xT2ThR
NkHcElWaH+a4JmBlt/Oxd7OLWWfqRqXnQOEhnUBsxa8mzfUlmz++b9Hgeti4bT8RNocMQGZbjuLI
Y5WQfI73QjnVhx2PbjRzz8IfZNpYcXDyLN+yqhVXaeUYX5x0jfp4+TnQKlhP7SEOODtzk3D6EnzJ
dVJ1qb+tBFcrnWCtdZbVINSaJNO+4m2nausxHtznWKdfU52DLWhdeiC0+hLnpQG4lhwGodnOORkD
GVqh07QLIgEvtUvCtgCkYRjuteplxnHBFdYbeBsNrc/em2hgWSB5W+NU7GieMK/Ca0AH1Ci0bWtc
Wt83tpZO/GpuwwYdvMB6OFdPLVUJFX6aLUNWHK29FymdHg6IEXchop1FsNgmYJzopPGyaPCK+enr
DHKFeopirnPJOqGsiCpbOrNs26Z91ysy4YESJzftQtRb/jHl4i0Z+NfRXY6rTkHXOg9d6WS0NKoX
KWGnNI4Dfo3Vo8Sbwg3X9ejgJpZBrx9PWBeIX0AnjmH4TyqM5x2iMXkbnc5OiWlnOq9tEtyeJC+O
om4hkqkkxekhqHl9R2ozK26zQbavM1mmmGWU6VR405APTwmKQ/RAhuCJEqVe6h5SnScfdLK8b8iY
o+3HPLvMJ7wjBaFUkuiuzqR3Cel0nlKhTquPxNYdnV9vCLLL6SR+B9vj8Eugk+7Yn+Rl1un3UOfg
TZ2Id4nGO78z8jotn+jcfBi5OkX/P4TPWL/wEKYvtBa7IFEBeu6SP+QpiUemVvAyRvouVPc9I/qk
vOGDTTCibU9xadz5jJY+hagBu1MtbjEEHrxyjqQyvwfrwlIzZ99A16txNgbpPf8v9s5kSXLk6s6v
ItMebYDDMckkLWIeMiPncQPLqszCPI+Ot/mXWusR+GL6vNTqZpM/Zex9b0jrJrMqIwIB+D33nO9Y
LdsUI2zlpnFS2rAxQq5HHLmrJWouzSzTnZzylmVD+6JoQ7P4/hVR+jmW/rUxWJtlDOuVlNn9Ugqq
4vFrJM9NP10U3skwru1tk7McCH6uGUq8YbVPEVhoofAl8bklGCvLYp8E646NvKV5O2V050+YNGpr
mA+2s5wUNeE8cd6HXkN3FAcmlCcTNjNshGnM+LCIUGXzsO2MpufWEhww+yIRxgTt+/nRdZdbL0cz
N0/L0ennj6Lu6zXx+B7Mw6NenyS4mdoOYqWab4AGETEaIr4Ls383TObGNv332P5caof3ULUzr6q4
8KGo9Tig4hg8JFd5lS0bZScsbcyNyii+C0BBk+XCDhJ/OO4TFwj5OQNrZe/SCkPt94aORZsalQ3L
kfc2dOtDQqHLJhDZ1dQPz3k8HI2RE05hcBw1J7tfUcSCLXXTt/kmjbLbyhtXCWnYbxh41janEcY2
1lAqR9cBfcp/jP7JLKczbAwC8Yw+NRZPUdAj0lW7SpjWno0f+wmH7VNVXKzAvepjlv08B6nCzfEQ
Sve76toEPyo0y5YsHC6FHh5JmCqmqvsgSD7DhbUbzUB3flZ/wGN4zMgqOTmGs5xAG6NOJnmZpMit
fjnhVbgDjT2GBiCbrLtrqgDB2iOuHA13mZB83i1zZV5gnk4EHuph+Jr9CntO+OpAgSaFZF7lHtsu
mTNv5b76cn56dCc4MYZBmxCu6X6oPwT7H2GayxYnzHZeOnYBUJt3M97Q9TCfp6i9kyUBsRhrcAJK
kgnJuMaO3G8KulAsymADql+CL6s4+oUxkfkb462RiDUo7Ggtsj6i2VcReA/JSI3FNm3Lh6mwKSQe
hmsL1lJmUBbiBq17mvCcI3gH8ghcG4cnPIF9aT3GaAZ/yVX/XpYCxJnp6WX8v7YFrD7aj1L9IQH8
20/9GgAGf8Y3hRU+/DEGOa1K/Vrq7f3i8m0wEawsYgt/CAC7v0iCwZDRPMITnhTi9+SE84snbdcy
bV+YgNU8/8/oVa5JpOOPjgAyXsQw0B8wHji+9w96VZTScSxLFjc8hsjD1zbfmtx5la64Lurmppxk
eMzZlg4+zyPRF/N2bpD3k+FsACVm+DWiTRpmJ5rgQvwtRb0Z8ZdtGt+/Nauw3WXm4K9RRSC5M9nO
WwrukJEQD3JSmivWYRznI2zzLMq3foU7TSqYJ6bbY0LtOT80/B8sI362ZFZsOoT+jcCFTicyjdk9
wlqQE9JPc4/t2diw0yuY8vwFrSNaWJRXjkVPXcxSRrFBstXYbxyqrv0spF5r2ziD8Uy07lQScDCS
uNnGgXxPOmM8hHbWArdK/E1hiXkThE68KTOFd98YH5L5KZSalBtF29HGvBv16xQbNO496p9J5ZGu
4Nn0M5hPQn/UUf3Jyn4URkpZ5dycIXw0rOYLRdXfcimC+r4h8V+S/B8hALQaBcD3m3alNPZWTtix
VcB8ODsMY6Z03wsfl3fYdrt+qb39bDXQGwAOqCCRHEPqH9pdAHh5Y3fmfSfc60LDCqTbEwyGX+DB
MWAcCZh/aLtqeftKAesAHDHHAOD7/opSg5ieVQWiHzxCMwBKaDUyIeUcHeXDttEwhSF8diKsSE3C
E1AbfMPG3RVz+FLK7s3mYkh9GBl9yrNDOM6+jyvjXPkBT1kVfbmlJXZShZx3UiaxLuXwHmYdXJ0x
X+cG5LihUjz3kd4SuG0L3Q0vHoUMrOX6k9IyXZSxfCosWFZmN9PkOnhcb9Er6hyRSeZRX0FEAJlx
0ybOSx0k2Sox22MSirciqr/mxj3HBqcFngcYIBbmElU+F0VzorH7MX7pg5i3j4l50xPunM9u0o7b
3PYl7QVJtxGB9eQPy5ef470G8fI2JeoDLMTA2+8zZ6FJ+tHEM2madkl7JWPrAIY3Qt/iSKGAVLnc
KTaFggqcpP5dZnSPRh0gZqVEjfPxOwAgIC9Dhl2df0HvNWpP036jA40m07tl5hRfyPFGeDUvK2Rv
GNOAvR1q4GIFp9hdbVG8MFpueyotdvhQZS72EpQrp5kOUYwS4wfsYjwXn7AZ74LON9iUAn6pu/gq
wqwiylw8uIZ9bAp6wwlN3xetqVjRFYQX3F2ox7IWVTTKooMXFdf94LtHFmisxRHgPMM32F7zT8Ib
OTThVXVxqLSTmLejN5PPHYRYh49RTe6vsXgnQl+ZGHdXEIeGsvzGj12yxrmPXHnKMzp8vYS7RoO7
5DoTgliIxyLIi4RFDQOL7iqpWTTPHwmosmPjSigpbdrsEriEs+/DCQrPjQ0COqbMbDd6RJU1dK+w
VLphRZpTbWHemAWM7KVProU/X7EXb/ay68E1OwZwGRFBQetfzepKLlOylkr9yCNuUF6gTi5CBmEw
9p5GZoMlmL219BBefcsHyJhySQhA6zusgTHfSf/aSqMaDJwFOAHz59wTCSg91lSzW+9T+FGAhtpk
w0mnXl8dQxVlr5URnws8MefOjm6iudwr1VzHUPNpRCea0cj7quDvwliNuoLT2/f8QyHdRyHzdl2X
w2M6Zk+Jk9MBguyzsgaHbW6tqNdT7kmahq40JJnszdaP7Of+OpjKc43BA3T0rI2nx1lVBCTcWzlN
K0UjwTaCBYE8zA548vkzRN/emnUAZCplk1mr/GCyq04s7plC2e/90sJZX7YtiDxokVD1A5frdlDX
UY2dZXLuVYA4hixLoVunD4l9RWbKRKHUKXcleRNhhG2YdA5RHr1LnzaRMiAx5kiTd7VAqx5YRrDO
0MIOFY4KRJxF3Tv0hMrb8IIvcNjwLyNXw2ScDyqqvS3bIKwp5W3m5eNBleU5zu1zX975xEf2TgCe
z0t/zFYLF9sBceCQFZz97gLMHF8P9iJW9y4MmjufLcUJvM2DZrlMYwz/sYv3qdPle5ThU7sfa/2t
H27phHE2iYXjve/Lt0SxXjCNapNapHdsFs9z1WABx3oCkePWFTN3EwMlCiGBNT9/yZpMxjCYTJYk
KDQV0DFK6GNKtdtegC4V3mslZHIN02szN8En7rVs2+Acu1fenO+X1v8ed+T3ZqGhj1JHpnDuBR5q
LLdj+KDJnTEvwx4AAs0xKYDOWuKJDorrxrsDteDuxjT4bIU6zGNEyTWIBVyDCIpWexwC95tUYAvN
5ezmfEdra2b8q5IriJ0/OE0ENFhCX6dYkiBR+SNJhxMqC8H0ChIc2QGAeB5vBc8NTrfXuVsWgA54
B6L429gqse3L9MM2XHubhQNX5myQOnPjXRO7d4IRdO9lQXNoReMxR4lljR2hJ2bAfFrZPnJnQimg
l+KEVnyjg6rbmF365gnrUqdcBrLgt+8tzFJ18iV9fEsQzvZd4Rl7f2quMFI/JpYfX6dFeI7sWl6P
3mGyjMcC5pQdmvfG1MZbe0h3UQqBsY44a3QmEz/SLmylc9vVDZEarDCjib+nPvbRuFOjZGLjAygY
fcLiMqPcsLb5XguX+yVtBhX/3iki52BmmJ8Q2M59B9VB2O8Ty074GsGLYS4pQK9+NbkMbU5iXOyM
QJCjcZeyanYsaz48Od4W8/zOgpuyP4+vl8PECYLrKjKaZB8X3gdwuJMEIEWkwOf5bKC3AVv4Vku8
BosKol2snD3VxelVH74LAKK7MFheeBIiECOGVVbEDi2KN4txvTT+kUZBY+vbcblLpuUU16mJYuVh
ru4kYau2ua0c7/6vlfq/tVLHf+wyI/z/ZpTdV/q3/9X+/U79tx/6bUTB/QyJyJWu+xPE/NuI4v9i
2sCLAsqXPPzJ5h9My+CUtTOZ/936uTf/Ldzt/kKIKwjIgwfIrraUf2ZEccQ/rdRZ9WPPsyywg5a0
KbX5w0o9m2VtEoHE2ZKnYMjc+BkgnMnEQS1JkcGG8woh1zOFBQZnULx9wbNbtkQDm8TbTDm3gCw8
sELHsm9464kU0Snt4RTiegT1mCB+9ARGgsm/x51VYT0htJLFnCGJRHKqlq0m1n70ukorquL3IlrU
xei8T6MAiiwMImWF8PPX/NgGcbkxTGdmQxq+pX7+YabfrdyVx4KJZNf4rPDaarrziUqD4Hs1o/o+
WfZRCdjDMEfC4pQOt0O28ZflZCd4ZXp5ZSG0H7OZnFOev+doMsjs0d6w4bokPiIvfpubOI+YJ6ye
3i3NJJy5Q4WaUmhoXqGtyYUYW3h4BNAMQ801dDXh0DMQvto6f8hN1rJh6x9bFb+R9n830KI7LUqP
Ped89bVosbrQsnWqBewEJdu1IEAibCstcdta7K5RvRstf0sthBco4kpL4yU0Zy2Vp9xmtXTOqmo8
Wajpdjb6127ICdFCGjTRXFGSsrOB9fdgFQjzTVlB7JETaB+0elOL9pzpbisVPzfu/Jq1KZ0x87wS
6PydFvxblP9erwCKGfoUQzfJIgf7ndSrAsnOQOnlQZKz5GYRDK9a3+j0WdbWy4aFrUPA9qFnC5Hr
dYTwWEzEekXBPHR29NJi0dsLvcbgrEtdXIlfrfCGBk4oJEg7zp4sTgcpexBMRObRYDNisyGJFlYl
mLbyE1WxD2THHtDPjIPUi5VGr1iiIL+q9NIlYPvS6DVMqxcyFZuZqA8vjl7VeOxsilGS/eCC2Kbs
c0a92Jn0igdXLKefvjkuld8frZnj1TA3nOP9Vq7ZEt3RLvzu64QM5WbUMw9I20Gk7lTjeKu+5VI3
3BTykQ8iSFXikxbbu9rikvNzeW9ildDE3Mc4DMOjh1FsXc3yNPTQRlvH9LdGE15wwFe7jpYo0pjz
lvfsbgh13Z6dr+cJEdc1fzBCkQ01y++h3Z8r5LaddMdtGox3WULCiIz3j6WieibDH8JJItz2LB9q
n86doW424xjcpFJFJ5yh0aoWpylf7P1IcgoicEpdksuo5zXmFvmdYJ1yX4TEa4xtpmOsdOTZMP0e
eZIDdjp0iNWscNin3qjKfVTBEK069i5HfN83Nm7NFbYRG6sC3DFlVMQCm93Q06jCDr/btk5DrhZI
wDa5w30YsoXMiFhBPogsccGB/I5DibTCkB38Rdonx1QX4g4wjI1b/dsfuDzNdRdxKgwM6qode2Kd
w2Tc6ZWjjX+wT6JDWV/6mICBiumBwvxDUW9PPIXG4GQOviIjvVW+/FIcgVcIAwT0KoKZbmF/9WaP
rdzPmUFn7TwJuoCPz9+GHbuXaHG3VVFla+KJl9HN1ZrTNQnDkKZfz6xu+7iF3szK1M4l8QQZPKq0
sDeNDAA6W2/94ODI6ed2kzTXYmTybIkdrgyPdUxAKDAo+JonDsYR/M6RrN9UFXD2tpdTNVrYMLzi
Upb4dnK+EDO/CpmAt7noOshgcln5Ke3UdpkvB7cEAM758H12GvM8jg1sqzy/LPQm7bgV3uZt+Rm3
FnSlikVkdYuTPaevvbUvaWMOe9HN3lZiUib8h4ABSZjlsPWDVkeFc1qzUAOuYkdbsKoWJ0oI7oJQ
GbQUdho42zezwp1gtJZHTR903by3v+XdcpUVtlwDUX9Y2i8lyOpGvXv0qpC3gdz2qjDrLS5j8OoV
RuRFzcjNpJlry7muYzVukCOa52qUb/n0EAGr3tn6pOjay7q18yPh2etAI7OiKCB7xoU/gQenk4mP
lQcX90s3IPOP4dvh3Cx8vB5sJ4gZ90P+EC+0WNI0xzFtuFuYmfcj9yzW8Nfj0Kpjx+AHHldcQ0r4
Mqb8ZaoxGIkoa9cUH752br1LgO6uVZ5h7JxfHJ3qyzrMAzaPzazuw0MyMohnIa5OXuKN6Ca1ShU0
eDb717XN1sPpm510XqPZ65l+m8cEiHNkzM8t67pAGPJsOQmsgtZ6oZleRVN7hva3lGG+dTIneUxI
UFg9puckxT9lfkN+MLdkU6KtOX03M8E3PyRoEWWQrbDuGK1/cGLS4kwiAXF4so7TrxfjoD7sYb5O
ezq8c3xtac5NAvLBsiaM3q3baRgucR5QsDleAsM4OmCIIZOrkQzA3sjQLeqcIkxb1l9LwRHYGHuP
PGTinBpX3feDZfJ5OYA3tVtZjiU+7+JYa7/22DLAFw4VAVAuzhBEuMdoFcwNOED7Fk9fK3JbJjEQ
sqHBbdDssyczJL5sDs62mSf0sCazVqjG3a2aMaiBi+P4X+19IyaGVD2XM6NtVobmurGfzGq5r/0C
qSOrMd34zMlOos7OJNhIdylDExVWXUuhOjPOXwfuf+vA/asfFUH+X28FLn/731H7t//4/Psz9+8/
97uPlYwUh2qhk3+m/I2ohI81kBZrJAGSU2Jb5Tz8u49VSCkc3/dNNtnCxkr7O1GJ/AjLNOgCRBKF
9ad8rEQM/2kv4Hqei5gjAlKLAQUsfzh0m6W9jCaVD+sozatjB3hDxhFcQxxzEOZf+3OhbXQKP92C
pLHy6FwFjI/PSTHWNlHxSg6y27c90J5RDLdzYp4JZskrw5i1q2vQ/Ll732xw2aPxbCzZpjf0gnym
NZ6RQdZYypjz056Uw3BtGcWnm2oGyVx468xp6m1TQA5h9zZ2JbpZcyGRbNywYTgUvWVvp5oQOzjM
Bs2rv2l7+ep6yZnMGYyQYFp1RvgeyTxgLi0hDImcCtcq545l3biiPKQO8Zu0lffFol19M+ejqHTO
ZuG262mY3t2xmQ98tMsq8tn8D92wqnyLoFM60dIgSXjhOlsZ4DZJAuXUQVpIWUzwa+yN6Zo8usVZ
IFYbOQMDStONnUq583rMhgbNIqtkosEwhMq3jrFTMXsjKzUpzo/ovRyhPg5vaW2i7w6Q8o1M3C9x
j8DZbZBT4oPrcGPmgGLtWnklXFABkkMVy5NyEwA5ansbL6ZXLggUtlrXcQv9yJ646Y+mt5/GXWAO
D0k5gVPs6rdE+zYY4Nk/QmMkG3UNf1Hs/Dx/lDnpIFG9406o0DIIYkaes+PS7dYZ+Fal4T8dJTPb
oRI3SYKPIFqZVGpeQZAC/IySx9+0GgSGNXPoPy0OLTvroWYsK9ikNAVpgJQb36ZkgiEClG6GRL7E
/RBtbPVplvWtMOpbmcBAH5xTDHp6NSpmgUmlDntYNkFdGX+f6vSlspxzMmodkTXyioqHq7lyKHUx
74dooFiyXs5S5C8u3rO9DvAFhu/jslPpqiwqpfMrTIlteS1NzC/px1DVj1mvXrIiWmG9E7TyOoob
vLtPau9x8tx7Yy742Zmjo6kLrpWuunY50s90X4NgXYvOfmx1KbZZttN6ZuaCONbM+9RY4nVDYg4M
tHHn2EqXI+I6cV1jNwYtBp2R7VucOR9DF4ynYqGsMQk/IttIyeZxRRZmexiFOa5DU9FHNLNYsUGW
G9jecLtsxuWFcT5bF1Er9rXwDpIhcmeJlh6WOb/BvkBZtSfw/YqPpcOWBKLqK+vdGRkSkkgyex+m
2+KkCIbbXD/2gEsS7Wlyk6Nc9unH81Od1KuoQM7M4G/jaoN80tKYPAftoU1BQjl9/ZZhuCF8GgVI
sQF4bzLDHuo9CNnGwj4x7XrpDZxaiq3FV3jOk000n/p6Jl+WSYY+u94vjGGrhQRfVShOv5zZg6qK
DkkXf2Z2Yux7SGBtkX41oiQZifjc4ObgUAtsTFpI0KoO1lZkXNKijdbUQBFH8+OnyKvFyhltfzfU
5lYpea9cEBZpWwTg4MSOMBZJrhRfrKj898wCaz+FDvkXRa4t9LKr2Aw5Rk0AH5r2Gu8w1FFZQEaD
HIchOga30axrQqlrp+xXaQRQIbbYl0ajxL5m8VZCNql/lqLWr1iyG7BkVFfaeMaZPRhi2v572ZO/
LZqSMvG6e0pCk3SvhZ1xkTOlmePMxgLgD1eWjpm5TYFayd+NT0GVvbXCjOqs7BimQoalycjA5UW4
h4A9PfhOe0f8nMxs84ZbuH9ujeHRj6NNN4TFLhkIh8eJ5FBU6vUmzSeHEN8mVx2H/6Lk4icJylEO
jz81v8zq3X7kSUAowMhXgWtYO9qzyHmabCwyMqI7McYPrWGcqB91r81aftUJvdUNoGxModEpTcoH
P+rcQyP89zGvKPilbWZbAxFxm7ZfZ8rNiCd7bx1es8mvHsc8vHGsiZ1ttm+1NbfHoxv8NOtW3qOr
7bshPl4qe/k1byxZoa1oo6+F4zfH+Ws4WIBTvMBCuQ9qItaZ87Z22i7MwRgD9fUYr+tAzKy+vUeC
ncSDvG+T12I3zhOMx6nT7/yaIFmpbckF/mRWE8piRlbauNz4dwUIYRM7M4j2dtdri3Ogzc4C1zNp
reop0UZo/M67ghLcFa+FI/hwJIbh85qxT3N+34HGONT4qmttsPbbfOKo2J38Gaf8PGFo6719rW3Z
Bf5smjztqxDHdqWt2woPd4OXu7SDU9rFwUahefna7j1r43eEA3z5aQXXpnCFOzzUNnEfv7jSxnFM
qY+6VmxF2Gte2dpePrQx0hv3LGMp86tmSb4v2oxea1v6oA3qDMAx3+ZbDHbGqXZYirrazt5pY7uF
w73mcY3xy/pGGdejmfhYziYKlUskdCPkleGTV/jl9a9nxuzwl1wdRXFItLG+LGmrwWivQgpYMlvg
kNY2/FEb8ovmxcefP2qjvo1jfxjKs2HENz1O/l5b+i28/XQFr4Q2+/91Lv4z52LcLf/6XHz4Gr+6
/+RQzA/9dij2bGFZPjK046L5/m6WCX4h64Wo7JqBrU0qv5+I0Z8h8bkuCHsPtfrvT8RSgGMzsfGg
kkt60v/nf/8+/7foi75sbiJV2f3DP/+XcihuQTH33f/4r6yJ//FEjJZlwc6Azab/y/kHGbqMzaXF
IAgbrk05bLjfmlyYh7jDBJMLLms3aYDzjZRrzA+z0YbrInSvmjAvjiI9zhIKWT7fZHMwvPD1ucol
FUW5aw6cotgGzbrpI+PADZpafouz6Gppkpslaxtcp8nXCGd93wtq4MKgugxjMZ2WieADLlAY6vhU
Mf2TV3C+i5YY0tQ+cpy9ZSpfYYr9lsfmc1xDy2rN8dlIrvKljk5BZr3YTlVvcrZh+zxCUgiqlp1i
bz1CiHuEgHMyhGR6Xsqrx7xo9u5ondJyPicTFfD++KFkxZP1FE/iDjnnASB45lTPJgol4vhdGAZ8
A4OLb7T0MsXPZvISW8ldbIHWbvsfliDyJNInBQM/4uns29W3mTTnKnat71YVPzn1MK1C6b34EmJR
vLxJGV8AUH6Ty7ElUgBC0PxMu+qlatQt+/a5dF+5Cvbw7C6ZUWynaSBvGnTNWebRk0VR89HrlnNY
VpxAjQe/6V8Rtd/SPDkImF+Wd5NXcm9H9j0c8A/I7Udv7k1oO8YlWt67htnHm8w3FXNia78p6qhh
FJQPXf0p6vixzzkvFoF118bmuxszJ4i+ZS8Qj8W6pmhoXUrFAX4x0f5GyhOUf5OV5WcdixvLpge6
C4lGGBneSFbwO3gJOFKxCm+tEfC9MwZrV9HOQCPhrg+teQ1q4FhgIMa1C/ECO32yrlqK1nRkPCRq
VCFL7kWPkNrW2aeTx/HG94k/VG7GZkB3pwjbXptYHzlH8ENRHV6K6a0MJYdwa2ifpjZ5m5rh2ESK
bG/XH5qptA94g6KVH73wHgcPGSlEO24pUiGWrLw0oTS9/M7yI9wMY09g0N93/gTLvKQ3AXjG3Bk3
Za8dNOiLG9p/7k1cj2s5V7euRytWAjumdDeyYRlSMlqOQUihGRnj7RhRGznM/SEt2YQIgoyFKe5b
UXRPDg/PdLgdmvoM5GM14IGmwqih3T4vP5qRLgK6H1lB98aBrksD4w66n5qXC6dal5KzY56EEyvc
uNspt73m8OTvHBOomaO3PQ4V88SEJz5lq1kn6XhNuhMIrUekuZyxmcxotVqF7VU77pxk1/UivBIh
Q94iqzMdbdhbY+IafVfS8mARboGjt23thV1RVu3ThTfIqowvjwDWWg18RTmhBevSBLg2mpCFIwdX
TDx33+xmRpgttyFGb9TNUzX4nD7ygY6++lL7UH45hdjEtugiYvl0XZMTxcpU7mtETxCy24E3du0N
HSPmtJ3M9HH0kmDnsvTpwvZQthnz1ohiT/ra2DUpELekuk3jREAYSPnl0vEdOavdRvaLNSpFcyIG
XW6l38SQ7aKa6kJ3BBNhfCwNVE6RuFeVDvPwzsKPKMYtkU0sXjhuD447fM95dHuEY9cptBOEYnnv
Eq5iy7jHE6nWJtYrgMo/UgatnoGLAqGJuYiIOgtnLCMk7hU8HtyCMXVkux4+YrJM4d5hkPMY6IqM
QVKZ95Oe9PzZuZr17BfrKVBSFI958KVlPBz1nDjqiXHQs2Okp0h6Ak8OY6XNeIlR4Vaoz0hPnYWw
XlI9hxYMpImeTEHckETX0yoe7PmuLrAs+HbzOczZeJYj9g1V2d1h8mEOAd/5EeshWHuNKFYDTqgH
5JRJeehlh09Y8lkQFbDjutpZefFeOeLgG8ljrgduuRBAWWAzdwmzJVWnzzHTOQ8csQ2Z12f9/GB8
T/Qg3+iR3k8W3kXc4+jekwegjEAQB2yqOFF8LVQBe7jql9TaOVou4JEYHwg6cSbsz20l7z2JszLR
IoPRvxVoDoaBx23gCGWjAwRS7XkGtmtXgKKNBJKFr8ULqWUMvCeOljXynwKHljrET/uaJImckaUk
5gakyHNCiNJc2los6RYu8lILKD1KSiQ50XUNrV4NNQ4HGfTvCCgIL8o+NxzkyW9x2rNLcW8I6lXd
lvgLuk2XpI9KCzmVlnQinxnD7/33UAujWeXzamLYB/K1QA9KtDAkR0pMCmJn2wTVKNXyETLFZcmK
Pc5KdwrnXaqFpk5imHN1A6NAhfJRo7L+xnSZdOws35RGzlA3LJ9OFqc3RAS5xDpZ3chqujd1UNXV
kVWwoNe1DrGKmEVOFJOVnEi4YtahCJR/g4gbblJSsBCv2MrpYGxIQjbXUVkx95BSTLlyZpcPMqz2
sw7W5iRszVnyOr4FgT3e4qy8npzM3o46lNtisPV9HDV53VE3laCT4Z9h5dBjGLNufA/rltmaH75t
+FgV82qTsVgoba5kwgPDlR8Vl3DIxdHtxDvSOgcJk1jLYEnzoUbR3iXmlGzmuXiuRziIS9GhNdeH
3jam06xPDUGH+4ob93vhtM1VtFgHbjW3pXSOxlSCXUUwlwYMaBGf6TBcWwLFzYG2tAdEO/ULE1r4
ojg8ra1CfgV+ygvO5Q8nGax9H8r3ptULmOiMIeajq9VtD4YXtyxYsiXkkjOw52HYSg5o+BgpIwz4
to4glA6O0yTBp8OzgVbTjrk0dOfrcOqfBjZOOd6vQ+mW0DOxsSxhfJGVb66IuSzganEpTw7Vd34Z
7RYWp1wT+AscaOcVQeRR5bwTHvbUYflwWem59AodojC7LTq6NRvIuNvM8911aYzjtp5Se98v6odt
wvUeWf+MYxWveWJCRazUp1fdj5nD7nW8p/Qv3Im6/ZZknYHdFnOtD7XMdAr8hVw8hdtwq3BP4QD7
mPhP3k5occlwVUQBrK6539QjwNzYhyfrGsSJTbA3nKQefSG3ZjsCd51XXUHGYWUc8Wj6Vxg+mGMJ
Hq5Csh37LifnWlnlbUK9yBiNr41gBesW/tVfs9OfmZ2Yav717HT62390i3H5iBRF7DQ3VCzUs/9k
luIP+XWWophBeOS9TN3zo9mBv7l6gl9cnDR69QAGUFew/z5OkUnwXdgVUmJm/r+7h/+3YHB/8RyJ
qweuIV3qLBr+zDjFfPZP45TFnyZFgKNHknVg1Pt7UIbfESagsmtmvR/cDYEBxHph8i9K5yszWcwu
2Xsc9Wg+tTdvrCh9Kpr6uR8JtC00BqXHpLQJWJKH2bT80ut0pKDK7iwUoCH17jzHO+ehEZ1Eyhc4
mHSX9CzO+t7R2mnCYqKBNpxRByRhky19s/FE8X2xeGrXnW7m8XFj4M0uNlNCU7OkwjosSRWkQX5Y
KgN9byA17VcN5/gciQ1fzBqb0kf82JbuS2KH94PIJ1aWLwWdBAdpZ09ZB16e2+KLS6ILb4f9bBop
q+iQliW7TcutWRfgZ/vihO/oxXfJYHaoesXiPaekjcrW20ZyJjTftizOqcaM5ng7Wcrm+E5cl33I
duq7cDuWeFtbB92DYxKUwYWxRpMhgCr3Jzd17mh5hmtr0MhWpM+GCZyfDdDN0IH10haN2mNF2QGR
X/M3+BvoQk9tO79MQ5LgdgITZdrxdxl/Qs2IVvlinC2vv4k6fXRUX6JMPyN/eRlaMD2ZWd+yiRCs
BYK7KT8Ke/4WJrfgO0x8G/Ha4eRpJO1bHIED8ZglC9EYGIZ4gI8ldzY3GIEiKtZLSyrBHzogI+mg
P4uSlUQaLMNdjSciDfQYEXWUUQCqrmOLKlWvOWdh4LBmcbCuO+9ywq7eeM1rNgEX7FPoRjw8L2HA
Q0o/E/Ix2IImW+VJ/Zov3nuV8bDGnULFpSTjlb/BpHvsu+4my8toRYUbswbM3q05hNdscVadLQ3a
1EhoDRnkAf0wjcP6mMYFzzPHu0r9L7dILgqlMCw79y7o5H1AB84ObJv2jSQ/ylG2Z9DB10ik2wq6
307k1u3gnek3W9uBcS1jnJs0YwGBiC9OVVEv61yB36133AGKfd0fYqwcgOR2oGPcg09iBcShbp9m
TRRTgYpBA46IH/afaeRk67lxnsIKxdpI5gkTNebrirPBinqG/NJUwl7XGA/XUxDj14SIpX6ysTQl
q0fltDQ3CwHwddQkrcwKrkMmngHEVqlZW1LYD56mb/XMQpHDKFw2VgQe8/+wdybJcRxolr5KW67b
2T4PiyyzRsxAgBgJAti4BQnQ53n2W9QRaplXqK2s79XfD5ISQFFMqVBmTWtLWS5SwhARDh/+4b3v
GcjTYXUh5AUnJfyuKG4vsnaEjZzME9sIHcMetC8F7Jcr/C9TSGCWMMFYyrFXYOXvZtiC5mSRYhdV
rFsjKKu9kSKwY12FZkUV1phQx3Lhj3FlPkRCJNNLNPqsYak3Lf0S9yYZOciOOyGZpSmj0wSLaySU
swQfOJCJ/gN2CAAihgTBh91CT621G/r3MXD2tQIzUrH5C2TlBaW+shomyXPJ651bET7gM3tfZFaq
LCed2tVI9Jtc8S/122wk6pWJ1lk9WWddhOjP1m5GNUl2he9dRyzsjiq7OpR5v+UvUkDvdu6iItw2
CtkSTnZDG2jxIzCVmZXjvO7SDcG25GzMJxFWicVoVLdl2b7Pmp09tbcDAE6ybY71Wl81MgtRSTBM
nKFa27CGSkxb+Bmba2ro4qrLIDG2tXuspc47RfFWZLbubEnS9sf8UxjG+wbL6kxJgIWnpROcId6V
asaAAgHGcsSbvVEs21vyv5q3MMbDeZbaJ3oLkrHs0Enlg3vH/YZI65idJhS47Z6TD6ZOEdwTEF4v
sm5atWV0ayUtyy+1JXH7VCdJNszc6hgyQHI0UsczMw4XlEv0tOzB9BgGYc2Oc5AZWcawDAxJBes+
on4O93PvfEigPW7QW4s52O7WIYoZyIbcQ5gn7mOZyDmM5rxpWLMVq5DuEQDMhA6ZxYLJ3hXl4606
cXeoUogebSaenk6lZTA+dKx2HAqhaRTunJRGLZSYmdYxBffKxqHcFFJHweMlDF5qq+C4/VxqUXRp
FF8u3FJCD1G8UJXZobjQQf6nHnos09DbZU4RR1os1RxlnSP1ndLdePZxLlWfXUPHKaQSJOPFXzK0
iaVGxD/8wZGqESb45UAZ6RaXOkVlUyBSG6TOHCg4a9C/SMf6T1rq0uUrZb9SWV4vIj8LVro6WsQB
ROcEuDgslVH9uMNBp7ztpM7NpeCVype7rMDjgZFPMP2BIL7DZUi2g1TMltTOo1TRCeV0QVmdSX2d
YVzVi/rdJJU3+ydtzUYKgDtleSH3Ykca4rQYoHA3vb9s7RhIP/W8KpU9f222xlLtt1L2U/7PtAE1
7UDHo92W/gCF0SfLDTizaR3shFt92Ljvez2az963FTabUaVv1Og6MBOFJxV9iJXtMNaQK0B/YtGn
mDDT9SKq9h0djCutTIpt/CgMyCYo8QPXetCsNPxZXp7cVBqGnUqaol7aI0UaJT41jhp6J6zw+s6j
m6qLvtszOWLU2VlL1VPY0kGFRswwHhxpx7hBng3SoA10ahEdWyatW4OFm62OugjVYe9rXnsBrhg0
ubeb52gNaXKT434h8xunRwsew4XipArOaRSwE88OdR0K7MlPTlWBP2mhUu0g323ypla2atzDPhqB
ReECnY9M0Xu4gpIKMHykI2gpgUxp0KayJDqYRnUSuVy1LWyjtUL40JjED5w85dko0CrkoXgGwFg1
ArRiw7wOBHFlCuyqgnqlCv5KExBWjC7REDRWCiOrhZVVCjSLsQjwgqq60gWopULWspuyuYBADYdD
sFvsL3OcPqC4JoyBTgW8ie0YxcF8QPrL3rLf8FuzOwDGy2Ya8LfUbzFOWTf5ZGU8IhxRHmrrCRqY
IViwQQBh2XDTCTDMEHQYc/CYigMUyyRgMft9msBbE9yYjqr3aGjBciQCI8vL/jYPvXGDIDNZNXkD
GMTxA2gwLp4UCwRwyhIPfmGOVBeznEDP2hD8mScgtJ7Mj9JyVm7nLCtIaYkg03rYacwBoPsITi2E
q1YKYA05snLuC3SNa/UcfDw3aQGymamKwLumz0ePA6twi/9jMTvzcOpoyf2AC72F+gOUdXTWedyd
8TrmzoM8ecT+GNlJoB7qpKPIlcQUDaH2lDnnTk8m9WySc6kzb/NUGNc2AACfaTu5uC0b98YH5ziF
jLX1ErXj/NFQY5hhXr9jC7JBuI7+G2AyEiB1EUT1Q1BSY4WEpan9XYH/aWjcfhO54QSikdsPQKGY
oJGLprXeenrAcynQ3hkF2wx2yGeNX9Vr9BRkZ/g8t0P9rQvtDlgesbZG1e9i2CJdzmSJC4fhVmg+
sryhBgrqa6ONb4CtE3yFNHlRcetmZ4HVV48arDJr7aAV/kfuZdV6VLvD2Iz2vtlDbUAbH78zTSAU
TPjT1G9uRvC8c/yWVS6hFiwIjth5grVBocmal//WODMlHH/oriRtREWo4QQh46X8uBhtYoYn8yIw
tENK1O9R5KGCd5G6arXj79TuU85boMUYr2LHOnhqfRLD217MXqkvMFCdBqp9qYmthrjlYZ4bbtO0
OUVuX2Rd3uzxQwNDVtTTpme1YRin/2rI/0pDTsv6xw35UfdwKL8Pq+TnPvfgmvfGEAYzEzgM+7Tj
v+0zEfkZliHdLw21hV3mRQ+ua7alQvx/Mvi/WGkadMwgNA3tSf73l1aahI1/24ObNitVAgEMzBAq
mQUve3CvtN2pDqJhEbThuSzYlEo9Dkpjb3TWNhgjzsb6KLeCM52oLs8Mb6xqPAV+tcot0m0ZRaMQ
IcozgT1TnNOenc72vJ5yWkvCxKPiJA1zYE7lDpD8sm78EyX32Vk5Kd5T5OshpjFCOFR9ZzT52zhl
vIxrjIo8WKfGsKuaFKIRGsH5wZ6Nmmwysga4R1NBQkyrh5s8R5ZUIl7kKZmc95PAX9RpZ1rw3qpa
v26GWlQfym3exhfuoN4PrD4MO75kF2jXwXpi/l2qiM2mDjOQsXTaeQfOCOkUOTdpq27Ladwgil8O
rM56F5Gd3xyzmrhpymyPa3Kf6/rD4PtroojeV4ryaBc8v6LuSlvmmXcZtuOJEw1LM+4uuyYgUoWZ
LxPibjcCYhmppyMjJkq8hJGmA2sR9xN+2qMqwLLSgXOphetSA3DEXvJOm+6Lwiq5g4gZvISwBBJm
BA0zuuj+5wpa0yDcGE8IMgooGZJc0CD6M8OT/KGO7fuWH3CAzzhCofGFR2MBpjFK4OFAasjIW+BA
jBKU3KiCykXrdAd3W6vHNpAbC9iNB/TGsJJ3AZbto2bka8LFiQHktLQRxESQ5xDCzimFoqOMKER8
CwdnYN6PQtrRQe4Uwt5xhMIzguOxINk1IJoqcxEEMNkj5d7qlWNmVsgpoflMOG2o3Wi4q74C7+tF
xmrScYlP3ds+C25wX03AgQwgQZPQgnywQXFnn/plwM4GcA1dZQBeyBDOUNxGH4hGe3bFfxEJPBcF
6LLz/6wd2D38/W9gM3DfaZpq2SasV/I7vtEEWDFUY9vBGGKB81Y5STG76/QnWMHcR1TZpx5nN07v
Taxlx4rm3BR2fWnoG+L5qCiMRb2IamXXW1RpY3+c4/9i4P5ZkvJCyfDiTX7nKudNCjWE+wkOv2+u
8iEfIx45E3FIGtYEg2crNCf4BeXaYEci5EB/2kTFtMXKcZ7r8Sa+tHs0b3KYKwoHZFyFt8FsjMIu
P3V5WP2To/j0Dr45jK7paa7OzpUcA48h5vNZoO18JVO1RgfeOnzXKb6GKE9DWz+n1s7siJafuGMe
N0k0nGBEOlKzASoVZOq+L6/qUctWBdQcF5B/p6poAV2AOkGsL0oIBytHYDtqtuu9x7BnieIsszLi
2qfHKLrw7RTjswmYkBgC7ynC9kK3T7zJnBeGls3rtpnSVT3ZOLzseaXrlC1Bc5iqBI1wuVUFEsQq
bjrKhBskAKFMUEJxqO/J/2L2UoZ3E7QhXa8fqbNwfZchKV892jpvwOoGo0hzSvZuQIsm6EWDYIxY
JpvmxFw0mY+5iW8sAR5lgj6yBYKUmCFxqca1O2UHVOEX3IMbhAbpg2Fe6oJRUgSo1E85PJIZyNIs
uKU+Mj+q2qdSOEwslRpueu5eAdFkC6spAdpU6tCbXEZKBjinSpI7he8EoJh7CKmUkX+sGSGDJC3b
k2N41+jLYWBb5xDdAnMW8oGbPnDN48ZSaZfsgJtfP3PBWvW+L1oCm8Kz2roYO+agpUp/5mOArnbR
QMLniDrOm65p768Mv7pwQu2a6WFUEXzQMEhr2ATqaOAmcigmCsiWHc6gwk9Vh+suQGzofeDDLkbf
Z6o4LCvHyRbMTc4sfkgFZ3mUWsGuGkhoVGxgZAF7Qn/6/C9xG19V2rhpkaE0BupXkxVWcN5Y025U
g8v8tAhSXHeBwaJ68ldekG/nOL+bteJQD83d01tBUVJr/YlmWKvGpUS0C3aUbQRyo4qbbfMgHzFO
cKgh7OmZJJidtTOKgNSolo2puwm68ENmjo9EDByZmNYH4GqZUNZi4a2BR7lXPCGwZe6pJUy2HDhb
CKSNFvwjfIj3rjUDsxCOWy9EN0fYbrFQ3v5VEP75gpBi7NmNbXloD184Um8P2ePf/3aFby6YfreS
efqpL+Wg+4bRtkvFBYqcYhBj9FcWlP3myUjNPgR9mce25rdy0H7jcVvUXdwerGZ091k5aL3Bgk0+
lO6ytXmyg3yjaPuRws3RsI1/8zRzsY1pDKOIh3Fc85uVzJj3esrNoeTmZCJsn+MP7kwcRdGR2Ji6
2H6hMxQslRG3wGsA3JA0OQQHtT8mqO0TNaAJNtU4HkyazDAoPgVltOfKao/sgZwhl/AoChamiYQA
g4yoQEcEKQyJtkisoz4iRRC8RCucidq5gJmbnfYAKCxAFKUQKYIJNoXFSLhm9uoLtSIJKUG91kQM
JUyLCLiFCuRiFtpFLdyLSAgYEygMVj3IyKP4lKTr2w5Yhi7UDFv4GYOQNEyIGkLWQNWuCmkjY5G9
SXCEHkUJd7JuGM/dAhBVAMqFGO1lIswO10xK+BXM/MF5VAMTwFEIH7OQPqiImk2roaGjGt0kQgQx
o+QDTmAYTP2VG7bTsTpfRD0METcOiBknHC81uretNq6rGcvcJOQRdFWfMI8RnIwnvckvAhAltl2c
IIvqt41WnjvsKWahmUyONW6JzFzVQjppQZ6Ywj5RhYLCahoEPGCUiWeXHxfzFuGg+DmptmvDcXFs
I7pCfnbfls0WRD3qZ25EodBX2HWwVAfIMgiZZRJGiz1FkO3SqyDHGhGCcSE6HsAJYJfemiATZuqq
A/niU3OGwoCZkaeZkOi3EHcGic1jU2PW52bnsitn8hWULs174HurIcHBYZ9PwptBKrTDjbjRKCqp
Y638pBEDklKbn/qMcpDhzbhiumsfe716jQsEwLDwbUIh3Sh6Jl7ua00YOKlpXztAcRKtvbQtKNF6
AfI+R0MIL9ta2WrcUKo610HNEwDrhMxE0lOKeZ2lQP+OfPa7IfWCJXJybNghjg8SVC3+rlBxGb96
6mmW6MsgV5dW3AZXPXVDpGt7Stglob0dPKgOr34GMpJ31oyJukRh2ojhEquG2QywoRuyuDp4856p
YOareQoRJN2pTPpM5OtZZT+aqkalTIAYsw6bsbl/Hg5MhYkAII6w0s9ZIYhhnCkAbKdqvHMbND+B
zlDTaj114QzTbanq6j6OcOb6kV0gAUwuQfVu+lCF/TtpCbYhko+VsWHXkST2ZiRjyxiR1cwNQIQe
c1es4CKozWqt1qRoDWEM47fUqWOinakn10FfLm0zZIxeIcFTy/GCWLhNkvjNpiorGwfyvnCST4Np
XSpOoK7R6BPRrKJsdaJzJyzug1A94PG+NwnKXToNE0CmKeYUnXU8BunpxvCo0quLZLCb485DEs5Y
MVqoMeP9Rg/rZWLpp+mAmTzXpttqwHEVFwT6JFeqnq8TDXxZ7j6GxHwvgELCnPbjd+7IOJRLN0Ik
yYTJubFtLzuBo2+g/2epswsy0qvgKp0m4nbt/BnfKwbY9MkJWxb5iqm6Dy8On6wqjlnudYtAeU82
1LgEOV4vWsy1CC9vO1lSsOmszmo3f4/D6BEyun7acs4OHR7dBLMuU0n0MLh3zWC8cAx/2FpN1C1J
joEI56CUH9WbFOfxO6s/WM1cb1LlnAlDvewdbeIW5S4YNVXnfkZPzzyxXYeqSkyEMZwWOGnPh4kO
yc3SEwix2lLvTZEuT2SxXbpKDh5hJlq6surjUJgX6HyO6HtUEL7lVWPV9tqxVeK+qNBGcmFm87Qy
SwmdIlLUNkbjsmR5U3TtFqko8I2YJVOFEGfpR2EIgWYmizlL27UTkADlGOquH8yHidPubICwu281
pIkQ9taqsu5iesmYO88mzQGZxSDlMcZEzWJW6FJ6vf1QjUzvU9dE9jvXK0Mvj03C39aQt4z1MNVc
FqwxuA4xKTrb2LT3A04Hxg/aVsfnz82yelAU7dKKvJZ8Y/bYDq34GsQpyrIoMwD1DPbSQVxwlJpA
w2pFZSTvfjDihKK/6Fcudib2mkx2gzgvWZJi7p45pFE7QYQ2ARMhpDmqfV0nRa079FmSbALVOLcy
55LsJLKzSS/z0pEBxNyiJCLACc7uRMnM2turvQq2GMroMLJu1VkNN2Rs9fvMOTMqQyNfeu73DHiv
AqfZoX0kFi6wAVqbLF50zFmNMiRLXXdv9QAAEVq+aYn2kP5YQ9kXeDwkWb+xP2yI0yjORlU/q9E/
0xRCKUICH62sjDI7DXrpbyD2q+eJHq+RPWm7xsxOm6S9xHHyoQ/daBP71RN8lB/npo1QW7lLO2M/
GuVx4yLLbhq28MVYoM7yQpiAIOoWYa5eWbGKpZwZAgrIvL93O7zg7EbPyqDRiDld0DMryyrrumVm
u+8m13hM8J3ANGfS4Ac19G3jmNMdT1NkL+mIOqJHBLOWm2QnJTwrWhLClG5Nx0TYnJ3edQ37xU4/
8Vvv1m9ZhwYOHzcKFJjvEVpp6x1pWtOqabmNxiWoqwhKtdqBTay7NSFkF0rkcTsMGLZAd+ywZlqk
HEbZp6EWHHga7KfMv4JxtQhjBZZCbzwofbY2Awx8aoxVX1xLGvVMnVUQBb1swcyiOsIyJrZxb1vo
9LQFuEWEIcrxFOW3oRkipdeAmIXdOwXRNAriGFpdjpqbxY99kWbA6UYCoDwEGLOzckhJu57ymc1t
GoDdn0vcUJANbK0FQDtFeD4n9thZ21FMhQnYRVfvN4NuN1xG6Ymf2OcRtdEqCLJ07XfZqZmTyaLF
yjubMXlnK/Yig2IwD52NHp0lwcC9FQB4urRHaXy8rVZT53E1ktjmcl64VRJtA6virh98ctWSiZOn
3irspFyySpZj0cDQoQHi4bRoNOd+Lg5KaT04KvwoEkSoBdR5awz0U2NYn2d2f1/U1lkLcogKtbhs
TD5DhmI7dn3koTO2/DSPVz0LswJ3ape9a3t1CUOTGjHQAGSYxhF9dLWHFvkxqLGEJV4/Q5h5TEfk
BXBUkOr0SIq5hs0Zb6NHIgDEC4Tp0JKJzsG7O2Ni7MpPke2/ha08bfV5xIKXdFhRC2PHPgeaUFDe
iKGtGVIMACRrwfIaQsoTv0+uGvasK8T3976giDwDNaGerMc4oavOm4kHl3JSJTlTQM+MVibnvOXZ
1i4BVMtHZbQHPhrAe83OODwNuul6KJR2qZWRA5nP2cIJReNAKkcCinpiDlra9YFsLkQhY7tjSA24
JB3RFmjBvTJonLjI2FXV+OAn432v60dxUYLAToyTuKof/KJpWLbC1Z8r7SROtXcFOWUbt0zfhcpY
rCxlPK6hjq7hv+fUaPaR5qbTMQPY962WEPGuqdu6Vq23LA13dqogKw2iS9digU2A6TJRvHmt9lG5
SZpuU3MBM2VRknWS9A1fjOxF501n/+pg/0oHS/P4xyuNa0SFh+80sPzQr/sMmF42zStjbtNRf2MW
OG8Q5tPZ6l/lhs/7V9eho3RoU02TDTjbkd8khar8FE0KSxJWvM5fkRTSpv6uf/VonjUDYSOzTkeV
r388XEZ5gKFL+58qfWfSkOWx4JkbY9OAT5T3d4i8bjvE02sK/jICVmsKtrZ16g8NT58jhWmxZtTb
pnHv/NG8GAjFjAxllSsn6mw3m0LsMil8Stdlj64G00fsriG+BR7v2INna3jIdbyhiX+SBEBgjIqW
beiv0VI9IKUjIj0SfsvH3qIhZCYeUy6VtnFPjMcGx9ttN4nAxUkfwbsHoXLpBd1pQdLEUQk9x0AR
WSXmB2qlM1iRj6NenSiZsm2IZCH3uC3b07RcGoV+YVooERTq9Mq4riz7FHPaqZNcV0Q5RI5O9mB6
m2N1UVxAALZm3DudRsIfi+C6Ktl5us1j+L4vvbvA1dEeIqRResRyB19x0ULi06ymCSO+Byi0dPRt
XpHrTC/QxzEyJ7JRJ8UAagU5MRDcVZUdMc7GgER0kDYcodvDLdFQiyhMDx2jPgs/1ma39QM+JsGA
Gy/aUwZdadY4gp3BiwTZajGFayzKj+PI3xLyf3ZUDu/LvrjF0L/yrMuopP9z4tGhO9d4gGf5Tm/D
ixQnTeyJcmqaQ8Id3AdZ6VdZYaOrDpetFiGgiWZo0cSr1Mx1wx4lWYvIrrc6HYjZKqhdxJ4V/FPk
96tGYWLrk3F9+rSEMmqiKBjwFJtsMlapPZC0wcBQj0mprXp6gAbhGGsxXXjUqrZVvOShtRjgenzO
Vah2rI8d+2HAPD5mU3NWFDPZj/lIE5z5m7ZNbmuWVWUxzttGJasWpUrQYC2Kbjx0XIuMbQ30nw3W
NA/T1dWYsQ5G90SNUzYzaZNpu/RS761nfsJCqy/tEL+AColxiOOHAoGTZX8a2aswPA73Chl7mxhu
RJzuU4bUqPvn9RgCBzAPg6PWd1pzFXRxdo4LAbo3SoUpORkt85NTHjthoJ1bHniBPL0jJ5jEU1xr
C09N0lNcJBuqKwOUQ7cfNZB1FpbmJY9Uk4HyDJ6IPEzPUbaTw6bLyCh1BHpnCv0OrWeggncN5w1j
jctkiIEThdA5hgvSTJRjGhu6T0HqzfHHCMIe4qW7OoQrodiI0KxNR4zqbVajvKtVrPazZj7oUzG9
DUz/rhFTF/XToaqqnV90RH6XGErsEOBrLBl0ZWtfqi2wtTjClKfpzDciSIG9IAMnHtitQAQBitLi
IMYSvOCU5ARZVs7NPMWYl3oCh4bRpA4ui02RqVxwhjIfW4PyTs8YQQxC4jFB8nTVGmWdvrIHWD0w
aU+ikokLJgHsKkL00UD71AYe7oisdmH+sLFpVFJMNKEBacIFmscbVlPNeSvEoHqEHaQiVm3CIVi6
aQS9rmtPiL7mumHJu8FCA6JJOESVlcWL4olNZNknXcHZMAi3qBInILDdHWg7FnMRsT0NmKOuE94R
4KNQCEjBAAtJFSqSMzSPHgKjJe4RJhrFpolNCErCUvKBKmXAlbQQoHmSdG+T0gJEJgSmntsembsB
PGFnEtz3adBPh0YgYkNpDctyTm58n8YuJV9KsbclrBkgyOoa3eGNJhQobfhYCRXKET5Ur34AX3+t
t7x14WS0tMvXfWemqyRdM2CsTwj+9fzpvW7hUrJaHfPXmK1MjLCIfLYemKpQeFVBc+sVDOAksyTo
GCDg5991MgIAiGep2QnPtpso8aDBTEiknXGXMzvQZIigZXXIfgVSBjhCjTlDepXI0AG2XrogNum2
NMGyJ4F26g4uusQIj28pYwsY4yFp4owyIgNBdgEvoJUxh6kHZwRk2TL+KMzJAHgS3A/deCAzGysU
kry2jdEd+fs6Zd3eM00BUvKpi/elDFkSRSfixko2atFfdGHir6bE6YmPwlzGjKZmVpMys+lleDPL
GKefy3WOTBthE2ZSu0iNjVOH197kLjvTtTY4FSmFzQDsnwyJOhkX+RBmNZkfKazHIxkpMS1T93k8
3LY2icaKxuAJv22wLMc7BAjeMjdPZhlR4Vk7D2RoRXxOt/eZYw2xtS9lsGWmg7HsRuORavnaZ7iw
aGuDEU9qIGTz182I1gvEs7XQS1xdoYzPLBmkEQvL6I3ZWsiMzS+nieuIt5zQCNiNse+YA5gymFMy
4ZPrRGPppwZUv5Qk8KUjw7wcIKSPc62XMd/EvK9h7mfJAJAcwVMyxZKjoGcmoU/WtSXjwhiXFOkc
rPMx+21z4W+b3DsidoiBkLntqjkNCBJq5ujMj9LxJAfi7QnNe3vrdUO56Cb8U4nwvtup2NSqQj8o
LHBfofWG/YTQEU54MPqngwMhBY+AvsaD2yGT57UMIYz3jbuYfUxssdDHI68aF32vHocW20qz0T4Z
wionyM3U+lvH9oIt5GnieaGaQ5GqNgagc1OI51pW7QTSw0fNsBMaoHZquvQOxnDQMfyI0DceUd0M
wlIPgaoDtECnRePCJn7Qdq5DWCY2PheNKwMMHUKp8NnxdkGBdkzlNM9NVAHc1laKZR7HlXWpAXhv
Ab2PCjcu8G3Q30vhwBMpAS7k2ujgw3dCiq+EGQ9C7RTphHfs9902Fq68UhnKcsT0SjiLumyEPm+D
oY8RfGz7/gTnMPGigOojgPW+Qi4233+BRLNaTIO+Qz6qXZnQB1ODKCvuDutyMLjLN124roWKr3G+
KgHrzGqgwWOJF4zN2zplQj+zzjsm6S6CnNI5UExma5UWUbwilp5uT0wjmYaowsdHolxNwusna/ND
KxZIh6vqqMUu54wD9RDqM6H9BxXcf7iH1yFBAKkkAliSDTCiZ7MkLUANURUaBAiE9R4Q5sD8bLjI
inBcuKFH/DKnRKCpB4cQgsYil94hlkAjnsCuITYSGEBUdpz2ZNafNBq7a5r1RrINgvcWQQedVhyP
U86N1fG3qYFyQTIRBsIRsiJ7nDr1LiQ0oZD0hIoYhYb9LYFrMMdlihOTtDATucBmyjlP/Ok41biI
lZjd0CgJDejPj23JbJgkvSEkxkFFtdlKrkMiCQ+RZD1QsB+7ps8DLBZckSRCWJINEVXxYyEi3iYk
N0IjQKKRJIn/z5rB//VZ5CGrxlUOiZiF/yNYtMemS9tfV3vy1SdqxXXxX/umrzvD7/+iP5eVo2Gr
oM37dkH69L6e3vSPfk164LN1D+xQTfeN5kniDeK3z//87X+kRR58+bKuvkHNAFzahK729M/zP/j3
3//no/Xjz/hnvufFB/hYdHkrf4kgKvKXHTNCvhcd9h8cgm9+w7ND4LxB/MfBVDUHNqAuxrlnhwBJ
oanpmkvv4X619fF6z86UPzoX/psPweEhgwkSNW0dfXyR2O1plsbI8c8dhm9+y7PDYL+xbNcwVQOH
IupEB5Piy8OATsiG7IJZhqSGL6/3Ex2GL1fEq48Dp4NuMzzxWLUI2PGb44BhE58mBHZOFCHg/D+6
IL75O34eSYlGDta8EHteezbwMSEv8HfGtsrZLwSg52eD+wYFKy8EoZ5Tz7U4SD/XRfF0NhCp/trj
QDAYZ4Modj0Wvt9eFdwfdcPSsOdaJtQjQyZkP9dx4HSw0BW89jDIWS8aFVt1hPH07engvNEdRoEm
0hhWibqgnH62w6Dz+Hr105J7g9wBOePxUjNb5c/9/KrAsW16yHgAZMkzQ/38aPr57pHfxlf8wSPz
m3vMi2eFg87eEUytBFkIS/fZcdBxwquuhUbKNawvt9Cf63T48qz4k6XDj46DTT4zswjLYIb7JBV7
dhw0RGY8RRACc86Yjilq5Z/yOHx+X7/Vvn/5fJBthI7Y2dSIDeGPzoF9dhx0/Q3JiTCUOVcoJqmi
frbjwF3S5Jp9/V2SawLHk27CcNaAQ788DNob6gUKB4PnMzku+ufL8Oe7Pfx3HAeNO4NraOAwXO6I
L46DmHToOAAF0sKojq39hDWU9Z0g0r98VdiE+dg8BwwKRZX0UJ7Cz64KsOM8IiweI0B+qTW9z4f9
T50Of+Kbfm1XUUakD0+NavTYfK+f/aNv+Nq//P7rX1ozKTflIffiG68nTFpP/+VzTSr//m8v7qBP
vdOzL37tpZ5e58uPf/mAv3/pF6/19VN9/Y/b6LE+1B/D6ekL05e3+VktfHNonveNLEg/FwS/vZG/
/+3F23x2M/jR7z0psl/+oy4yZdXM7WMdFNnLl/lSjb/2ZbaH+OGX/1QIHDnU37zA5zvXa19gM/2f
f6+V06IpoN0UZf2yzf61jHzty/woHOtp4iInwH/tL/HDbODX/u5f/uNjo5ygaO5ejB9+7b1fe1zI
PWmKB+V/fzj88p+xcv+Ylekv/3jxUl9qFmrY177W1XyAtcHn4f+0cvYqR4/1Y/D1F3++rJ/GSxQG
r32xf5LN8Mq/y48It6/81eff95pyl37tIfkraKlXfoh/Ypp95W+/eWzmsv7lHy9ueV/OUx7qrz1O
R7/8I/nlHy9u219+OZXTa3/5/SE9fP0tz854SrbX/uYf+lJeecR/pBh65a8mzSb/forK0xjlx0fl
e8/rX4ekv3+Kf53/fu/HXpYo8h0f08dD/W//FwAA//8=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hu-HU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  <cx:spPr>
    <a:noFill/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Munka1!$B$1:$B$19</cx:f>
        <cx:lvl ptCount="19">
          <cx:pt idx="0">MMSZ Kecskemét</cx:pt>
          <cx:pt idx="1">Támasz Alapítvány</cx:pt>
          <cx:pt idx="2">MMSZ Békéscsaba</cx:pt>
          <cx:pt idx="3">MMSZ Miskolc</cx:pt>
          <cx:pt idx="4">MMSZ Szeged</cx:pt>
          <cx:pt idx="5">SZMJV Kríziskezelő Központ/ USZSE</cx:pt>
          <cx:pt idx="6">Segítőház Alapítvány</cx:pt>
          <cx:pt idx="7">REFOMIX</cx:pt>
          <cx:pt idx="8">MMSZ MIskolc</cx:pt>
          <cx:pt idx="9">Szolnoki KTT HSZK</cx:pt>
          <cx:pt idx="10">USZSE</cx:pt>
          <cx:pt idx="11">Salgótarján és Térsége ÖT</cx:pt>
          <cx:pt idx="12">Támasz Alapítvány</cx:pt>
          <cx:pt idx="13">Periféria Egyesület</cx:pt>
          <cx:pt idx="14">Támasz Alapítvány</cx:pt>
          <cx:pt idx="15">FÉHE</cx:pt>
          <cx:pt idx="16">MMSZ Veszprém, MVK Várpalota</cx:pt>
          <cx:pt idx="17">MVK Zalaegerszeg</cx:pt>
          <cx:pt idx="18">Fővárosi konzorciumi szerződés értelmében több szervezet</cx:pt>
        </cx:lvl>
      </cx:strDim>
      <cx:strDim type="cat">
        <cx:f>Munka1!$A$1:$A$19</cx:f>
        <cx:lvl ptCount="19">
          <cx:pt idx="0">Bács-Kiskun megye</cx:pt>
          <cx:pt idx="1">Baranya megye</cx:pt>
          <cx:pt idx="2">Békés megye</cx:pt>
          <cx:pt idx="3">Borsod-Abaúj-Zemplén megye</cx:pt>
          <cx:pt idx="4">Csongrád megye</cx:pt>
          <cx:pt idx="5">Fejér megye</cx:pt>
          <cx:pt idx="6">Győr-Moson-Sopron megye</cx:pt>
          <cx:pt idx="7">Hajdú-Bihar megye</cx:pt>
          <cx:pt idx="8">Heves megye</cx:pt>
          <cx:pt idx="9">Jász-Nagykun-Szolnok megye</cx:pt>
          <cx:pt idx="10">Komárom-Esztergom megye</cx:pt>
          <cx:pt idx="11">Nógrád megye</cx:pt>
          <cx:pt idx="12">Somogy megye</cx:pt>
          <cx:pt idx="13">Szabolcs-Szatmár-Bereg megye</cx:pt>
          <cx:pt idx="14">Tolna megye</cx:pt>
          <cx:pt idx="15">Vas megye</cx:pt>
          <cx:pt idx="16">Veszprém megye</cx:pt>
          <cx:pt idx="17">Zala megye</cx:pt>
          <cx:pt idx="18">Pest megye</cx:pt>
        </cx:lvl>
      </cx:str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 sz="23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hu-HU" sz="2300" b="1" i="0" u="none" strike="noStrike" cap="sm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Krízisautót biztosító fenntartók megyei bontásban </a:t>
            </a:r>
          </a:p>
          <a:p>
            <a:pPr algn="ctr" rtl="0">
              <a:defRPr sz="23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hu-HU" sz="2300" b="1" i="0" u="none" strike="noStrike" cap="sm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– 2023 krízisidőszak</a:t>
            </a:r>
          </a:p>
        </cx:rich>
      </cx:tx>
    </cx:title>
    <cx:plotArea>
      <cx:plotAreaRegion>
        <cx:series layoutId="regionMap" uniqueId="{EAD1759F-B57A-41A5-B809-0A0CCF31AE43}"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0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hu-HU" sz="1000" b="1" i="0" u="none" strike="noStrike" baseline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x:txPr>
          </cx:dataLabels>
          <cx:dataId val="0"/>
          <cx:layoutPr>
            <cx:geography cultureLanguage="hu-HU" cultureRegion="HU" attribution="Szolgáltató: Bing">
              <cx:geoCache provider="{E9337A44-BEBE-4D9F-B70C-5C5E7DAFC167}">
                <cx:binary>7HzJct1IsuWvyLRuMGNATGWVZdYRwB14SYqD5g2MIimMEYF5+ov3CbWsde/eVtb/1U5JzJSYyupU
W6bZU9uT0ShdAAEE4oS7Hz/uV3+/mf92U91dt09mW7nubzfzz0+zvq//9tNP3U12Z6+7I5vftL7z
7/ujG29/8u/f5zd3P92211Pu0p8IwuFPN9l129/NT//xd7hbeudP/M11n3t3Mdy1y+VdN1R992/O
ffPUk+tbm7so7/o2v+nxz0/1h3/edMEh78rBPbF36XL39Mmd6/N+eb7Udz8//er6p09+enzX38zg
SQWT7IdbGBvyI8YlDRFFmGHKBXn6pPIu/XwaqyMqFGcIY6Y4F0o8PPrs2sLwL6f2cOZbk/o4pevb
2/au6+D9Pv79ePRXr/H45I0fXH+/pCms7s9Pd4NLr9vl6ZO88+bTKePv32f34uMC/PQ1HP/4+6MD
sCSPjnyB2OP1+7+d+i1g1+21W67/AqwQ5ZgATDJEkiD6NVbyiGDEVIiFICFHKnxA5DNWn2b1cPA7
YHoY+Bihh+M/Fjgf/lV++Ff3F4AjKA0FUpiLUKIQLOULQyL4CCHJJJeSsjBUBOzskw0/GNLHWT0c
/A5wPr3O06834b35fL7hDwXO7rq4/fCfgc7Br/7pCIkjgIdwSULFMBZYPUYoZAILQhW4PCmJfADj
E0JfTu3hzB+H6evRjwzp65M/FGCmg2DRfvjn7Z+OFj8KCRdUCqo+/gE4vrQndEQow+Dr2AMYn2D6
ZUIPh/84Rl8MfQTQF2d+KHS0bzt/G/zPd9cf/rMI3t7Zuvrwrz+fQ8gjrCQD2wJAeChDCDxfQ6UE
5gAk/FIho/gBms+u75uTfLjmj8P37Zf9rWP8ncf9UMBu7ooP//orPCQmCnHCGWFSSAVIfQEklkeM
QoDjCEyPKfaIC36a0/fj9jDukc09HP6hcNku//s/2uAUkgYXXPm69X++sYkjHhIWCo5ESLC8939f
YiSOiFCEhyFDSFASPuIZv53g9wP2rXs8Au9bl/xQQO7uxrs/nyOKIyE5RvCjOFYQvb7CjiDwo5SH
lHGlQk4kEJQvOeLHOT0c+uN+8fOwRwh9PvpDgXL84Z/dGpxdpwtkwsHV6ivnyz+deIAFcUIxlSER
gob0N8QjhNQfUmFClKCcQhL2JUjfnOPDJX8ctN+5zSMQf+eqHwrUg7cf/tl6G8Td2t+1qbd/AaIc
SdA2FFbqGy5THgHaIVISMYBUskcu87cT/H44v3WPR1h+65IfCsizD//rr8kExJECr0khEUD3CtWj
vA0kKkYoYiEGgySQeT9KCB6m9f2g/TryEVS/nvihALry1qfLn25dkKiFTFEESw+cEN3T+68JCRif
IPeKlQQzE49Y46dJfT84D+MeQfNw+McCZr1+5yvQeK/W6/7eGwb6rr1L/3SkwJAUEHsUQnDDoEM9
EkDIEZIAkgT56lOm9oDKpzwNJvetWT5c9Mdj2+/e6DGWv/fAHwrc58BS/gopmCHBBMEiRIIQzr82
uvtMTYK3DJmEpFyxRyTl45y+H7jPwx7B9PnoDwXKy+u/gtzj+zoJMAgcggj/iNxjfiRCJYHcKwGh
CjKAh/X/ZF0wo4cDf9ySPg56BMfHYz8WGHfdWrcf/vVXED8MGiKDUghHn0X3R6EJ8mgFmi+Hispj
PePlw7T+H3D5dehjdH4980Nh9Pa6+iucGKiCBBHQBIHfEfmIOfAjkAuhmAKlSRyKkMPpLzOt+yk9
HPnjJvNp1CNUPh38oQA5v+v6v4AghBhSW0kx5LgSvNXXUQWKweyeHCBEJBIcP6Jy91P6fkA+jXoE
yKeD/6UB+b3JfdqinzbkV9d8b2VeHGHQYaVAWEjy2xCvju7DiGTguj6K6o+y1l8q5L8/n28X5X8Z
+NXk//KS+++X439pX4iu++v4Y9/DFxX5f3/2oZT/aOhnP/Itr/H51P7256cf97lEsLC/tFTc3+cr
J/RFZejTQn898O66639+CsIeiOlMKAqan1BQ/X36ZAJjgUeoIw51fJD77qOU4Ax4nPNtn33szLjP
l8DWuGQshMLx0yedHz6fwmCBkHTdu8+PKdfDi577akm9+2VVPn9+4gZ77nPXdz8/ZfcZcv3puvvZ
3tdtKEMcpkGJAt2fAFusb64vocsFLsf/w/WhlK21k3GrU3qcGq7HZdqHefuWJjg0tF7qGMtKtyQQ
0TKEzrRTFeqy7NpoCviLgPaHciBmHoPC5AlutJR1NPl0J1H+enE502vuW82s3CYkXaMh9YtJiNDg
jOpDP48nM6oG7cdSxONy3otkOSnHF2XOh00T9Mxg+W4tWaHzTjE9++Y2H3DcOnHOUPVGZMFe4bI5
kU24z8aFmryrmigbFd8yqqQJJU13YZ69GMKm0FYlYrP0ZRVfDKRYDZtVp2mJA+PHTo/j/Dwd1kQP
U+F0TXurF3LRVMHZXKjF1DlRug3yF9Q229TVTsu8nc3qgle4cltHc51O0SrJ65GcUDxwU4lA6Fnc
JFIUm77fT07sgp43umeo1cJOSBde3ql10hNht0PQneb92OhOdGfrcBwQ1mqoxzSmRBXRwXhW90Oo
beJbE5A+1Es+a0j3DlCEI9uWzWG08vxC+fbaWrpvvLqVyeiuLBneN/3NEubVpq/qJhq7PLzIu5e+
XvAl9WI7t/NrznK/q1GldF0Mu3zlN7ld1cHXw65UtY9w0fR7Yheu6YrfTsQPmzUYumMhErmf2C2v
yWZk63pok+7QqbWL+VJcdkmQGWStrmgdO4pelqnahaSqnweJaetjwoNiWxfeHYbV4M1A5mUzooLr
IkfR0pNq36R6sa4+hj6mK1YW+TbDRPfClqZlL7opq01ezJfD0EszLep2WrJBB0l/NbcN3rjc1wYP
db4ja5drhZpZBwU/XnKf6KkJJx0sKzpZMxxxWfMYz/K0FrmKQNQIIjThdk9YdVqmPNwO0j4DJpNG
fh0DjYi/qVl3vTZZcTzy8hgXSR7V1r6sx9YZmfZrnHRNbaybu+3Uu4iMNt1A90gfZ/XYvXAVMuu6
uFPaVst5iINNNtnq0PvhbsbzHFdtPUSC10xnLL32o5N7OS8+9lPwHo38DDE3n9ZLzNxUnYcLizpb
Xfm1OCP50OxD2JHTnC2Gp9RGnaxLrbow345+GLQk9mYYfBP54t6UU6UDXusxlNl2SMK37UwOyRSS
Ay0kgu0WpMdQAz5MQyEuwg63uhztGgUFE6Yn6xg1FHaeF7sFcB+n3gype0nS4kVTizlSlXPxSN7I
opp15djd1KQtWBhH0dSJi4DS035cD80aoNNeCOMG153Ujl+gAB4yr2u3dazfZFydTlN4ieb+dFE1
MYDiYBLUHoJeXs/5fOWHpYrw8J60ItkzGa66UELb2Re6z8aosLOLwgrFjBTJDhYN7TNeTTqd615j
i8p36xwcrzmuM10Hcd/yeYc9nUzWhUr7JT9Ds+yfCZ4cs3XcrokdNF5yp1ME75OjDG0WFZaG9Jxv
B8TmKC+sLhd/kskm1zhEs27LkpixxatG6CTMUa6XJHA7l2R9nNwPyQaq+07Z80UCdG7OXo/Isdi2
9brxyt7IXvZnvMXdBR7TfZWV9eXCRvil7PXaN8uBdWsbyyVTEWzdnZgs23pEs6hidWocVz24vLXZ
iml2+3TRc56EBzct60aObaj7NQtepn4H8kP5DHZxEiuyYc5fEOdOfT+t25FPrS6y9aat82e4FMPF
km/gJ68R07ZGZpq8O86TfdgId0zKMdWkm56n08Q27YpK3VZVEFPYW6ufV51T/xwERBWn69KYdULV
C+5UflKPRas/fuza/dA3w1VTu2iBPe3DOWJOuZNZveJBl0dzl3Iz1zk1bkR201Jy2jLAJpwSr+U7
8FrDBiLMsmOTpumezVO/IcMktCvHLO5ZQg45iVQ5JwfigmE7hi6q4JqxqqOUrX6b4KAF4x6MYJXd
zGGaG85Uv29so6Fz8rmqB6ZHK5TxxO6InDi4SheNvWLGEpfqrEm3LLhVSbMeis6vZm1RC3GweenY
bDcWjxyCxBpsSOajtplR5EeYUj4Hq8ZkcTuRCYPtGOqurzOz2tyaepV3VRnsmj6pokU1EMVUSe4n
PEWVwPVmSZUyq+LvmCqvkqKWG45Qsa0aNhq5OD2BSzDjpDLDl2w8RioilL4MnSv3fSc1A34aT13r
tLPoop/dG5QVsVsn8KHQ7mGqcoGt1ElklMxeQmsIjmvnrqugejOlsjCZGHKdzeK6rG00FNmrenHg
ugaW61aEzxI2FTob7EaVAURrsPmI5djqOsOvKpshM684ImvdbLqqagyez0QXpIYuQbCjRbSyNtvg
YisyWUXj6Lx2U5lr1zhvhpFhjWuNG4zMlx2jX/GnGwh9bZ5mn3t4f/n4j9OHxuCPXaS/Hr/vAv71
03Nv4effXvK7N7qnw7/c6ddu1Xv++Uvr6iNS+6nd+IEIfs/Jr+jwV7T/IZ37xGpBsvp9JnwKZdnr
Fppr1g//TH8z7jMRJpDS8/tOIQRdx/JjMeAzEeZHGGMQn6VkIJN9bJ98IMIgZkKawxQi0HwC3Scw
jQcizEBUA+0AUeiGldDwIH/pxP4KSOjM/gYRppDDPmbCofpYfQfWDU0WNATO/SUTTouuKEInGlON
5ayXmtYHVLHXUKw/tXXzzE1hAg63MINcek16O8dz4zdVPhwCX87gAIM0KpLyOLRlohG3dTQOLI0a
Kc+RT9pNiQZp0Fnj8LaY0zl2AngNG5CpmjrVKy+IDtNkNB1qYunHQkNIbw3ifRX7vmdRAxfgIHuJ
wxLiuRDAJ/pCT2NdxKx3nVaV7+OiEkXUjE2le7tkWq6k2afrnBrP8G72WabbJSw0XcY+ujcTWSb7
eYwbNgQv6y48dpPYBHnWxJkK3+ZdMO4SWraQF+QysphANE9YFrlyGU0ejFf5/CIJhwilaRqPVL1A
aW8K4mJcJixam1rPc0N0JjKnhcqPgZNUsLI42JZl00fILanJ0/xtPomT0mXTgabILN07BcLdMU9y
CNzBtJvbRRz7xma7eZjeyPWiDcbkZJI09qEaNCUoixNhmV5K96Zap53Myruqn57TaakhcA/XorLY
ZBwoEgVqaOc7KbzXCyyHKftrm9RBpJh6n2B/Btuw15Ch7CGVy6OSoC0qMqVFmjLTzUMR1Qy9AWpc
0SKJE5ttacLcsVe1XgNAe3EHlEiuW5xXxs6qMFV2jOsurhvvtFqE0yWvc4264aKu8g1VfDaYZcz4
ptW+6MV+lmKfT/loGt/WppQDcBpn9XrvFVOaDnrOxAUdqlJPy/iKcpfotVEnKXTym1V2mU5TmUfE
QxqjpI/qklWmX6Z3rqXvoZgnDW6zF31FXuPkzXBPTILqpqB9ANwY9XEtZbwkBHy7lkDAjlW/Jaye
N3wI+mhUoWmwrXTRowY2BX+pgulFHqjzvi6fF03lzTI3VtvBb8VM31bBMJtsElg71MaEl0KXBLKk
tm9JPFTFiRpGqm0GhD0ky2Fuxyrq51e5k+PejepsbrM7qCyW0fps9DzfJKMlOqFyNgRDvM84hejP
XtRhWZ20YwOEb9OV52R4V8ztbdY1yPB8sVGYEm1FIzV0TYXbhY+nZfiGoJZE2LbHNfLMBDOQksph
nbJpisu+03PJ282aQjjyqYuBwrdmkb3Y4FZYs/TNLh8HU8/TOymr8/8O+v+Vgv5/Sxn/30gZJW3y
bS4NcOTXkg9rHKRg1UtanXsCfoGy1GrFyOuyGlkkxzV2cvU6mES5xV5ezL3fN8vI44E6H1mUbauZ
Xy11mOpGpse4mQ8QJ1+HLrG6G27nxEJSKt9UwTrGEqttTeraZMXQmj7JjlsKEliZzErjObPGiRyZ
snqdZPhKFkMajVPQ687B15YGnt+7kypq2vqSLJPV82DoPW+vUGnWEsQfyAEg/s72peT9bcpkZ5Sw
I8TKmwW3hUmStdTDQkyaJEwPXboJpkZnsmB6GmZw1hDTqzkFutCFDPJVtmvqaYfCvjHhvECGMnSn
WMENlz6/xUjGfc3buJ/QeC/HlaYA8YGz5HW65vFi0+O8Li8IqFK6bsYT592LMS9UxIFR62xpj9s+
obugEkwHld8QDHlzI8djiE5ZnHqegMpA9GDznbMQZRkfrCY4SbVXkzWpWzstp2Qjs/5E0vwqWOmd
EsV5nVAN1Og0bdvXoazvNRUQ1UrVXzYBrBuqI8baZxPwBBD0qo3K8hwYgaFSuWha+8RU4SlnYRMv
yDW67GpsZvm25dWq02psjKqydzlVz0QKlGmdZxrl+bgfyyXOk1pnhU10G1Z9NNVFo2fXvgFl00xj
HluO9t3QQF6Z9K0mbX/Zpc2iwyDTJK2tTsZ90kHqL6l4KRobao/41mekj+iysihr80nzujVDdzlO
6QjCDk60xfPek2ox5dA0uvYDqIDBedD3kPS1+LgYXK2JCo9RnhTxwmHTuPzSLmo1RXfaOKAYiiag
j2RxlcxNJNgYOw9ZmODlqvsquWrWAe5Lw1YnQ3ig0xyXSbB30hN9v45s6l6pwBaQfjLdyeliAWWk
XosI+DCK6r49CZL1chGgtfQZMfnAbvy8AM6DLpMCa5XI00bmXiv7llTFM9yBoEMbdhKkfjS9U0XU
jvPGsw60XRZsHSRypgdhTIYu00npD2FyGUJYNmId623gezOmpDOBz1NgZcGpWsleJLBL1+W1Q6DK
oIUEUXi/EtNq5nBOTgSHlbVp15liqaZIEmGmwoOqsPfQdwtsqaWGgzxpOpvpED9veC5PXeJ3dMmm
Z2vwNgTRFbS59KUc7L5u+AqEY7CRmqVRqz+ZR5PRIdBkXG552sH+7S4VNo5kQCNYclfSLtUMfIhq
pGHBZh6TNwuCOS91cOyDvDbhyDOgvQIkBVxfJRNIgsW1s37RHQWp7J7WFLw4c1m1bUsRFTUt9AK0
eMV9BewjA7lg6t8r0sYg3IG5lcgE9XxgPX8HFAxYa9YdpxNOY+IxrKac44mokzl5ziuQm4awvF5p
AYIH2XVieYUQ81FG8Rk4Sarztu10UwkBcpB77q9VRe+WrF53Khd9lPUgnlu7Be6+KRJ+JeohN0mP
ksh5ucvLbDXSrr0WS7EreHDSdy3fZci/pmVnOupKPdZg96kvbhSp46XK3pZ1Rw0QKSDQldN0Xgg4
wu459fZNVeeJCVS1gXyHRAMVMVvrcrvSqYssf43GgegxKTWqxyl2RNyU7l7+ryM/pZ0ZO3wdlutV
1vtUJ3K9Ld6gSuQmm5MtEuAbG5CUwb7yXmd2yMyCulMKCk/XdZUOO3s8JqkwDSmlTvo86hJ2N1s7
n1DYQPtuAoW/mzXnwPkr1um6AtcQ+BuZolsG1ZU4K+ppY5MOIhFctiRDjHO2Rl1encnS5Rs/uR3I
bqCG2ayKMX8H2jKCZfRahCAxleHATG1B2G58OcUjcFmyZE3Ur1W18dUAcj/Bekm7AtTTPjM0WnCO
DQ9sHmORnXglpt2wzqGWMyzTEAbbfOjsIZsPiRjpFhS3Q8oWBcvK5m1Y1McTeV54xuICJxKiyei3
lRNlFMr1mi0e2HUDIlHtJlMgHDWTfEWB+bI8PZ8CUB/rZdSEX+CZvbe2vQoCUPOJOl44sZAPgI0y
G1DdFtWzDlDQ5P7XVNkJdOJpU8vpNgnCOuY2OU1QWYDsC4s3NGKfFEEV+RYca7OahOdhbF3JTDMn
sGv6k0UmZsoZKKZSLXFJ8tlQSC6zvLgofHU1VuALqC9sJHpxJcP5PGvsi3JSeIPXaS85yH81OplX
Feo57Wc9lt2usuNJruoTYtNDEbLTog6ed8I982v+lsBzdGLqREBWlNlgY+tkZ0teRN0AtsHy/ISN
nGsGX+JOuRbc3nbAJYwU65WkNC46sSkgRWz5dAOJL/jp0j9foeK+4WXyrp3Eu1nOXJNSvJjAI5a9
7yFtq6KJQ9Y9K9ADhiQtdxXJAtMXB9Z0JxPD2U5JsPs8dMVelBz8JfKdydZhiJa0jyA7JbuVJdqt
ebNR8H66ZnzcFCS1ULSrNrQdaUwWIk1rGUQ9eiLrQWzCzqO4m3OQTsfzPm3P2rZmpsg5i6dGgp+x
ykwCiEggrc4ZIhGoNxe4VBAIunbVk926EQJPkNWVWdwK28rhZyEpeuOL9O1AmjR20wRK4lREWTdk
kVjGN8Spd+krSicKYl2WRz5pXocDMJyOTxe4daMRrYqUXcb9TEBBdNOKDHyD3Zp1RocUgz4yrszp
vmQDPBB2hCvGC7KGVbxml3kFMYOCNAGxeiXctMVr2PCnKE9fhnTeyXx41i3jrhoPlNJtVlanrW/M
COaRXZKk8tpDSu4s4N1HcxtuYd0N+L9LujxTUje0ikLQFbs5RgONeaV27cx2p/uwlKl2HPT/Ndl3
ODhvgjFeh/FiwlHS8Ssyr6dNJk9TNrznQyzz9LIqi0JDB0yqOc7365RtWn8sEQg63Nf7WpZjxHl3
2qbquS2mjZqzqKMQV63PXqPZv0tIYbwvEQjoIBIEIICWBamMDNS7ZpB0i5N9QeZnk4N0mGiwyhiR
xqC0ipu1P6iZvO0b20GBZLkY6HyoUnHwBX+vgNuGq42beTjM0l64oTwO6up4nMZ9CeGQAidcVX/e
LsosyWUtgtfNQJ8NVXcHLPCMCXdIhTznCWhPbWlf8jU9zadTRcc9oQnI2tk2QMFFUx8oxEH4LwdO
wMctuq4ZxD60PmMCqgt9k9yEat1BnQLCansoi3TfQOCPqrnbpKEO0XAYrb1sUHNgaTNq4MHX1otX
OMwu/IKft8B/12La1SHIyqEfF73IAGkOwrhddLZOh9qlhwpIQtkeMrwVRK068XJr6dDqKQR6RAKJ
9X38awmnOgsQB9ZhA92iZONDF26S3PKYYXDqXen0AP8CSl0ccDIVOz+Xl/YUXH4bLWI5CadLujag
QIDqLnx/rLh4UaSYQuTxkBhA2NI+zxNd1rCNWhu8Q3lwOxGIp7yGYkEPLm/lt0NHT1I/n2ST2gQj
HaN2sCeTI1GDUmokSd/UITmGasbbGRbfOwGlezJAFF42WSU2pOnvxCj3a+UOYx9uCnhqkyXvRmXf
rwgEHEFGgwKYMmsWq0Oq2aXDZQF3Tq6Aqh3qvpewLPglLw9ooVk8Y3nKuwDWChhUlPBka2sVj0F+
UZXixi7tGXbBHhK3TcLlqEcfvkHY7dmg9tVqLLcv5nCIbVUOWgQ0pq7fLtl6jiXeTWFOoBQQREX3
KmUpZEVo2gUSKqHTWOyCkJ6Wwd1avZbZZUk5FBfFK/ha9xTnboyC1deQR3BpxjwHF4TkFalBmRzp
RaZYctqQJi7k8HLm6cnCz+1Yn6QZUP6cV+VxxbbzasH7SvtyTYLaUO9aAD2CfgAb2USaDLfeUMiy
0FJvJW10qtwFKYOXYxexcdss9bm0aaI7T8muB0EpD9F7NXDwxQ171VZKxLYBRRf+YwvIUaD60yZQ
epHz6wEK+1h20GBQzYVG7eTidOmsyRSkUczVuwGrdpOuwD8hT9yUxRKaEhxbh1WpJfBr3/BtB3sN
WkqisRlGw/3K9uuM91APBnm4FUau96GANmdBDSX0GvI5U+WveMN2M1CCyHfTZW2HjcdQI+r8Mr4t
k2vP+9TAd2cuOpojLRum3Qj5SVcBGwMlr+oLI0CPVNTHpCIuKsbrcmazTlTZgAM1Oa2GTR6O0OnQ
KlC8U3gnOpMXnVVnboDkM2HvoRvkAC0CIPd2/U3LwczSNdVpCGyy9lDlVbMdYohjIhraYY6SgPWR
X1y2SeYFnjSk7/jagayee6gMAfzwRVeYmvfOOFff4rJ9W4B0u4PIEQ/tAh4MXPx5FXRplLviuqDd
OeeQA5T0ed0wyEIRaNxWLe2+KcSr1C3TKYJI1zDIhvKUPet86w6Q64VQhYbOFFNm+RnP6X1Az804
1NMpk15GqISppBZqglnbpfdwnNm5PIMiojRBVYOynCURS8Vipn5stWOsjEaMl2e4YWrXofk2h0Jc
ujbFpu0gEresf0cn0FDHnEFXTFffVN1At3lCo2Jtjjsg2/+HvTPrsVzHsvMvYoOaKPHFDxrPFCeG
jPmFiMzIFClKIjUPv77Xqep2ddluA40CbMMo4AIXN5BxM0KHw95rfWvrwc7YvFNNP91e/TTNLJJ5
hQjsVvy76YK8c9KFRm3CepwZhKGpi4C8LLXor8RH9dxMS1y5qGuHavjeqPM8DDi5BGMn00Y6pQx2
bq1HHTvKT0aFDbI3aDDqCndIMKwirhkeatBPLKsVDrBWlMlovC7VrcfjTggnq9pMsOoOFdqfar61
0HpnadnCvRNi2eHSb2GibF+lXi2aDHo1PiO0tRoCRdE1TMVWLyiBVJ9aA9Fk0VD/V7rBcXS9OuPr
zhIRocj15hejpf9IsMDt3p39rbySUNjb777GoaYkgZsKSxzCEIEqUywe7ojOzgUZSZ10Y8vQ7jSx
HB2W1yX7KgPAE1xseW3tlxsCjaL4u/bNm2Ol/N8TszW66XLHYS5hfBh3iAFHZIFVz2Zv64OZ7BaP
81zHrkszs0FqGJhMvQErcqqnzNflr66SNPPYmPMOjewgwh0QgYdmff3JtMZ3lnrK2olOifK9hM/a
oD2H9MEqHKWdX95HjSqordwc2wuLc4NGFvRDlGiybQna5gDNyPbN2zJE9caOtSscNOLoCnWoj/CT
rxIGAASPXqPzlD2qK1WnZZW2cvp2GLvTnbxfOhSay9QeGW7fyz7Z02AXjYc4dmntocUxe38d/Bk7
CrRSNrHo0nnyElX0XgsUfkOvr01Au6QKYxCnS7IM2NSQfgo8INfZ/dg9NEaLnKEhjMmIB7CSUuRj
Vz943XI1dk7KXsOgwAmPTpaIdJb0AlUl7Vf7prrp5Moq3WhJb7U2P1jnUdxTFU0PcM2muMYHCDvK
PrMm8tLaBnBLdv9iAv2rnKLosPCiVfUWM/6oumGOPao+iEb1oqZYiUYlYdcnyx6aU6D2kxi7LlEz
m9KxduZTx6g+aOKV987OntzKUWjPBhNDTHKOQ6geR+4vCRZMPJQtJEv5qUR7NWTZLsY566iNrmUF
2o5j648bvBQIC33ibFEa8BkKkGuuhAVjzM1cZ+6tVI2iKlVCsRtB5iXhiBrC6btimlqehArtcV+6
ThJMcI5mloqx/uEoCSds204rtFILVTWW6s4Zmy5BqCQzytF3EW4vTTU7b9h73YI2WnUA+EI4/smO
MjogPb1pZw+D1JfBrxd8Wx6V6e4IXdC2XxK4dhKdXrcWFdll0s3Yp5Mkj4GHvTq3rocCl+Qz73US
zDBTpQ6+poHPp2afJ/xCX6UHoBBq0XpoaH+YXTqD9tng8q34kbzmnZMtJt7mp/P+hoCnTpqyd6HY
hgefeKADsIjjbq3vGzu6uKLcLl3drx2d3K01+K1HtsaU1DJWgBQo69Hx8Omh9uc2rhczJXsHhXTd
9Xck1xerbic5ikAd7jypcP+ufWCTlfeHvkIpHoz2AycKgWRQ8owpPsfOJONwsPB5decklV7y0Q+n
u3lqMgdE11qrtFxPo1272Nf+u+49W+y7w+M9rGPTbDReq/6eG4CUapDf2lOkGNGB9U31u3NbcRL9
0ek0wSYP0eT5IB72zfLEKcm1anrAPltpiyWSL2VoIQDOXpRPlmbb5j9tbJxxHTccbbibC3lrzqow
gmkYfWpnQHMnsJTMJmksQn2RVNgcliQ03/5uIt2Y+H6DjhQde9y08qz2LrGQEpKgHeOqFHUsHdjf
5ewr7Gc8yiXKLLSucrbvDsNtIAfovh6ayGmkw6nqx1/tCNWkgcgJ4WZ4UYJCk3FKE+/+ClZsXp1U
otCCYwyfcmZdcy5hIzZDnW3t6MRBBALHk2gFsGYTon2sBYvupoQwH/SPnuNC6eg++FKPrz2ZniNZ
oqUXTa4mFE9S+ST12ptbjd17EJM4YdWNkCRbhttVJ63AaTBZMG60HkBAofLiDaljzoiTw5OGd0DR
q+paRLk7yx89ISdmHHZHrf/bKtkmXeiFMejdU6XaH1E5sEPnRp9zDWU2CuY2s6LMWNePid6YhqgU
fgwoYJfIPM+1uA8cdEVL9OJWN3Jqe+H+dL+1+imUHGVd3rjLnOERZHQWHFQtDn5iiI5rvl9Fl3LL
nsrw5xYFDVhSdMhEqSeNgrPpIJ/ASsF5sTxwnqkelZ4kTZBt4Z6HxsXlHE6/zBAeiTIvOopeSQuh
HA7wix1n8Jr67NTj09yYu8ZUOefy0A3tnevWWamaX5bNf8zQf29O9wF5Oh7Z/sOFah+XBJqWz/Yu
7SC5zqVT35UepEEb+OlojUiqZSqzznXQuKHLQE0wxl2H09wBDSxrH7phr2jh1dVrJdpHTcvXdbcH
Genz0m+gE4eFxYPzVHWdhhC8Bnj0/HeIz9Xd0IN6sDR8gd6s6Wgxd1fIqj8md6OHhqEGX1fi4nb2
dGw6b8/mkS0wWnrY8Y1F48j0QYXThURddEy4bg00mcXETsXCo/QAFLi152aSzms8KKmeh84tZtgu
J6+ZeeaFMM8bKFP3TgvCyxAbJWrdxvMgo5hROV7FgEqTbX108O0MvSvUKgOl9F7pil3C2n+mRjeH
Bldf0vuW5OOm+LWkLMGXUgJe5sqWLmnGcTm1AKyLcdqe690PrjggCo9V7XEqmxbcmhC54jeYOJrW
rGn24Vhpm3st9SHUohQPvWa7VKrfi0CON7CZsruQvsxx1Dhbwbb1LdxQJw2h8FPouU9wifac7kEc
iN0/MHgZKEqHnDcoLnbZF+s0n2tlu9iE9ElL9PFLuDyFSk1pG/QCq7LP9orRZBxqlk9TMQgwzZDv
4VMtkFs2Po+AV9CUo3dYsZzU5JHY9uSrChmAc09+uCiOwon3UNqxe0b4hBK1JaheG5Pe99J5RYXq
NS1QBOzMtEb9m6wAXTLXH956QWb0/pD3lC4BlPS1zstoeucaReDNm3JG1T5sJoeC1P6YqDp2g4eb
mYq6WB3anrkEz9isqomxKcC+4SZJwingBRNjCgx87uucKbd8LsvxjTtuWVSLr1MRzY9G7SXEovUZ
pgxkGBgIUavzRk4gdWoTHFitLktH20PUsu3sdmsEVdsW81A2r6b8Tdi6nyZVo8gA2uksLTrcBfir
Yxdgr8MOCZbLbIY+kHSgetHP1juOG9rGNJq6Q7TVx7Vvsh439jEq3TwUU5gGJExkNILaJPZYrqI7
CI6StZ+8J1vbvB7C8bL4PottKMEqAuCCnA6qiAEHz0oNZ69fu3tRNU7cDdt+9SazxrwDbTnuuE2r
yWmOJXMKr1qhEKzlJSqX72qBn0Z2WkhTTNoNb4iQGwPPh+rSQ5w1zbKeV2Of6QA1KoD8dqpFlXBW
gqDaaihn9QD3VxJAMrLK6/2oPY8cbfsaiPVlEfzFm3wUTzjUndLjT6V1cHm7IkgWNkLRGqckYD65
m1A71NWAxiSsZFqiSj5opq6QsedilW2bODt656qEl2R7afNgF0lXo5ho3OrsOk151yDCe/Dhsl6q
Odwv5QxCC2k3AudR76fZ4PZX/nqx4MozJibIUgPg/7ClMqZLE2U1Xd6bCfpjVY07kLSH9VbOOsPQ
Z563vSw9DAjRjT9c7zcDVYznKU3Ch7I6DGKq4zbc0tonr5qEsJF76Iqr2D50U4sM+2rKq6V8ZSWq
ZLIreqk79GQNrn3otQeO1XZw3kgYvYKsrQ5Qewm2PxTqyVXHuawjgFAOJAyoPhu8Z1JFbt5j+6Pw
Z4WVAW6ebgZmtAQPQdnmKuCkqEvtQ0RJhZjddHOnKWHNPQ6ICn8MPzgRQMlpB3m6C1DAzqJNGjUu
sKScc9i1E9TU+kqZiLt5DLOdsuM44YaDRY3KItogKBPAetQ8hB29iKX9Wp0h8zZ2XOEybD45bFE4
HEx08VARAr4CtW9v0QnpfZUObuZuJpnTRafVRcF9qwwrUr2FwRvjIVSq4LKWej151o/LuWvyqkQF
ym+sqRsMNA1C+dOVaCDbuixoM7346CgtdHDPlA8RWffMWbBfwWzTPspYiNSGXcDO1kPKVeE7ckq2
xe3yOpirU4nLWbbWgx/Yt2CQzctQWXDZrorZ5E1Q/SKe1nDxqSG8gDt1mKf1WIfvFU6GTpW4RvAI
sWoQUqAylZVsjhwd1E7A/rkqaJJq7mFORxscZPnOG1xerg9XIhjXKNVVCBlrZIXclkIAcUukIlPK
zJYtPXQu3ySlVks6EucDVb9NFuH9oXUbFSWAcblC4Gm3vTxWpEMuAboLpLjWqXLhM52y0S2A6W65
aLFCqYKst1ugYXPJk5USyF8BJLx9h4BRbTciu5pOpb4s2xb8EHq79ttyQOuFIqa6B6FXpr2h9x5F
msjxgpP2GujUo86QPnmATYRi0QYBTKmxIBpWesC3dFvJzxoGBlJM+AGm7bL5gqJui7rUd9o/oxc8
zW0JetsHCAdwIh228iJrPubTqAuXdu3RqxHE8XE8SPbmBPXwKik0Um2wKejqo5xwT6wPitCvUIi2
dZTK6Dr0tbqr4fSmM93v1hkebzOM4tCpjHCRqEgfPb92Ezlxhs81JEXvh288xCrARL071lYkDqQM
DnqUJ61gGLM2ApJibVPg+HmgpYniHbXfHgFAqVFONMx1T7x32tRARkV5OnTIbvUqnxQBBgNrJJrb
c2PNCd+lDbpzx9PozDfyKFFRJGxeTxHnr82tbp0qH52knr84R9U0aXhzoPhit5Fv0Qgjn/aIWSxA
8YFDzB2w9dwZnHsiw/m4gBz0cOqdO+glKDzsdVorNB2JWHV9WnX1FdUA/UWFRtcznoDHVr02XKtD
OK5YZjgCaOPTXEbsKjhYB6eB3OL6PW50Vj6jLka8xhtgEo8AAbpxj30mz50rvylCPGAITaHc1zoU
d45cJPI+kQf6oXvaZnpf40TN4U2fPMhSieZkyEJ6EhNz05HyOdlphKoKtluKpfU9ahi56PC/jNDv
vfKCDMXiBGMBpZIaQif1PRR6hLtZtSMNx+HC8t412c5xiXOw5kUtvDpe0FeD17haKIUAGqDlWg57
rYFC0NLykTVhVbS9O6RqVC9OJ8o3FbVP1IVT7Mpkmpc1p6NnCs4mC4ERHzs68SxYcTRFshXnncH1
HDy5orpZPnTfyVjWNEjw4dfokIIFkappS2aDXWY00YXkc9bwMtGN2S/CxbniIdCHnhKhiHKMm9md
Ur7MSVDb+TyIBGMmu9Ru293o6znncCyCTVBU5RC4nZIV68KzYaPAbWAT6GlMXYG9Zh3Y1EbIIPMN
g2GjBbbxjptiscG1Cac6bb29SqhXw8pYmysKaZvWI4VEXr07N9B4ADLFgumwz+KOgNWOYcHe88au
ycZQNFqBgKCu1iB1fPPVErElVQF3wXEMwjMRrCYcfwsjT344z0BnvB96BzHmrw7CPnpmB9KYsyN7
uH84aYVlZ6bkxyY6m65i+ax3pZJJAzJdEWbrF5XgMHj0yystYW20K3+cGUrbenFBq1Gg271XIsTH
q5yUY2HFayub7hIqKCTeXN/rydBEOTDXoJgo7T/YMfpptH8H9x1gAOa4pKwHg7tp4FBVQwpY87rY
9hp0WedCf/Cy1TXPPTR2UEwtJFKspbieKJCHrXyeNoHG2Cl9oDATXCSnLwx3HvxphedQbursN1P1
VDL7aD3Qw6XSRU2qMZ5HYq+Gji7cBcgSqmw/gxCFhOIc0E8I7YC0sVPezWN13Oz2HjjT1wCxP14j
eYKE9jV0m38yvXrGv4+N6daPVv7hHTCGug4/PBPtsTdEWKp8WFDiTs87ApwOkAdfu8VIV4uK3S32
loFPxoNH0DQOR0uSsoMUrD2aQvDC6sMnNAO4i1cnKFom82jdEynbQ7/fgKae/HE9Db8NBY9b3/Gu
xhrde9x+0ecWUCAtJg2d9XtkA1brgk7Ui/6gfP0QUQ2ADnp34KH7kzv8sOgkB37YPPJUg13BQSBM
0lULKJ4FXlTfwZ2pYSM14kfb4vyuiJuCv/gmc5P7JRQuWmFn3dp6x/rHvukyb+Wgh2fRxdBUGvQE
/GBcxAUMQGnjewS5xPZd+nKOCRCfQE4vpN6BqzlVDTZCIsfV9OyxhhNJ1pvPEY73e5iF0q+e4cFz
QNUl+uAdWT7w9PjkxzFtNrXjZEeV0YwTdpTEsxkidy4WlwFzbuuz0OxBTRCly7KpczE1d347cuRr
yAuru3xiBAfhNqf7gkgr1A8XWEubGO7WKVtxEuIROT0wGc+1A+IRQAajDkd4GXQXE5Z/ImonNJz0
nRCaRz4K6tUM36QZcx0uWzI44eduvogNvkOKOqxp4eksdD94SwnlV/YPDZs/TR/cj5jZl4SzeRr8
2+fLo7y6ESLIbyZ93VYZ5M3R1P5hal7GmeIalzEfS/AKeLJxUCEkPGzTr7IPSjCG8150/u961XjK
CGzhC7G8ZZr8HeIf7xZUmAHq+QZtkDZVcjuegsn+UUxcBbMb4qQr6gM9PfjKeMdoCoEelPb1pvgM
S502Uie62w+LRIRXzPoHphtaeG/ep8D/ceHeyxK5Ol8rGB+8Hba4dXBL6haYAfdV5ocrHhkLjhp9
BH5VFDnRGj2Lqs/oLu9KdPWLAZHvWIV60gsPNTog6h+xci3QuL1OLOu/NgPPZ1/Ho+eA14fdOB8a
p/wkC9IQYABgdHk/hV4/ZzAClUF4L9Deuer6b2GGIZ7w6GD/OOeqdl4AG4RFZOsXSVaTBWQ9gQFQ
+eDB/SaCwbqst5Mf7G+jo8t8duih72lwRWD1yGqC5q5UT1EwvXJwWakmHFrBrGyhh6noF5CK/UZ0
rjVcVE0USya+3Y/w5jzCPFCMkKj1SsBBYLd3kj26taFFqHl36N0ujIV0EarzQS5a2aypwYY2A6BC
MKb0UG6w9LgZUjpUH5iqdLXQamK/YT/90UHrYdVvP2rj2VNBMTQovqKlQw+xPysnkndgRKE1Wv9u
Dg+LQ54bA6ta0Cey9DLzpiovKxQwtkSoZkDbukJkg0V47gfbweSFJjTTonTtcQQFuiFamGwWKfRx
O4jmupr2eR2jX9Zl/MSwWAy+HjRlcIDdeGu36XkcICq73ueCPFM6TfyN0L3KkQfCZQbfKVDkik8A
6XpvL1CddzBJtq/Qnx+adf3kkIrA8IAHDRAtHQJ2KQlwatmEX+42n3wSuidkWqu4I3w9qIX+tL5B
FbnxMpdbUPiEV5dRfLoy2HPB9ze1KUh1ukuMU25HpOfSndztUMIWgY0beRLd3rKfpK1o3pKwTjRs
oFz03YMJwqf/ehbvH0nZ/ceQ3X8rfpsrXmox/I+Bvf97Uby/G4ryHyN1HO/qwLn+v4vj/a/ezHFL
8f33b/23RB7FlBGGIUi43EKKdB2G7PxbIi/6FyTqMKcqYrfRPC6GRvx7IA+TSQLmcsShHHqbNIx5
EX8L5HEMpPBD9zZJPwoc9l8J5OFv+p/zeLcR75HPPLzwAiON/z6PZ0Xn9yRowVj+MzD2z8DY/2eB
MSPNYblFxsUtPM44e0Z1GIe3WPl2C5hHt6i5i8w5uYXPcf6aYkFJ3CCX3jsGLm4DIXJh4rxBqZXG
O/dwD0AWUaD3t4C7Xx7ZEm+32Lt7C8Dzn8EtDj/cgvHz4t/hxT/IXovGSzALhYFkR5C+7t9HrzGX
BS7JNprCInE/3qL3dD+2aGBeRr+Bpeo01eUv/4kCsEsIUSKTSPFvtzg/kgRn6KAElCGi/mXnBfm0
b8+CoNMtRWVOW3NaqrU9NZDeNwX1cFc5/oFNPz0OmCjguc6vSqPXK93bjUYM1A/zKNwc8pPIMIQC
KpMB+owxBfw2sCAM4DogtuJjOAUiJhhqAC28K8xt0MEKKRHVYQTGAjp2ARflENUt6FIb9BnB5I3z
NtsvtYX2aQ0wQ0FyeQx6yHThbchCi2kLmMCx5zsbwU2L6n1DVChZR9M+1Jia4RKBSuM2uKFDsv0Q
3IY5OPSy3IY7DLcxD+5t4IO6jX4AoXFBSxw3t2+ZmAyLTnGdsM7QvOQoH9zbGAl6GyjBMFkiwoQJ
jCEZ7y1mTqgBwyfc2xgKq9V2QLNEMN9GYniBPFuh6p9+NEDzsXZBJMinmIXTi4MxTkbg36WWzDf6
H7+k/2hXFmUwG09RCX9hbjGpwhnP1dhkwzwPSb1D3AEqFSVtx8HFACuGxIOv0eq6EVhKtRheUcUh
UCvutuXFVQuiOlcO9+XCm/Vr3NAqBKL8tt9V7ilwExo62qkL5QLLp8ZAFBcqhj9Wr7zsn2HQTPBe
/N8zLKm0GXmdeBhQgdk/89EjMLdCth8x2Pk6Y42FuqcQrNY+H4Ae7NbVcVA6L2Aeuzwy4dXrmvER
fjtCtjbG/I7tgCkoS7GgH2DV9uG4F18omfn++A2DN4E0h9pceABQarcI+Xz0aQWXcf/VudZm64Af
ZlHuflwpIhnowIGBRitHtKb6okB2Mo6VDwRpyLuGP2hHb3AO0LDpVcNPdb8gT930EihrW9MEx6pc
7oN9DXNYNhi7gKwxEq2fNNyXuypQyegd+IidVg5QMXaA10ZSi2gIhq+0fL3HRYxwLCSKAzhPEJuj
e1hsdNDu6j6OLuxQYZy4QiSVO06NFhKgvIuB23HPDGrqCP9foOqHDW7rUe3BC20wkcVEMq859bAK
TP9jdmQBRiG8hB3/oAtWgmffKiSbm66qf/j+YOOJzK/LLucrNYj8dNx7/CsUV/10u2ZJw04PcS39
g7uqIA823acC0j0GwbBV2zvfb9FkufQKepuAJxfyuE2w511d1WfuDAoxkI8wbAYUxsuxZ8PR71fA
08ZcRYusPQVDVtrqPlBo4hG2MumMiH5qDH1UoxGvE5g9+LSYLKHWniR8ZOCfGXhGxM1JCkH5oe98
earcIbyHJD4sJVSMkfT5gkkwT0rXA7LmWFMSmSazICRWygX+UGAfqhI7TU3mlQWBKZo2XLMSOYMs
6mn4aNvm0q97nYoFxyLhoB0RmboGOF2SaPRZghyKB/l3K2RQPxvmIMIvVnOkeNZ3u6aHmTvti0AG
je0mW0rKDxJ79GhDtF6DcC+o0UEGkOXd+uOWlVDN0dlYCGS6ag91S39CpbvIbaoPnpFveC/EZxRt
aHW6+tXuOziJCc7syHlaacD/aG/OSAi1j7UY9cWn0DncKarQzLgE578k58nKDHrmXwhUerd6nc4E
tko8t1AXXYfFmEzUJAYSPlxAIYuw8e5UBVgpmifnbpM9QN4y8A7lTPXD6B170f22EMMEFaLwVP1c
rff1m7Kwj8kYYlKKdX+U3f6wqyYlBH2C398bAZELYAJJNp+/rTiep/XGtrOPdZlpQof9k1TkfVqq
6GhXL2vr6seMEzoOBtitPETIfuQ91gwEgRiSFAD8jisEASF6Lujiep9XWQM6Mxl5BHPC+vdlL6eM
k+rLIo4hgaBFHpkQtw89iLPr48IroI6GA2ZyPCeBdHbBrCQPh9dYRBQRAlg3fiKALOZRW3/02rwz
WToPzJ7gkvyxbNNn6J1pwBKgbM0DHX7MIe0/jP+1QOwaHX/PAybe+VhdCKIsyxoWQV9euKQrdIg/
/jCj3yu/NaJSirgI1i8Irkv7x3bhteqRAEG3jztwJdAL4eNj+sOPcek5MPO6cBsKpZDaZAzIy1Ln
Ohgb9MEHDMTaD+0oH9dSvRPTCJwA7YqA0i3XsQ33MxggdA7fJZ1wSgyTydA9BgX0xm87UwcDaVzE
XBzIVHaWN/rBifLW9U+yt6SYZjez4WKKXsKNVR1uc0zBsXcRhrLFsGqggjDkRhAyKdBMT8EEYQ0/
ftLJWSczhmFldk7FpHYgQBi6ZCSGahk8PVnBxYq+u22XiPAAfVy3HtOWyEMDefDYtIA5zBjGyKOA
JpuezOYDQgUnpoAEYpJbPcFtLGv/9y6h8kbQcbW4usG6JnQMf6zBeWjaogmIhUY5HspfzOvvGZG4
8JoBQDwow22DkTcxWP0NIniYybCER6qQRhGR+6MNkHfqcZjNPsg4T5355ByGFkM72IwLhEqgs8IJ
Af1+uev4PuyqQP/9Nln+Ub4h/vvbm4Y2ZuWSzBQTG1TLPnfSt2lfblnYmXcZ4qkOfsz0s63dO4gM
d7pynhkgCbOoV9e4j9qmgx3vetCXmIyAYvIA0+lM2+Y3Bmfdq8X5uU0l8hXh+wK2HYjqcGd4BDUt
KcP69wi1G7es9057VdTW+ZwcxHHgXizBUGA60a8Bc5GYELHtnO9wmZ8xT+8P9TYMs5ujc3+bzqOm
73YBheVUmO7TsGIvt19hBFdG48JsWz6m+w7VtSFn6eHI5uwDNcsj3p33YYfuALTu19hjSB9o95+j
eLXmNp0NTIeyEYosYDt2mjCZRUIrFf320EzA3lvDIJkZChQEw5a8lw5DUJqbyQv9FDAUm9+c1v0w
rAOMHHk609y/2+325ONomGBK7I39A4HKi6sKKvLIzd3aqLAwcGcxmInnQ+t/jtWMISYyVKkT9Hlg
4NIhKYboW1iPYBq7n80MG7qbDy5rnxq+XgkqRVDTdRf3wpwbQ/wEd+6fqcYqL3voaLUF2P93U1H+
6+LIfzpf6O+Uj39EQvl/Ux2BIIrRPv/5sKL4319d+behnRBG/vpdfxVG8LKr2xvLIH9Af8C7DSJI
E/8mjOANTC6EEcwIwusoXLx64m/KCPsXvEcEMkoQYo4R3s+EQZ9/U0b+gVFFjEKXsX83s/M2qeg2
SCl0UXj85TVQ/5xU9H9kUhH/y8bEDp1vW3Vx9J8GUw6RV+nOuOGRhLht7MZHkIPbpw47vsXOn3EC
9LejYLkdCnAdQjBwAzID4ObXAPwS9dlnEwFhEv2Qj7vFuE2nw+mNAwcauh9TnEG3uDPMYcQB6NPg
sjug6TrzGaIWLs6vEOdY6eJAawzQiR5nHADqly4BAUFiczsC29thSHAq7rfjsbsdlP3tyMTgt6xE
uqC7HaaTeA1KZHk72Kkn/HkhOpY3q3hr/eHDw9iqKsIdOVaAxt0gKEZpyNlEHALxVv5mrePm/iZk
PFTgX4YqdBDqB77rznVSE6RMJrO5B8dtzgohlV3N+i1ULijobTxtYpmLEkYKpiCgl6XDeoIXE2Iy
VvmO6Z3OyQXaibGFLRzO6r5Xwdu/sncmy5FbaZZ+IsguLuZlOxw+0jkHpw0syGBgnseLN8oX6EVv
9WL9QSllhjKtqjIX3WZlFaaFpGCQ9AGO+w/nfKf2EgQ+oj0moXxFzvuJOPccazqEigSpKO3qQany
qSiak73Yj/Fz76FDMxCfbnudPRsL3HYMcoN1I2Prbis9OsZh+XRz7FyUeK9Tor5yLAy8/PBFTHfF
Akx3ZjJNu6S9MmMkXxlEJ1svso2iSQUzDwNLgQ1NUvcu07pHrfbUjlcr3uTjBw0ARd6Q4YDjDwZW
kX7TtO9zSDng3C3zMHDhjDfSwdOQhICO4tlNgqFmuEBGtbOrdZvaQUePUOpJvaOqvDYWD6VmMx0i
+H9AErdd49i+Y4h4hz1AwwlL4Vd38VWEe16WuXywNQMsIeSLxorvi1aoLa0hfkh7F4ZJh7nwPEZZ
dHCi4tIPrn2MokpscyxMjuZqqH/4P+mMB/T+LCSwzLeTnIPRYW9sDlL64WNU40JpdF6J0FVii0me
jmMoy3e+7TprLLbK5inPkjJwEvzMyD60SyYlWmwMF7QHOBGEVFC5ICUgjv+aMKo4NqTebew2bXYJ
IKvZdekTwnNjVKgoB7bRI7uPQkBpQnmK18H22IW24kYUzdFY+uQi3fkK+kOzN7seoTjrHq2REVOQ
/kVUVybMQt9U6nsegVJzPHWy0QTjL19sqgsQC+3s+KYDOAuSbrRVKZeETGe5izT6zclwL3oa1YyB
dBYxQ8UECJdh6aSlP9s1nrPVlrO0yRYxUO1fHUMVZS+VFp8LTPrnDiNINJd7pZpLbOkMkhCKV415
XxX8LspLhMqqvSeQ8VCY9qM089avWYynY/YlscAi5yio8RKwRKQ1eTQWZZ8A007BMoHCcmb9e5Z5
eG29qTzXeUillc17hHJHQLF4Lu1bc2IMaBgANguj3M6DUgBu+Bmyb29F7dFkpsxnasXqm7FjAops
K5Xx1i/tUU8XRggjvgKYuawPuG4HdYlqtwsm616RN4OWpssYmLBhEj2Q0EXgkEmZeCmTF5EZwZY+
/xDl0ZvpqmVTevShlonEcSq8Zjs00XJQ1PHhUJ0n2J6+XucsvZsKn59FEbvqTeFR4qdQ8wE3gxOw
zoBdW95mTj4eVFme49w49+WdiyN1j8LLn530+6wzxEqsrmTaNe1mt7uesgpJA7yDeDRtatA7t87U
ifL2Ya3lpjEGGNbF+xRNHihi69Tux3r91A+3Uz1Z2wTW6qbvy9dEeSsVrdqmLEdoE2w22Q1qCUg+
wzze2nLmbqINLgtfc9rjXlI+Ns9hEMutgSlznQpaWsn0QSkoJxKBsnReKmkmF3r67dx438BpZEED
PwEOy5zvl9b9iDuQAMg9GPqaqwub/aHntJbP7RigXHKHwHDYV+zXN2YK0Q2hwRB6xaXBsUlxvBux
/rVSHeYxWmkiK+KZyWatg1UFDmoqxpZiOds5n9FaX10PVXIF4u073ENvg6rhJIoV912X3xP0eKIm
vr6pmASZq9YiBWAC6w8Xgn3J7bLYiYhXIIrfx1bJ4OcC93/6Avd/ZI9C+0C0w3++wv2nAJq/ZQv8
9o1/61OkLcjq4MMtfs/s/VufwnDcYYfLHtcyHJ0W4u8bXJNvYbVL0pdJ4C8tzB99iv2L45CVg1fe
cmHjE+b8B1L2X0Cq2ix8/7FPsRxLmiQvGmvEgLVmD3z8PVugobKsesCLwBiKxTeQxOkV2ydGEFoz
ITdrmQz1ErK8NNTagCMC8sqUY+KpH9PvDpgFqoI6RIr1G4/1Kl4HEmpg6rPkXyeFKtbul8FvE/fO
SrJdjGeZVfI982nYDWL+bC0UdUuZ+lkdXmWWu/EGbtCepuNn0m4GExzTMA1fc7v4OkumrpkusUJ2
4fdBe84wBWwyOD8YrYHLuPrZKm8W6exDld9h3rgwAr6N6+Jp1q9Ueiqc3N6EjNpxBbv3rnwc+Vfp
xXxtNHdzDQQcca4/blkKmT7TZKamRv8hCvutDinG+hdn0LtN1DNh9SL3nVnjhXYA+Vn4vbQBO7uD
fVTY1357CqibTJ5HeWUONfzjkGc1yyehI79O+VVUNsnObpJDGFKK6nrZ4iu3wq0dYWBksejDYdh0
HtsI8hhQ2yPvHAF5bhpm7KWEZa7YkiTF+C11tePQ9J3ftnQ2M7pk17jLzelmRufLsHAFDUSvWOCz
bZa4UCq0O3v9AY42fpYZ76tJqIKdIATBjHkkVGYn2pCaYt4t3QFI0W7JeGt7MxxWoyeLnhTznHNI
5cqVsb/MXf5NiuE+Hy5lF4RLfaKmel1fN9MoHyAC4wNVmNiwDcyT2GCZGH2z0neOy4k1ddZ77zzF
EfqgeoSKo/cvNjS6TWJDu5548u2iGGc3y4fVJIUPoueCiXYUxCrIBRKSU9VIq/CwUOu9YVU4Z336
Xig831o3P7tJcWNMiJf6mEs3c79iLX5kT5tuXOUKmIStjc+NKTwV7Kc7hofpjIYnRCcVUflKeZPm
sOQBVgS1lO9hBQDflpR7VklDl4/vYZeeIfp+Vc5q0JtjmBRjwPhBR7lkvraYLpCYjfDJGI874zp6
rGgWOliwi602IwQaTNMKP7U394HJ3mxrGyGdRB7J/Qr/0gY7f8jnIdoYrhtR/yKY13sHOSp7K3tM
V0oU7QMpF7cijHT2cZnnxyVAqra4dEZ+dAy4dLGeUsqLdBdnD/VovnLiN09NjFaw0a1LkxjNdbKo
Gb1b9WHnIaYevQk0ZQGPbeA2IY61j4v0QCl+1tnAxwyZeNEtV0VvvMuQHclSWs6Kse24dSBetkaJ
Yaj4KkLUjXU73uQ1LUiN2cmPwTP4c54v2yrSv7dsojazkc1+NM6XIm+dIGvEsI/r1rjOJzrWaKlu
By6ppNVvirb8xjb6VmCo38k2vXZirb7r8b+eEdi9OSWrbSwDcNJSDfaYxFuliq7bk0bx2k9W4OZs
8qvS2EzSKa6jDMuSjMQJd+51bNavBlwBUXb7sMDxHmJsj9zJ2+TtkhxYoT9W4TSfAAiezC4GL2T0
5A6YlynzukBo5S0NO9pVJDd0UyA3PPgZUoZfhD4LuBog3SsW9X6W0s4MkrW3hgOlxsdipyApIo/C
OHfYoNvLnQE7bJOUdM9ZFx9GUimyJeapYGXesl3Usba1ER0PncMAHiEE37vhsalN1rCGs5e+3vWO
eWicSUf99zE7DdZbPb8LjfJ75tqI56vkSzI3Co1efRoz4jAMx7gPc+YDMs53i87qO1niwF4SNJAa
1mA0Rl+47q9BU72wd2Q3W1W+2xTIFryV2wN/OTeyHWqkcw9SLw3jGxNqk6hdMED2AwP/K6+EHWbY
t9Kjw40QD6CGhvKgEVMROt1d5+CCLecj5tZzXaUSQ4GLzyoLpKIzLybjc8AmVk1nt1d4yHs6OSVQ
hof5Rxb2L0bk7nBsWNvBHR6mMXq1w5Vkh63Hj1GJQ6gTG8QTgZCSl8gZHpSUn32K9yy2T/3QXccO
DI4sPRYLLyun+IL3A1leMUf7hBiUjSPgXkPsP1sWsxfPQWZpFFwvsqdz5W8rp632UYfhilsPut4C
aQJsrR1X88PMuYbXAqSYhReBnb4OeNy5rdz5m6wmFTST2Nv5+KDPQWW1X0WSHxczvpf0hBgEDzMt
9sE55dIBQdg0BdOS5Gxb7JqzaD8qdLDOEu50U70PVioC4aIRl6sFwcTJEwswzFED5SFdFuukLNn6
2EIARPdEOhB5gXcH6UIlAQSV0JFibgM1rzhXK0dOEq8xLNOdhZ0z0Njf+LKDW5PlzbGRbbHLuDgC
xmn1NWkHKXasOduxH/GCqeWGBwCjwx9qntGunbNSVP7otB9tAks78da9XEi8hjW4ZyhKJN54rgyS
IWaXAqjUDZ34VC4avrLU9R1ZfTMWGcKuKS8WuIzdtGh3udEBhlAzHyLlQkXwEHdHIWpww/bck0I6
u42ZPmDwiqG3NZ1veVA6CyDqrB0QuacCkKoW1S2oTNyBdqdzV9OThzSPTvMo05s+rY/azFRwbB85
I3fS2xfOCvBsLGZ69l044Q51vCkYemBUfUr7r61iYgsBdMqaYzuEYrmrpblp5vI717rEVzb3qAE6
zU9L7zLjWt1Owy37/OirFk23SPca7IMc+aorDpOUC0FFHvaDmUdflN9yEy+Bk7CdGcIW7prZ7dtw
PmlxWV2tsEk0DtRR7fg8sZnhphYF4YQomQ9jnq9FRn5ddNYneJTmWHXuIVc8EAE3RiJp4kEWr8Vc
iCvu936YtZ+1FQOz7ad0rxvsf2NABN0EjKaod2g4IsY7eNgKaGUDcBNz1pLbmWbW7/FbMVHYTbGL
qSldMlxfut+6LawEPrwSW3lS4anLDM889C6D2wh8wDygPsp/8y6VMXfRhs9uDyxmP3VpvodczoQk
T+2bfsD+8nMP89e1yX+Rn0bYmaXr7E3+4z3MXv36v1vtUnVVqT1UdVuVf5a5/v4Dfm91yC+GhW8K
wR9j6Fl7jd9bHfYu0mENsjY1kuXLD62O+ws1L0kOuolQ9TcZ6x+djvOL4VkWaxrakr/KWP+NTsdY
pah/WshIj18vpbB116R3+gep6mi69eyMUwvRRgOcUPtAqPbC0w4T2Bqc0LoosA1b7LEJitHDwIA3
VxK7YIP+Ccc7XHRQEkkyyNFP8wnJKnM3LsXOmtDoVdXRtCHczMYhsTkbhxbrk/IR7Q1VePjhDfi9
hfsxDo7m8B+fibluwmhnDPpMi9vnn1u2IbKkFQv4NugnkKQVxmOvndraa5/oWLQeWn+mTe527tVb
FnPwjKa6Hr0DTei5XkymvmYgOuDQ3Vzfl9K1DxTOErRfngCgXs13ywtuqW+9y4dcW2F/7N6xwc42
snIWpKWxXcVfeCaYoYmPiS1GteZbZPoNNdtHGWE2Ka1jnbBrtbAwGdZRNFSA+D4fcbl2e6M5gE/e
WARfnBk0c8viHo3uRtzVcNaOCkuwFsI/kNL86Eg08YdaDNvGdtYEgNcim/S9dFPSFhQZIFUGbM3r
wHS3eEzXQ6zkNNOwQ27s9YCrOenS9cib18MPoZF10mg1cK6S3VRBmAwzg1ZnPTb79QC1Ov1dA3qT
0ub5WblvoK4d4iZjXzIVQSzDdDNe6TRtB8O1DgOPAGDDfTcVx6kdvlpGYHGW15zpQyMVpPP528Jp
76zHflG6A1I1y954UXThOZH5RpEwUC1AxMIt2VJAzGspYaxFRb2WF9SI7lpu5FgUie8zzqXdTOd4
LUogKu7ztUxZ1oIlX0sXbrBHHalQXA/XGbUNaSm7ZrQ+LWoeN0GBg8k8SFWFw4i6SK4FUpLSZUVh
8tpTO+mARbZkDNICTi+YbD7Y2mxDrHRbZy28Jus8CHEMK/tTXwszAAhBFoWXai3ZGmo3jxquixRu
webOWou7mCpvGsHq6mvhJw33livXX8Lhin3YQ7eWiGtwGxVjjRoiV8Z5BpSDGgaByqI2zlpkGmu5
STOL5sJ5UfN0LVLYrD3IOdVBUGyAo+NSQZADb3bnUcdK6tlhLWxrKly7IKtOTtmXDgHMaZgR61AN
T2tZ3KgPJDD6qaNettbCOV1L6DAE19JZxt55XrTu2Ne9T5KROPSaKHd1+oavezu1+FkRm6R5eQsB
yb4exHgQvb5PqJuMOWYa32lISV21Q1WbBiKvKrYKkJz0pHwdQsVSEXTZpM23TTXJgC0TZvOBbKr8
3m5cDJ8h10xmPeHWJ57M7C6J3r4weEfHocdIcZe3YsI5heRhjFR2m9Hq1Yc+wnvmgaKOs/CGxcYL
dPMVmhA9Y+3G1R/rx3pac03GASJEZLKSqIbbPtFRvrDr2UrlGifJXlEYr7qpH8HwVwfbaR/0uLG3
P5kesvn/xfSoSdXa9chcTZxbxMxe9518S1V4A/XqoSk/+jG7amT69BPy8d8L8oGwl7s8MxqFrK5L
L8ngj9b8BPaDPCO92yXIh11WQGlfYkxr0QWXgQ3zkXykXetpEMYJVTXx+NYArxTb+V3TvThFc5g6
5a+Hst4mhxEySZhUAC2QhXUjyRzKX/jGmJbVtSEvwem0PQC1Q3S2cjMgKyNIkm9lydx0MiGzcHxq
r050Fc7dNm/OSf9o1ilqa0ZXS7my832Btj5qwQhkcgfqKRiXb9r8fYTPhjTMH0O65lM3ZohRG5Zu
/jIyTs3DA5KBkw1jLAZ3IgCKp8VhLaMyjNaw+cCIgrbp1aVYovs27A/j+ISUIsjskkZ2Q5HA6v7e
GL6z8e0L4ioRKqvGexkqgDakSjrqo+yKgJs1ZLpyrw9wTaFFro9qLfW6mFU30bY2f507dINzAfSs
XjqnLmbwbcu3NheHRsuYsf0drDLQbCUKsa+A0W42RwnpR9IAF7gq2xuywJ49UiUQhwTYh1Hnhmgc
nb0JOCIW0X6ei4D4PtT6GiK1Afj490iWjLWAxVvwLJBripEOiHO4NFymngUU0KuGV3lxTG7Ry7aM
si2iWqa1IO9MKJpuHXSpvfWW8A6XsG8RdjY3gmKq8p1ogFswnfQDbLtdJuHWRivrNXw0XH2nSPMk
y+EnGeYnGea/IsNY1UjS5PVix1RwlfERt6GLIx9eEG5T6lTdhA8lJ3LEjGfDGs51dpt3+n2Gy4TA
vBoNDfjMDlZhBrVA15BiDDMwgciI35RdrpkXj62RvtSjsZwAxRvMbdvsJoQ4bYWUuZ6G5tRKnxm4
xVgRGEKwE9hkY3klyhid95CwlxqQ+PdN624XVPtbKhViYgr7yCQjYYm/x46oAawBzwPZn2lCvB0K
7xR28G6rtL6dQ3DK1VtIDuBGc9C6WCwfcqNHaIJMVtW7bEWe9CUyKEszH0d+J7Cw8tXJ4eb1tjz+
HEH8SyOI39esxDj+xzOIza9/yX79S/fj4OHv3/a7S1b/xfZMVwqTfyzqe/OPyYMUv5g6fygM7sN/
9shK2mdDYNPFBotd9scNq2SA4eB1Qrq5ftO/MXZw/nnBahn8JNew4KxJfhOu4B8XrKSXpCFyHOX/
jJn6GTP1M2bqZ8zU/+uYKaOlV4DUiyHnWyHc3HeQr9Y9+mPLGq8HF2BLKSascSxadLN+jGyWSW1f
f0PYUR412Z28OTnjeX2TxVCf8g4yXcpqZsPs6z4DbbwxpUXMhV2DRUVCWMXQ6ZezbKcgL5LbluUM
K83+rYHSPWRvhiUeCAx6YFS1qbWhR7haPSdZclXlePyyYdI2MN04rJ1w6xIGt40EY0yrokkwFkB0
0Dq/NZ2XbCbEbPikTxFTpMKZ7gqnwjibTNcwcNjVmeidyZwHySFuyiX8GDS8sX3LBs8uDvmUa5DA
k3v4fQgiXKoYZ+UrNTN8UitR/cHpmPGEyMHBy2MVHDAs0lVkV8C+YaJAzVVz6neD6ny3hQ/bEeSO
MOWo5+lydLxHx01GQsSYP3WrWLX0k1zqzD4X50AI2RQbvT9YDJKFpiM1RxVY68THGOSWzNnNQors
boggtdYMlTRpKx91ITR6MWO2KomDQF17ckKCafsemGGtivPUry5J42aKpg9UHsTaL9i7+LI/dCyY
Va/BJbV4VOgNQA05dgtPzp5uFBoEJr9deepTkVxnLSunKLWt5xGfK1L1Y2pU08G2D1Fjfmf5iXJD
La9mNVcX7E5eEBfqzvRYa48ukOzZ20Og/mZpfbdThjlBiYL5WeA+JIMoRvyc2Yds2elNNPh6zn/O
RJfZNWhSZVzlS3ElQw1hjatO1dgg0QgvLJLgGJ2HYrk16xiSK5Zh9A4Xpx3bs1Nqn2WddP7c9QTG
1/IeLI+Nw5Sdex9dj91nYzlXSQwNNgprgD+shKch3CawuOl9F82niEBC5F4GtW7uVwN812Swp8bm
ZlnyR21CLBC1JqpUmOAIWbPFeYv14kX0lLXAgScrRMLv0TjO5jUbb+J8DNKM8Z++mGNSnPPWekt1
677LbNj3s2rOQ2RDl+nrd+S8V5nHfD3H+0hK3HCHCZi1ad+dc4/PIk114mNfIw4yWy8irQEs2qYJ
e/lG822dKz/ixU1F9dovzcEkrsIQSgRecqsb8/vkEQON47XBAYB26HZsudLBTD2zWfuma+oTo9pm
Rt1Om32VhIgIjPjbYsQfusYidOpC3i5teM716At5imvtjqfSQzUNApcRO4J1ZPbiJtLXHKMifbI7
F3qA29yhILnLpdudHMW2eYIsvMc8yaKytdRlKp1g7rswWHINYy4EnirErjhGM6R5mGmADUjOHrAm
R7mD6iQYKutJJixQBPqgYpyeVZUXpDMX92a7xlKEbFd1LV331MaTEihjO9t7Qtkc76Mp+UIlRgze
/DxoJF82i3sPm+jZu6uM+Wuelix/yhwEgFs1bBKXB1Vp7SXx+KT1oEub8iFSK57KyW97k0FCOV+W
0b4uJ+27g1Y7KMfSPZJ189W2ibmp13QvXRpzYEXzp87ug5tmtJdtrm7Voko8fpjVpqT7ksH4CvSx
gLnUl9shabq91zU1DXu/BHm1omrd9EmkjKwHohgpJZNTXjZfRVx8lMuIeF+boi2r1hshlLkP4+yy
TIiD2ZxpPFziN2rTvlhAlAMV46YFtnU1NnhJ5oS2KExtUquQh4foZDZxGCeH1kIzl4tU37V2+xAV
IQ2V8tBxVYTnpPN9O8U19oQvnVNkPmokcsvdeC+UeiBHrzp5n3Yz5McsIXNHpCgbolbt5gCFmAea
/KzbWrpv6lMYEgWX149p5HF7VU/xilrkownFmR2wnt+33tIFTdidB2tZzslk7LCQ2E7oHpU2dKdR
VsPOycy3IpYMrBnOH0WEZTzSMdrPrndOau+jSgfuk7nH4YZsGuXBi6zIzaiVfp9oX1L8YfhnM0ZV
rZvtmvA9l8N3J4QOXVfet7wwjm7Vfv3vnmD7sxv9l7pRFuI2xsD/rBndfaa//qX9sRf92zf9Te/r
OaaLlcVkBb6urf9oRXEsCkNHZSJM0/E890dfovMLDCW8jC5f1+G6eD92o4RBeR46YQ8ElPHv6X0t
+c96X9hPzPt0WAO6SeTEn9vRbDbZK3oLyo08xXtsx0+4wMUJ1NoUsFrFul5IlqUMgDSMZ3tD957s
kqxjGCnOdsoBU2ThYdAxlC8rIy9PnFNK3K8l8LuNPZMZ0ccZNFL3HlJltbHXTVoWYxwjWo2tl9mu
mJqvPWxwP6rityJa1LXWOaAGWQxKrQF9K938JT+2HmIgTVjz1ayHr6mbfxXph57bQCsXQMyNu7D0
rqY7l8hFfPcvgP3uk2UfleiDNUEiDPTWqB2yrbssJyMBgdCbV5yDzjGbCbHM87ccXUqSFNGeKBJC
o1wwCF1l3cTrmi3Ue2jBK4gAbOslXNEE2gopMFZcgb6CC2DYsyxcYQb2ijVwNI/1ao1eU5CQGbbu
EVL7K1rQN8213gnfwa/SY+5Tn5y5y7bQU8bBJZaMRMfipoN9EDJALl2eDYwpW6CfL026BkWPOewV
4KfKwqlS9r7VAtxdU3nI7iL6pxlPOqJkIxtJeguxhekpTMx4qO7rNjtrw4JQsegJhCgrbsrm1JDp
aJCRMepHjFy3VG9PjT0TbZK6QTbP8CYoc1WiH9g3vPShI1HBUbPitOXctIx4a3pE+5jucCLPuQuS
nNNnrnSW0CuebjWwGVbXHZc6/uL106WnQsyVbn+RDkrxuHWtW0yQZ6uOQpYS3qtJOO8Bg1sHUpL9
BJhZEqFZUhdGnH3RUXqmSXFwoOwdtboMDE7HaEHHyZg7PxEx/VBNxoPggD6YzRqzp+H9jrz8qqro
NjwH0JFWOw8tEOhNZTqnqA+J9iKLxzGxiI4mmGIuiCAlaIutCZanDsxk1mhYnvrmuFRuf9RnPFWs
jTHvuS3B02q8C03jzV3Aj5p5XB+NAf6IF6k7Re256VsudUK7NL9ylb1Rlfw2xvFdTRYXClTzHuED
HkryvOIwDImlWBa/ms3T0K8x1xYR4OjsriHxUPgS2tw6Auqia90NIYvAwsj9ecruF1t8xzcJl1iU
HyEk4Cp3op1pj0HqjXdZQtQ1WZHfF5QTYcbmBvtQSKp4BoVd+CRcNdtx9G5SwrZOyuDH1PI05Yux
HwM2RpXDgV7b+DvBtBNXFRc7nsgzoKSTs3fGDi+pZZ414fY7ttU0ZEO31cg3RQO53KjKfiShB6wu
Auvjmo1jrIt2c3KNoLAUiGOtAgENrrQXk284fRe0FjnbEWGjQXIHCTdkOZId2IX5WsTeE0DSmzQd
aONDdnAX0zhZQl3nuAoyIjzXR3/g8hQ+IQu839o47S1jgqeNHbYDr4FGkDDyJDqU9XVPoA3oWv25
gU5KmUpaUtzIYzJ7n5GW3irX/FT43ja4gTEhVKHa2oXx2YseCoCbYzydATBJr/N4+1iwdeYbwnyK
V1KwfKqV69EmNRxLXUQkWA5iFtB9TzgXZFgH0ZBJSLLpPSqwwNvG9KA46a89HeG+6mf2Vc1FEjq2
bbWM1sBBeOyhQCYBz9kkFjJKiWADjbKqPAx3DM2rUWf3j4y5ZHjurMJmBCREcuev8yp5Hlbxs7vK
oI1VEG2v0mhMYW+z1YjzODYNbM78elmF1NwKb3OU1TEKa5lUJ01Vt9lv0utVhJ2ucmzZzU5glstl
WqXazSraLlFve5amtlC9AKB4XMUWLeKmQu29rLJvif67L/Q9OSPTdlYgRhC3OBuCp8QhRzeeox/P
ClQ5kNMelvZToS8PV6G5U4W8DOQ/bgpRBwnN6H6qio94FajXq1S9RrNer+J1PMjNU4WePZ8eIghV
O2PtLsgV91uU7zTpF69hFRBFHpJILvwJJhhqfN5WDi7ul7YHqsLeVhZmOZoGGMCr0D7th/whphOM
HFMHrjncLRhl9yP3LGJsSIZq1bHrQJ81i7xgyvjUpvx5quPmhtg3otjs7KWzCWKCtOOrPJu30/xs
TRYRhB3DAYNjM6tZDiak6oFMZWbAU7zBZaHQ7oCAa1V7qQ1Uylbf7EzrJZpB1rp685hAboq0+alV
ZeBJzTzrFspx3rVnvcV2ObVn0e4WQpDQYVnJY5LEe7JQMFKk5uMg3vEci4CE7CgQ04dA+I7Zu36i
MBa7qi5fNKJsrBjmC7tnj1jNaQmn3y/GQX01hvmS9uJkIULapDk3CRJUF59QS0wn0zBcQ98P8mG8
9jTtaMEeAkemEM6RI8tqd0vcB9FNZv25FIwetBEKfGSzCW5sdd8PCLZaw4K2wd3fXIO9moLM95qH
Pra4dguLnpK03DNJxNxjVuu77YE9dXVOX1jmLfZLuDGhxm1Q9NkXEYpoKwYraGZY8vT2jFt00d2q
+Yn9wAKOHUqfq8WkJ1ZP5YyfNStBozfGF1Et97Vb4G/O4LQ1LpMtBkNna0JWywwMp2SzM7r2MkaM
BX4W3P9Swf37HgeB43+y/iHZsPqm/a/3r7/+n1R7+wRe/+tf/iRD/ftP+X0bJOGfoiX1pG64tqOv
Ff1fdahsg4QNjQ2WiG4jfZV85Q/LnUsJbtm49KSzclbFDyU4QBGEshj1LNem3Bf/HjTV+Sc0iEWl
bwnbQO4qeRhrif6D5c6e1wcW9TqdNSEUkjZZJPOdXXcnF19PhBsOjhwhRknP8HZqtE2JnR5k0TU0
tUtVFsQ6WIvamgWFh7LRM8YYmXVl3AwSj7Zo4r3r4BNH4neFa+Ak9fH82wcKatTqSccwkmUCtkE2
xOSDIhgzdeumrLjDafEXMcwaBjV452NPxlYCmdEe+v2EwmLTADbfDfHKF5xiwlLr+hzzN08gCpum
u82i6CpxmG1q0Twc57H4EhOqwV0P+xfqkvfSpoYUA1hyZW6qr3rSfhAHxnI4QsypOvh0xE4x29s1
hk2MTnswoQHtV7Mc48US5Xh3TJwCEadbfaAohQXXQXOoxvesZyJrJivUkUgEwEG4od+L2EnXRCzi
RxcmLIsxfqTExATtMoDTH1G+UvRPmBOP7iifom40A72u9x5JSsaE9pck+wNOpUtfO0dj1gkqT8wv
zjoUq9hJ+2ZE3aK3U3Ocqvo6nK9BZ+5puQ6MRkinKms4AJzhvBQPbeycQEz4FpNrQCDefiosc2PZ
+oM+4WYzSjO+AnLRAsYOMkqYRjOem5kIgLBMX9NSwePAW7pJGuN7k1QQ1gfwV2Zzl5nVnSDCjila
H595M9sZ8EiVW7f6HOOl8U6RU716lWGfvWl675qRGaayIkoZkEgW83FCje5XbzgEKTIGjWMcjwcS
Tdjok6BD9CVkz6q/hgQ2+bEBwV0X/Rv66nLPRUQhOFjf7TUeCEsHNTHSoMgg5jQxH0brvcSiRF7o
+HV0x/uwydPtItunQePmKTSGoJo0MC4N5FN53ldRA0bL3YXpclxsy7Y6rCVynli8zmYy7gv0LJTR
5BFQ0yzVfNZ3aRYlpLS32AuKAqxJKI65AQqkNCszUJLkdkTt/tBLN5Bh4fiDd541KzknRj/ClSDR
EtAbMAPyHRlkV2Yc0tHRxxWk7W0Wkc8+UVFkD1YofYRTB00bLsHiOIRDTCfb0KPrvjRPRSe+Cb16
itr8Xiz1OVIGBwRhv4bRfvKOEF+2bFFAUCS1SLNMk1T45dC107zyIoM5Gx/QPkDOGrMc0IC8GClp
HV7v7lGURhtNlmS59Ty/uiOaUe+ZK5OeM6CX3pQMvQnBjX1DLx9rwvh8zW1D3zPcoJMTp/VC5m9I
yK6urQPUcO0/8OtAZ+NzxuHpuPF0I2ntaKMIFTeSK9G98yKf/y97Z7IdN3Zt2y+CB4ADHADdqCMY
ZLCuOhikKOGgrsu/8Tfc3uvmj7155LSdz36+w9lXx/bItCiKikDsvfZacwk/1qbkhu4uzRxNlOHs
XRUWx8A/5lk57CguDCkTpLWE+TmjjZPGveGeHxwhtK4T2im+dmib3eeZSbkNpmc/6L/R9nPpeEev
Mt8DlGpG3+Y03Bpteu3FA3HUpHtpLQsWRvRSTEBQGzATTabeRDUyPmSWvrmsq2qadqnFrJCM/KsS
dHpIanSMvkEyp56lEq+daKvDIEp5Hlzm8F892b96ssmcz796sn/1ZP/qyV6JXz3ZaNR/oie7lmrc
2Jn12EaAysfi7CIoTlzBdkswm7ShNFtH9t96KzYOdk0+cnJyIACq3Ra6v9aK5Xmu02QdftDuTOdg
CYycUqmdKrrPiPDS2hzm+WLYL5UKmu2UDFgkk3ZNLa2956J1WyXBdehTIguqDQmwSekjr7rD7AXH
0YuD3SjRKuxx6/dIqN1gE5balmgza6humMxN8u4Wn9YuLNU0JmNT+pWz9q3qZvCy/giR7pMOplPf
Jke+MRgljNdT+wlSaVotVUgp98jQ6lchpc8kpldMT2RRVfwjXfyRap2ScicvO4om2SqLP29VdXDb
HSdBEKAY02jqKysEs9Z0dnh26KKZG3q50dpiBCmaWO1V7OGgWHI6tVQyXDeVVa+7hrFoiIAl6TMB
rhSYC6lNxls213ao2l0ah7qFsMuO7kQZ8HLTNwPDQY7QoIrMODRhdZYDg3OwpB8UDIc6rDqg9TBK
i+Iq7m+5d6xrO2+fSpr27hPbInMPKLafukMf6Z7AuQOVAe3Ni5u9IwBjZYXcuDHZ/Dl/FlMJw48p
NgjS+34Y583C0QcEWHAJIf1tlyG7b0MIZNY+l0XEKXnC1xEVxPGTeFdivrAV1/gExrfiLPTgMfNI
Bj9pGvYhVu2himbvMNT9cWjiN9Pqm6ccr+ouG9+MMrz5uc0tA14US/A9aGYrwhOFAT5kZERpwnRV
+mV1aL+lCf8CsDrfN74dRR86CHfyPnYM3AAwN1aQ4Ujb6LS2pkbBBZ+3zsA8OEzQ01s33lo1XaxD
1AS7xCKcwHJMmxlhOSsUl6QovoLZp6VvoATBoJ15EdFA/mi882qhtl7RHIeZsjvLswKS4rexdfKT
oDj7tWBHEsPOU+G7lcEjp/lKCJoBypYmbji8n4ptdT/k83WIX2iVtSQJJjqsVY5Z4Zf68l+pL0gZ
cISwyv5n8eXwkXz99n8MpPCPfz16/u2X/lNxEeAtAlBHtquttn9QXLC+au3EI8xL0vcPMFbiwtKn
psaXrvfTavvHo2dAyJV7qIdc8zMV/Cc8uFL829FTe4L5Wqg3fH+BzZ/5j4qLyaPYRley1gRVKRbH
fDZgQgssuwO0lq5y7Gk2NrUBu1qdHp1ufK+1iy3FzsaKv3X8q6hcHmXAg8go8L0JDHBpDeQtjPL7
VHvjAOMjy0i7OkFTenfT9Cope4o7cdTVWOvGnylSo3nkdBGu4Qvd5UsqVhJDXlazoxmjpE0YuSfw
66+i6mOU4N0UPkpo8DShph+LSHaTaWvv/AtB3lI3RtwELhWfccOmVmeet9HImPIjyMT3WYEOD2Kv
g/AvoARhugrdXRLKB4+vvQ47MwQNhFEmJfri5wvb4JwcEmmcu7aRRFfKV8FHUyuwyw9Vj5uqTL4F
drWdM/WeVhxSUtkEXB6gbNC5R3q/fWQZe8uqOKQoIGNlru1ND/HSBbC3X8TYbnL5SvCQwGLIKaQa
Ruio3re0CEDAVJtyjGC2tNaHky4PqiODGPrLV/KGDY6k8RTu4fRHa37ilCe6fICrnOV6Bn4ppvCq
bVvknzY/DWGkC65p3Ax1L2zofp/yfDoLvxHHdnwSOSlkKd01jbyA9LLmbTTKb35kfoF6mrdwpMZd
HtJlFPF/m8N+a8UufPM4u/FT/JTlWOA0EVwScmpGLfkpfYKtRQnbhzvBPnV6aiHzmpRRmY5EUsXa
nlW94SpDeWJGmBhe8WqOKFoMMiAIRICs2IKBkvOQ9dS5JLFJacpE8yIlzvylG/u4b/MrNV2F3iA4
w4xXkTsH/FhdskhJdRrtx6R0wVVavIL6lh5VGKXpxvGXD3cuL0NZpw+UUo5rVmtGiOEgZ9JCdhE/
tP38oy3x9fQ9rw0in4pTefcSc7Hb+MVL30F+kIaRbG0CqNumg/+YjPUpjw2xjRKaWUzrmTqT5wks
xJ66A8xy1FQg3aeARCDYJ6qGoR4+J0b/mjQ4PM1Gv2tER57MvjMKTmpl+Dgb1MREC7r+koWPy8+W
At5y2zYuB169tOmN0b0rvGrjm/Asq8j0jm5RinVkcnz1qyY8cab/SJrlyc3uZjjymrESrYFHMXk4
6cnqr0yTYAffGxxEO8p2Lv/qzH3rec7MC1WcHfyL5bktadQIKi891ZF5GAzQrqVyJSIFYX7VRttR
Dbf+RY70wy7jvsioJjdjTnVdzWnHmsNVFgIf6wLZ7ryA5PqAcwsGZu2s+nJpNkqaXE/TmkJtVV4F
AwSoKjLyVUtsYJ3XHq+0LngQQOqjsqSWJJ6cnYLWH3I+O4R+F+qbtG4egV3iJuPWjocHPutviiqo
H1TW1AAhbQ8jXN9eLcUscWCFvIN4Jux5LMY0MFJL7DkZbg4PG8TYD2cHa1UuUyrm1VKu38suzEj0
w8gM2+y+5IAI+mzChQm0yp+eWnxc26XM4NDSkCGHigmjZMSq5munm4bLWJJcjz203BqWqOP0uE5H
zt+SRhGKk0DrysShT94b7X3uJ/eF1xyDDBUVmTzh11QT/XvGtV+KHMCts0CAxwE4wsDbzYZzjOhh
WZdk9Lk3kmNbC8flcMfzfFt7Zr5t8LRtA0oVVylJnkra8X1llSmoNF6udh5tQtGkq3ARy9ksBwA/
MO2xXhLjBsoPw0zdifgiPTvFVaYeptI5KF5G29nRCqaGWclqWHlj32w4gpqZfyj74oZhpD46aPAr
CEBQZtpQrGsUYltLxS2asQrNa7ufD0lKeNFHVTZRl8e8crZtZj5HE0CjJAu5mSb3hlkDLNbiNBft
bxBPiAimvCR7xUUzHK3POB/v0/lKaInbbLCyOKjekZa/fQEKruBAqoXx3qiPXl4W+G7zMx4lsVfp
gQOjueq25cAXrJktV52W27uFynB6kr45rzxxFi3KYz6K+RxwPmndGflYQbq3ivTJc8v+KFOe8mkT
Igy3t2Z3FWnZf7aLq3IMCLqnGm+rjwPTzzNB3oKRxirC7X871Lw9UrxAlDcaj4tlnCj6vMB4RU2O
a7XGoZxtjBiRcNLniVpf/kLVX1GEfTIQ8VBcQS7ro0bHdaOyrAveD7it3D1cfQDp+37eUPMiiI+a
1yNHkp/HEq4mSp9PKn1IMWJOKh63FZcbC8PlnSHdcD3ZYh/rcXJmrqTcma6VhpQlc+d1rIfPpIGS
p8Yw2E0NnAG3TDfdCJq3yHiagBX4TG3znkJL6IMVXC8Wj3KHx/QrRwqnr5ds72KymKk6wwtr+/Wu
wQ589oq3yc6+ZJ2tw7Z1cfJQeqRvn7VKt0JBd/P6OboLzWyX2JFxgll1F/YkfUMNvavj5q5x83IX
4pXYgLOzVmMv7vUvWY1pbmyqiWJwVQ0nYYsHqsaIkafiBXDSVWIF1/0Uy6tala9mFqFrF9U2hy7N
oAElt3BN9zgaxoWSIB8f8iTWIRvWzchuxm+Sp9tl6cCTO6LaWUo8aY8vFJTma6ozCUgdp8WkHeCO
9oIXmMJNrD892rrQbvEI27jS/nGhneQOlnJZUH5GYekPGR/J9o6HFvN5jwmdalH3JdG+9FY71Bvt
VZ+0a52/+IvUPnakeHp1f5rbJ+1z77TjPdfe90m74GnJ3kX2/M3v3Au8g02JXb7VvnlaaaCKNKl3
omxoW2h3PQac7AB4DRYI1ntbSmR47cYf04uNOd9qeZu0MS/+3vAgeFDMNLIarmexBtblHShvte4H
N1+7OMd4K++kzgHI4NHUuYBuPFLLUoME5y3b6OzARIiAzg91MJvwvi7zc6dzBvMMhco22NBkSwrB
0XmESicTpM4o9DqtkOrcgkOAIdVJBkWkwW7maN9xxMkJO2A6vEyEHzKdgphqHiCBP91kOiGRyx77
s7wN5/Lk8A6XHVe4jFBFUzFjUj+KjwlD2wqTFfU5hDBancZIdC7j1571X+1ZbD+aJfu/gpYO34fv
/7+II7/o9xXL/IvHimX5mEpdycc2/+Z3uFLA5VoftblZC+8P+5XPGRxOLGuP71BFIbhD/xOt5NiW
b3HRNvG8Ov6fg8g6NvvT/8NWwplmsV/Z8Gr5L/dfTKWFMunuTk3wag14nFl+1pltHlQ77YjBDNtW
xvVqdAb6caaHyeBKlYfyXIdZfrSTI7XoOz+bLukU9C+icc+ZQ8tYJs3+oGwCcxOfFavUNLN94Tmf
Ko3OSx1flhT+QKbi74PL4bWzW8xuQXnTg9k8LWO15Xm0BiemODgvKRhR95vd1A/L2Dy2ZXaLx2YV
TuVnpsxnVRH6aczh2YiJpFTRKUgtYs0l5fY0Eu8zIAyboGzAgnfWo59Hj0sjT4YNzI9L/fkxy+u9
HKxTUkxY2KWu7fuYnfJIXkON9h3mrAfQdalbPpv4DbG63kGY+RqK4MY3GqrV1LMZvygrvlPWhKGn
+2HZ4R64x9PskKNKDQIm5efEO54YtPXNKtUTPL5xFTrei+8Ma1uRznHUjQn41FmODRf1VVmYX0lb
vpT1fAsyfyrkK68CoAzmTWrk23HseSaRQLhysujJstv06LUL1+byzO/34NcQFfmqSRYfbO8jtLxL
Vjp7EYn7TEYfuRMcwdiZ27wybqLlva3xA3ij+Tar9dQ0n3NgKObY4qGtvuxKPXbZzwO2ddco810q
qeugGly+asj5dOamVzjzJYoWEycfMlKInpSiK1XKvljCaIkvjboDIFo1UPR3zNSgMtgByVMgUblo
VRLNytbiVadlLMbRY66FLdNlK4KBBz2joStRjxUhyJySD869raWxBo3M1WKZr2WzUgtooZbSbDQ1
RFmmJT2LRFV4k49vhZbfLC3EjShyI8pcrSW6ue0O9ViIAzgjje544WccPKToekILfBUfXbOW/CJV
fMPKHG76oUMO9Pct6qkxFfegw+R2ao1L0fmUYOAW3FDgdW9qcdFBZZQexXaojjnqo1NjbS6adj8E
IZ2EWqIc0CotLVomqJcp+2Wl5cxGC5suCmfS3/Z1dcUiCMACPXJe6hBAVfFRD0BhC7OBIt8Zh0BO
xgZTOP5stFTJ9ktP4THTIqvQcuuM7qoihnHXxNzgalHW1fKs7Eb+lhFsY5RbU0u4iRZzC1RdOTEP
aE9lpwVfF+FXC8C2loIXp7xSeVWuG7UkW5wdzTbW0jEH8m0jFpzfqMqJlpet0vjuqYaNHIvIijQX
JA1z8VmvXFiPLtu8QqsW9YTNUkeD1BGv4qlE0x61uB2gclda7s608F1oCRwrOeAthJcFqEilZfKh
2vb8YNce+rlhjVsCLY+DFtYlFu42bA6gCZjStPjOJ7Sxq9HjJbp8ogV61hq+OTR7zGnNNhIvlhbz
lZb1Y/R9G50/qtDV5U/p/2PRhwCbi0CpTwP8ZNkxOBbY4EExnMvw4HJJyLgoeC4u4oSNGNuncy+V
+0hmYE+tEcFA2lO2qf0j6eaXrqwe6QAbaZVljIHOxpbMVAZauBoSZC4k846Tf7yM4d61sxevWq7y
tAKbYt6PJUBof3LP04CRQA0UQjiRczVUyUtTqG9DVGc8yROIXzOu8IiQEWBU7LdxDvGquqVr4Nae
v4CkEUyyrRcyYskmxyAfY7CDocdU4+Q2FBuCnXdVTuuAL+qvHsPDlTOAwp5L0R5GH10KgeaHiutm
k1MXQjcijJMyNVdJneCKdnDvmA5/F2a5Eaoqd1aWv5euffCN+BE+BGU3i39tLhMVHbEO09GrqNrq
jQ8cexua0Ff154cJ0VaM06ZWTbLxgR3Du4JeXUSjt1dLtCljogZzh3/Tkvmb6IFzE41yXVyZZVyo
QyXazay6q6Z07iGe05dXmcyp3Vs+sD8a1NT06tIJUHuBM+/5DGzW0oYJGtl4NP2ujrZO4sC5STbu
JIZ1ZincWwQkYVjrBhqHKrm0n9EWY4Qszw13U8BL20EyaRde5IVvsbC1lHU4JGbbmmK+WuBOcgjZ
th4XmxFuWi3pXulnm1BgYd8b9pxvZJMflLIubZw8znY2HEujwBbmh/7O7/z3UNsc0xLsTKWYj53X
vOwuoFnZaAfCi3k5iG08RYck9I1LHNc3S5rvKUeSYzjtErcGROPQeQMymvJbI//yZX+ddhcTtHUv
0mxTGFm9rvrlywXRflnlipdY65QXpxzvTSMSexkWYHKi4bqKcQXZCtUmUkFCyiR9oG+DLl/+CZZM
OGu07aKK4rE3Et4qCUxpV8o1HX1s0yZeqknyFwm6GnpcyqVm3kFw58/xCfUe5SZIrkc3FdvBBFjX
9PTU+glyadXaKxXPu6FIPjAQd3S+WBffY8UzG/PDF4ZP21BWblJswoXglSyk05/9KL8J+8w+Sphc
GGUZJEyaS3t8gw8V/lQgTvDypil/roZsK5a8xTkKnE0Y42nSU0PQ4mzhwf2eu019jhYsY41/Wzju
0RgLf+tgf3WMY2Lb6ooa0jUJw3zjosjtSc6N3XKxnPBlZnhaW7nzPfAT/sCZ88ONe2vfhc573Wg7
dXTVGsZHW823HYFFCq+QrpeQl5xBww7p1vggnAr3HLIfbyxMcoUOtsZxsgMXrIuJW4u1UE6cX7qn
Hv94Rn3LoZDFXeL4R/7Y6sYpfbhDOQVZwFcG4IC0V/pFtFuIQfCaIC3klu26jPgBzxk/CY+GqX75
kBj0pUkuOgrT27ylHrdekNhSz5frwhhgrY+J2HfL/EOAzUM1yI7DUKo1n5jcu8r5yyvvh9S9N+Ph
noB2uLOr5jNO4e3VMf1YPsq26eZUBPHiyWXNo0Kewv4ZPr95kzXjJvLi/pxHAXru1G2qIYIT7Dsg
8I1h25lII0xSj74NI7MZPsNmWrV5TcGicaRmyT8T36q2RZC5q7BqgEpl2JxK0rYxjZNDNLzWNrYt
mfvnX7vTn9md2Gr+85Hq9Ntf28W4+YB02IOpRYcsyvSPEb3fFzC+yO+7lPUXXL6ODagWyLC+L/1h
l5KYNLlJUTXGdiT5N383COMC9jH2eY5DHxlLDkemv69TdHK4Dhk9bl8OVzDie3/iXMV+9m/rlMVX
c+yAfJ5DXwCr3h/PVX5rd7nqhomwTnDXBwYx2wUcUV6431OTmMWSvqsIRFxVoUdYUfKU1xV1HHQ5
L+1VmRzjQjibyXCGTcM3vU4GGmdFC45z6BPvznO9qyw0opOd8AYORl0HP9lX+tkBlSmmLaGmVCMN
2NjQrxc4B56df1ssPrWr1oj3vk+2ino12NUxZesOLfQhtPNjQo560YHqnmS1rSPWqQ5b5zp27VTm
h3psCvkSi/C+t7ORAMJLbqXBwRHpU9oOivdS9CJnFAoEwmdTR7yhYIo11oJia5L/5pyV0+Exv/iS
ZHgLNDpfvOfE3U4FzQGRMwEYbRpiMLTbRsTLRyzRjO8AnnKuO6MOoQ+k0aWOpfc6oD7oqLpI4MBi
NuxOMnHvKGq/i3sjXSUk3AF+go4j8963SL86cFV5BA5ap3DW/A7+BgXqqWmml7GPY7KLSIkmeXpH
fQFVhWYNv9zyukukgd7k7+0i+Yp0Hl8H81Ozuq1r5hfOlXdjdiRG/hnGt6VtmaSwFCCs5mDEzZvS
kX+PXRJUrEH8jw/woeDJJoOBw5mGBSwaG6Bczooi6q/sgqtkEiw9LN2O/6HXiKg9j27+GVbKog3Z
oyQj5OqWQinAFfHujDTO1V79mo4coLoEBYwPz5sQxgGrta7N43RPE20WV68ZNIQy5cOarBkttWTk
jeyNu8Vj17aXNCsoj9FIBZqfu63Za5iDWLXCAUirAQx9ytlRf5gq2AyJhjQ00BoS/7vM45sZJ3So
YQ5B69wHxkLy28x1Ciz+UQxOc1X4xrXZxzDyycbhx7ntvSsXVoQIjGsHTpmLV/vUswi7JT0ulXtu
67Ha8QTI99hllJP2HBt2y9jKgx+6ijOYLpDHc65oMSZu1cqdH3ZfSeSmAPXcp7AMK4TjaUQQpj+t
ZDZY9b7IburSFuuKGPF6DNRtqVXT+ad+qpXUDknV0tpqg8g6aLU1RXYN2Xh6ZNhC67EOwqynFdqO
2S9yWYWLGmfFhIzraz0XYAGSo9Z446S7yzvkeapW5h1ZgjuCO8bJQBr2tUbsaLXY1bqxi4CcIiTb
PvzeetGZ/eTLcClGqOqzgB+xi7UKjU6FHq2V6UJr1Lwzv2KtWttavza1kt269r2Uy2epNe5eq91Z
Rldj2nrrWCvhqdbELewZNBri99aODYl1w8bC4WPlSLSnw+CuSPu2e86rO0Z9Y8slqIQV3Byxfaht
KGtoLW4GzdJmdhWp/VwY4b39mk+0NaNoXZrZvfQxEV5pPU9mmh7LMHiMbRSQWtYfVTEc+BsBNRl7
b3GpDq3R7iIvf2YNdPklYUnnLz70qs/28PzxzYMWoO1wTVn6K/akl7w9yrl7HTnSGk51sht722ot
xATxkXpjvZND9lBpMpxtto/M0OVDn3OtA4pxsjLvyTCCLbXLR8nNHxGp+KFUcm5N/31hJAAqjAEq
WriKVGaOQEGcajM5qt0brgxQhjcN38KUjLd5BoG542xHYXK4Lkb/jecNrfQJfGguBYczLz7ojWX0
ntcsFHk/Q+eOX10abriHdMYmxgtVr1UO5Non3QnsoUJ40dSVoWSnDQYe8NypNEAbakmyzxHLTK2a
mchnmavOy+B9plwE97NW2LpY9tQzdahuLs8Q9MRzohU5D2kumMedDckGjRi+JQodoSmwJMMD4+Or
OfN0qOlr2Xa5ruXsTVYG8dkjM3sMQvOkbxN6NOqqK2dhdcywBITsoftSz1F4NgDd6tkqOnV/G7UY
uiyGL5/btkkUr9dTmVTTNivwrmcBrm5H2HieGOIofGaaY6zz9Hxn9M+BPIHItpmpuWuWehJ09EyI
aJPoGbEPuk9PT40W4+PIGOmX9zZDZVtarJp6zhwZOBvsIQRBhx9W5rPlAwzfmrEj13GYR1vbnFxA
iPFtLLgAYOHYxP74YTPe9nrOLfTAqydfnrIemE9vFc0qYtoMnqTrDmsuR6Ql9ew86Sk6ZZwuGatz
PV/nAWVAZfM068k7qpjBlZ7GE8byUj+LPb0QZ+VIR3c7hJtOJocoZ5439WTP33a/Ag4frTs99jP+
L6wBDetAz0e71PsBecEfrh/xymZ1kCmPetX6L4MdL5eXrqYpczLZGy22DvpA1VXNHuLmR7oxfRIS
7tFlT3Fy82CXcX3GJvfu61Umq6x+pSJiEZVRHBo7arXBcRsU6XMNj3ZT66Vo0OuRoRcl/tSUYrI7
GXqJCtimmnLozyhHSJ0Ae0DyF/yH9NepO9HYpC9u7GWjXtBGNrWYjS3Xq1vbhMBaPFpLzPEcWkF3
h6WlAjx0XJZ4xzVyX1Bg6cqQssZO+Bvfdj9NKbyrybL0Jm6YOxV2C2U/1yZHdB5rnE+5juyLtjEO
ZkKjTzp1PleohGYhk3SvX/pMFN5dm03FSZVZsoXbcpen8Ycj4OSC++HzM5c7A+fjlCZfvHiqy1TG
Hc2u4WflJO1zG/vhvrK9XSRLUrVe6VzVFl27FA3RQOBlKE2kdoe2PMPLeuwcd1+ZrqOtEuaNqOsH
+LP1vQmVRbZVe4dLqQdhkEzwX3vIMrUjLzPdvl4dsPEaPsPB8kGQ/y2g2Zevmr9hctm080hFZXOD
4cR9LmY35yPC0zliILHZ8ChGX92OVpZd8vG5D+thJ0SWax08YeIw7d2s6OGVLxkGpgLtameT0V+N
HZ0v6YyXp6iG10IF0554SEoVQMsx0gujjZX7dA652EQyKAHcuAqC9/TdCrTYToFfD0wD6ao3TpXr
4Wf1QP4H+7To4AmNxjM6QIEXgT4Tlc4YJJfyCFzAuA1FyOXRHW7nJuQhLbXakpngGhr2/K4quGcd
Ys6KIPXHa89K30dqDbqaocxZJm9XJP2F38c5BlwnV3lNe10SmR9N2jPkNiD1LbALc64R/tTKL469
bm30tsDEByWhG4eo7avR7AheAdo60keFrG1XZJeXb8KkAYxJ7cgVZA+GgjQTppo1JpN1FDdfUcWM
pbrzbA5vJRWmY+trWrOaOePx+OmjbeJLypE69yawIz6XIutJlFwzzKy9tGHdAJfPzTV4yXWr7Bv4
VkdHQ6ALUQ/HBP9aX6As8cZB3FLOd443zEBR8yi65BlDXrQqMHCtax7d3Cxa52TH7bDi6P9hleDT
5qzGcdZ/TO0kz+0ZYxSki+TJcfxrA4U/y8L2ecLCsSQ3FryLjceBYOUtql7b5K3XXCWbDb1OjHD8
RffVcJWahK68SCEvFadykv5Wzc5dJKyPbGLaiAOYFj7BdavxQpy4Pwq+BVaM6SHx3I/AbK4AoHNT
Dyobr2p3HZny3lqMa8oE6ANaWh7TrDllIe/yvmjPredhmDHM63bgtCHE9a+F/L9ayDGN6jPj/7aP
X5X5b39tytzYQsH73kRl/sdl/B9f4G+7OFScwLHgjQe+JX29jf9jF/f+4nvi5+5uevQOWiRy/7mL
a1IOLwc2cpsGFFb7v+/itMYIG2cQoz3XTRFYf2YXd8Dr/Mtp03Fd28G56TpC+p6nT59/DOsaEAR6
jBC4/vxTZLvEBe36MdW9cK2mNYQjUdqYXO5iNxsXJAQ9FO+VJjzUcyM2ZGKfHE1/yDUHoocK4AOG
aNuGZFo2R5Qz19DZqeugoYpyJMpBgMfI9wDEhPjJmgCRReAV/kSvSRSzgafRJFOYATrjqad5FRxZ
jDC5VYAs4na2j45e1DXjQnbiRYlRF7rcuJTJKQu5ugOLUWk+RmBNmOXFuG80OyPTFA3EaeRewBou
DrXAHW+8BeJGB3rD0gyOEBgHNYNQOdALjTk9uJrXoe6IcmLcccnDMgSRQgigP488LSVdcfYo3DU6
uIOVkA1qBAlCQbp/lM7EzgMuBDXmQq1MsBKaJFKBFIks2CIpkJEis9pTQbmlfWoN/wWbTr5jUTW3
JXgSCh9ptklWy24cJfV5xok7IIlJANSnpjMu5cKRs7Mt3KMZuPsy3AaahVKQ/J9k8AMIIYXJwcDG
P25JM6ud3QxXPkAVKkdowACxMoNaKUCuYFiFSuC7d5jNpm2rvLOv+SxRE9603MW33JVDmoKcUyGA
T2RdYRw90qtAC3GaVjykJInURSV30nC+Ck2FgWoBMSmGh8Km6XE2nO9sTZERmifjabJMXku0Ze0S
Hh2ytaO3NTWHZtZEGho5jimFaoeRy+1GLXR+dMwkfW4RQ36nZAs3Sgy5RQ7H0Ac8by7pNpztpwg3
37UrFoolOnc/Spe2zqLfxKIg2BIv7U0V8+EurO8FB5N1kUfE0Kl/LNvNUjsnDxbk2SD2WhhORyeL
yXUzdaFMBEHJ/S67F3XTQ8Ibj3ZuAMwQBqVzzoFMKxV5uNEm4z1twdXUZc/1ov0ER1LYZoCuAW4F
PSgGcDQRGm/daxXgzYMgIg68XyiNwfQbmcTNA860oYjWpeStFAO3xI9lPSoruVhJQ+ilP3mqvl0O
dRd/Tt7y5i2wT6r8pGLzFNfldeIXDDjZu19wgTOD8xK+5bJ5S6TAMtTzEqrWOQEegC60AQLxoK8H
enm5x512kghcmqM6wrLDPISgUm6d2j8ZIv0+MPK1zZSuXDX9mMvmKuxKzkLdeT9OY4A/lBIfw+zv
/SaDzTe3Gw8tBbNsNRKcxaDn9WfDr/3jOkiL8ugB4VpZicRBKBQ6RSbsrTIHdGgyQY9tbcORIt4r
NI1SeATfxwjSVWOTvze8OycMblxj6NGMOiqugh4rBraHJO4OufCP7E0LFHSOX3KG+eFUiIzCS+Nt
pLpXCdFptTTG69TW3/HFb6GueBu7AtGR+8wVjUMMqZvj4IbPXv2PNoaQ1o0ca22+Gtm7PH/f9fNj
tjjujWNVOCcT3r8Rjlg3CMNdHPQod34/bfN8aY9JWu1EYTqYyDndeSKfz0nc8ABVXayT+/LaM59w
7+bWvJfz9OLNEFJbL3Q2eM3v1dwsvLbdFSZZB8YN9lJad4DmYIdfVLOf+uGKn3OtoQL3qYpom/XG
ew/1g1NwE3Jsa7ZLQolu1+Jf63u6Ci17L8GArSWeuu0cwOtq5pU7pnJTi+oh1XU4fOhg5HyznR+5
s4jTontzWt2gw+v6tkssmCNWLSmPz2PkA9c82i6D3RA+uxVdPCSfX6E3hhd+k1a39cjqgARKTUN6
680gb5iO+uzdrTy1swK/WvHHevWN+rrQeJRCwinQzUAuFUGRmdyDB+s6Ti9xyrVzokxooVQob/uF
I3PxVpS8kBbdPBTqDqJMtxHNNTuwTf1F7P5oUxPrd39AjnRvRJ7dhjSY6WKjlIajzHojU877RVcf
tXQgzXQhyRdQCfu8E80u0JWj9gJeNgdNyXl74GcFU5Rct7WLCxPPdhQCtamafWam6lDPLKi62pQI
yXKXenfwgwUflRxIS94eIX2onY2Lj10LIgK9ZpxFu2SP6myifIVPKqBStfLclaVLVkcLW8tC7+qI
RrY1nWtTF7KKlmrWX2PefzXm/X4yYdr5z3eXm9/+J2p+++vXH6e7f/66f9jWLDIR+qCikz6IiP8Y
734OftxgbFeK3+8pfx/v/L/YjoOB0/ehSRBiYSj753iHX9zixCJJ1EF4+VOnFiJF/zbeSc/7v+yd
yZLbwJVFvwgODIlpS4JTkax53iBKKgnzDCSQ+Po+qe6w3XaEw95741BYliWySOTL++4913Oc0A5R
8sN/ZLGYtbNKrGVqm+RlcxraPhKabxLIEPBH/T6eqxXDjWqsuzVDbPfJ5omY7JynBB/RpHon9zSw
MmldKoen+yUzzwQxxMUwlj0UsykSvXqEvoqrlvV3ZAGxvRtL+ztvu247CZrBg4kuUmqm2Z5Tv/ZN
IzB+6QViRaFX7B27i72BojTUh5wdfKGX8Tlb+Wq0nN3cUoCe6pV9ye6+Z4fv+dmZjAlHKpUZgxF/
JqIM97Ve/GM7JurXlLCkrDvPro85snGU9+KxWr0E6w+eE5gfZ5NDcTtP86cnu+XIj3YF80tsasKB
0GgrQpATDkUOa7e0rAJ7SQ44/8Ez+OhANFOzmNa2BkcbHIo/VgdtesjzyNEmCF/bIQyL7302s8KI
KT7fckAfUoXuOXc5VrDks2ZQTaaPXNssCGVBDyvsxxUHBpND1GpLhudizmDkhGArLkjDH51A5xRF
hVdvSqN+dPxD4dcQYUxHbVtt/GAUxr2rzSCzRGuYnrKa6rUEtwji+CvPjnxTTHg4yEJcK20tCcry
mdkdF2Lz2S+y2St0PfbHLkubAH0Ph4rSVpWhpTlxamxtkqCzaWMu84KT7ujF8XBM+Js2kz3KszmN
3wBUsJE9YcFxtTum0z6ZXDtmaqwzWP5z6MDiLdWuGkd9mxR725htBKYbc3KRnHDhSO3HmbUzZ9Ye
nQGzzoxpB87FOdMuHqX9PEHjXxbt8FnNxymZwEdj/aE08M1LBfoTgZ3QCIK93+DNqzWQHr86brK+
vgoTa13+NWEtKrAYFVWyKQK6eXGgKkYwXISt/zz73iPaA392YYg1dRBa6Ui015KNJiM9kpW2B+e5
1+FpVO0ZZ6DCXTx0yyE31nTbkZDZTanx4Dr0P8qatlyP0kUZIhG4slp2aeF+TQMadrVKZtT4K6Fn
D7WST2Rl9kdpm3Ibm8ql/B3Hs1O9h2hHhqNEJNc3goW0RCe9rZW2ozAcTlNWg5tuQdNqR8xevt1F
i/21DtO4WW3vVzHiejOhqRDD8L9Mj84oOIb3sE2oXZopWV67kvvRWnwH6fLSMr4lFUnYwl9Dun7x
GPUka5ewP/a5nWMUbT8K08C/7SXhzqONiWgw6u3QLlDFO2ubF/N+FP4ETw6IOl/hpcwiSDRju+Ba
KQQ4Tqc9rAAyNyuJnaZS3PO4OuEWTI7ZkH4XTmYcRlc8gOP/1bFcu4l7HKe4RRnZyj1b6pZ6zJbh
MzFu86pPqAtLiJ8E6UvitzZkFyfYU6u5U0o8Ko9u07yvKPiFAkT4guRGTnuP3QSfhTWsmzl28bur
1IR3WlxSk81YNme4h9j1Gt0Io6dq+OYj+Fd1es7QuVpCaFu3ZgOZxOUmtao2SqRgJKJOfJ2DXUsL
WCLbd8tzuggw46ZxEEChQkIV6sefes+5R4sjdN4OL1lskuazEqYZwdZ3kosVYUdEJa51rIR90jlh
bVwN1G/XI3XnyMgbB+WcSQY2Y0FdPVo6/xTrKXD7B+wAZOQ6NNFyfO2N6TlIk2iY4mqfTYRB00zA
m6m7Fh+9RyXAFN/wqQPLiAXzkJH8ArKHw6ldBBRVvJicBNuwMspN6Bl4ZqaZXBeLyk1BJmxvy/Sp
N7ibgmm6mq341WI10/spLDLgN/OsfgoSVpKdHXzKsrE3gSvZ68fJzuv6cVsoryCO6H8MyOFz0DzL
Mr5zLSpZqTjqQV+/jWlyCsM2uJ0a/xkLGLGvqjjMpeCfiVOIJoWxZfNn1ctjuRa3Bn1h/KjDi628
JzUT4yp5W4eBm3qmGM7mq0y3bWgve8C+zwS5iAP4uCn79jjgogRO5o77oGXLWesy52oVryYQMgRA
zJ5t8twFD1V5RR8wn0RZ9/vR59sWenPCxsHT6YzmJUsNebIGc19lyMC8Fne7TicLtZrX3MIG7NZ9
mNfH1q0/2rHAONgjUJpIAcGSFdEyCxaS/qFNc+9UZeuL6aXOJW78x4Ze7SvXq1M3VefaCW/yIQ1R
PrE5xomKFj8bSTkOT6tOHPLpSE7KA0HlyPImqLNHZSjo6E793FsZ/RO9T7MrnPTNxCr3gK65Nda6
pJst+7n6oJzaNbFuJ8PMt6BJ8R6Le8PwtXSttfF2xPTudvGD1TvHluMaUcP6MZX5s5mBAKNH+GDV
ODqMmFdWmc/Ear/0P89MCeqvpeIOfcwgMt8wB6d0ce9UrLsyHNx9HFPuSU6jxffjjf0CTnJXkIjD
0zDVZ5TZu1FNT6PBKWuV9ceQk8iM2bj8dy7+9+ditMV/NRc/wXxN1D9NxX/+1F9FT9syA9yHroMT
CZfPX6di7y9/IOC4fzz7T/b9b6KnR17esuyAefh/Zc+/TcXuXyAvkJinrTkgVMnA/J8YkCwwiP8/
zyECkKeosiirwg/EPxiQllrapSF6Ggqk4Ohf8x/BSkCvmap9WwYgqwvWHlgosXITrG3kLdJOHXWm
vDGz7rcZN2LDcHkzC1YqadL8Ttrs0iHab7yZ5HVAnH7hgU3x5A82hKcurH4mJfT+sSE/LDOUrZz6
6brx9r3/IOOwuspWnNw8/mjhN7JPXaeDiwGix2kQ+zxAipRZJBwF1v/FbqJsKAhYBXxRl/LQkyF/
zDD87lQXfmNs4qDN8qtXxO+TDXJcqX7nGRRpz0VhbwXtMJO53nPumy2bnwrb5qGAZgyvgvF2mpf7
gMe0lSz2PofJVliMAYEoWgKxOFzG+qOb0Q+Xln3OOt3PLdrqcBgtEiPuWh6KZUgPIit+JCuO11o+
Bemobsz1IZNU9AZ5UpJrpR3FmW5Ha9l31EjslMU6hRTBb8Cn28CApz7UD0npnD2vORMCkMfBau99
XDlr0vo75bvLsdFG15BTYHT7W9E1fmTSHrzDiEkybGrOym6w0TbrkZiMZhE75Dcdn34/ScSAsMXn
2A5Ho1KcD+h1ac5cibMHC+nYPMyD6DeqxxTjKULuc/mU1AyP6aSuQahFyo6ub1e1hPTN3bT2Jwoo
6FABQ7YSxhC+Wx4tlc/gZUJkNNHfiynAGcqeN2kDVlVJTM1KwYzr3SuFroAx/gRJ92AJBhAjdusz
VZ74rnvxW1adFgPKZYeXwbsJpfnMnEzFaTMQ3XRLLNV2pTnkz5YoCQkI79n3g2NhjY+eW1Jc0VDu
XZOYMWhd3XlmPmxi139OegYphku9ASxBIJo2Fhj5sobiYy7DJOLABSGeMhOD53P5udKZjdkgNK9V
YUdJbUZuPiZPUqxQeKxLgN/LKzEg0VEEZ75awDpMgFcKMyJPReurShlmBQ2Jnj+gGU85/GcB8Ycp
MFoQriaTvbbggEcW/iVMC4Q0SAU2ex4mkfg+nfFApKtLb2xn32OY0bBzdl5BGHXLRzDgcKd1FKTe
COvTn9V7a9omUhvZ7Ji6egIvxWOFN0ymZrmhOAMhs6OL0VgGnD1F4R0WqAPOgol8HYD5S66/ucGc
1YuOonC4AnOaZ8SBbEJF2UnYxTOjXeSJFNNIR+DEbJcHQBmHoogHekE6D3r2pfGL37NwHw0/MfdM
MVdvMMlx+dm9nzafSWp+wSf/FJIX6w/su7kYCJXdTbC4t12PggUj+qGYveFmCjk0WaJDtckxswyg
daLCta/lDAi9ttR7N3MnzRsizsWTadd7mloDgAW/0oZhxxaLipo4fwkWlv98dTMiQexT/VdoItVZ
bUeHCQkL0ympyPPDL7oWmtTMTgh5C3hz+Yfi3Db1Dg9JTAcPjGdT05551m0T4420/BLlmgc9oikT
M3qftCUHX1931wNb4A72K+1W+zrymSVkrk4FoGkmddzfkKdFsjz4Tjwf3QHlkiztuJt9ZonFfC2h
Zr+48ssdKOkpjXvh+H0kfUvxiAq2LFa7+7iiWJzt+bhPTZNdgTNfGyjQ97OyIhyc5VnUhRXZUuig
noJO8RgYNWh/mpLGzu1vUkFfA672jSc8M2rW9mlwe2/vI5ua2I2eFpKyq7h2otUx/AF3i7M4jy1W
pWai6at2KI6AHLHvsJ1HGkN0j/ul2pRVOe5pCj2ZvmOe5Cy+6T0q7ua5NC+jRRCnpvjLNPaTpqXk
PHkgW8Bigpc0c3XIYIAajeISOP7oFrwqJdGppV77nQN/RYDD2At/cPaz6vlaYNrhe4iM4x9z4V1m
ZsGzUVtHG0Y9D8vu2zCsRzcLx2NT4tr0nVztSwbprZPRDpPK2Yt8rLS07472vjdMDCjBDycvCrxZ
chdw4cPFh48hyWu67kPA5CtvaTaqcbsIL91jG6fxxrbhSkxfsioKpFvn3q38R9LkNTiNeReWi7Vv
15FLAZH2iCNh41F0AzM07HY+jwIuJe67uZrpAeqAvFT+ndM51jn0VnnBzvCU+BTVW5MWXT3rVAls
RjbX18GYi4hF4buduBWUklrRl8bFJrbIsSQhhyRmM24jQwOn4g68zF1P2g8ERNvtCHxmO7dSDV5C
iUrEV8Y07ws732Pyt06DqK6wSB+ZyYGGBtkhjzskIouLDUFjHUs0PsrJuSxOezMEqLXDgOeU7DdZ
hBDWas4OapvW5pObm+DQA5Yq+U0tP4MJjjlOwLs2Gaz72diCiTWirpomgszBCw31vwomc7smtsyP
st+I3rnh486tL/OicqimzTxzNie1IE1ecFaMMBOMaQ9TFPyGV36AOoOUYLOkCd8pukIB8nm5WWKc
uGaSDHRf4Auo3TDyGM1bby+z9C0xJyhv/bQHy/BgZCGPQ9RtQh4gPfjRwH3Jqt9zjxsvLJOLquKn
urbhmRn0AEjn25DVHjYusYcczLy+11nMM33V7ZwlZKkr427DpVojz8NjA3rZbGjNxgZt3Kisfk9F
SnDUSnZQsl4MIoLs2/KSwgwWCNicvIeyMjbGQiQ+xG68+jsfbsSzqld8imVypAOs5b4IlZ8aqjGq
VIYqpnBtVuPEMJUWBO0DWx5m2xv4GpXnuPDuM2ajXZJU5T6eqquox3BPzd6Lhylk8gy2DEpG6zx5
pC+xxMw8W5vQLiNvcdzdEB6tnjmPbyMMi4DPRdAV2TFxO576ye/AbAkRhua7gQMrEHkaLc1A/wtL
Xw6n7WD5n2vzZbTut29Kg5epmAXM9ejMGEyWtL+vPPnZ9C4gZOzhLLofB8FrqMgn5kFMGApQcV/W
+U7qLi/0u6l6GaUZWaQ/wzGxKHcQDhyVorsMavqZ9Fya2QSvh078KhfMtHSAYEyXBOj4DosV9Sfs
5tM4ucQwK0pvCq1ursg8U/s78+Lb2GvV0V4XRIpiQqxrKJWa4PbTSPOqr/zDXBJ3hTXQrRyVjCex
LJ4GXIU7oqafsa7RCR2yM3axX/ICM3I9KA4u49wV4HK7UGQ7wWfeDT33VJjsQKoQF1SwBM8xe09z
Ta8JS7e5McbIajN/oxz/WCbokOLkQEXZ5moFhOH1X9AKsEAv4wnXBaUbYNuOlZV8GjNb8pDQJi26
P+Ji+ZS2vcmb1twSmjrnXf8dNwMV6Lx1w9pZ57y0XhrIDYegLV9SY2l2rrHc9Cok5emwKzdiFmBB
qW6Eu76NVkHtmWUe+950b7HInbzSIESVZI+Bi10TpFNUGCGrPJm1h2KYDj1f4F2vjAK4ohz4zczb
TqG6++8N9t+/wfrYYv7FZudp/cLi/XMgTENNB2YeY/Or/5X805X2z//N/y167L8w3bs+o6PrBQRk
/rrosUnbcJEEQcHvml7gEHf526KHNY+A0O9CLtCkgr9daf2/kKUK+SMhJ5RuaP5PrrTgFv7xSouL
h78ndB3P1v8Ynbn5Ox9PJ6zYmibcFFXVPxnYuUs7vFGeXW1JYRiRWxnOBrLO3cB1kc0t/zGXwI/g
se/bYP6OsYrvvCq+xiYxznmAFDZ1PlcbgxsbW2LRrVsEUKqf6Drddgs0oAJnn34eZYSVZRAqUrsZ
23Zk/zTLH/KmfJIlIqrT5FXkj/5TIJb7tKteijm09tY6nwJtm2/Ny8LFY7MkI9eqYjiWlbxkYXsB
bHTOhXvNW+N58GsML9mnzd+zibdt7HNfSysDo2x8rAovR98EBEcB6sWVnrdxv6ss8QCqVN+D0jxQ
f30KHGfHjXafT3nUe/NPDrd0VxbN8xpQoc51+Uc/+z+WgKitXfgvM+dJMTbjJfFw6XmzT2jVT/BD
svgoOf3Bq5/dbuCGZ6XHMMARkQmauvzCwztkYo9OdX2iSsaI8iD7uLp4aNaso0AVYFcLp0vjb0iI
gBNzepKotrKDbV+5XCudS9BO/l4AjNkN8G6WVpJy7G/7ni1cDj1mN3cBAn4Vbmcf8qoR0IOCdhIF
COY82TkBBtTmuTrUEieEkbZAX2py5VNt3Qk7H7dNnnxONhJaPc/U5s4sj+ghjXwlP+w6/JG8Oc6M
+bVLgcvE3TsyqQt9a0buwz7q92EUcj6eFhsZuJ45joTpVNt1Mc+Jxbpe0iy5GQsXOaHmE1Hn8sFe
BYCt9DErOTbYlmWd0nuJbZ+/M85ezSx5Fc5yDLLpblDyWMqz42i6U3ntm24rYcGlj3ZMXLKB2lRX
/LzHaOnFgfd9C+zv0VF3rI46p4zAcFnDQjrH2Xkl1oPFPV5PWORxg3pscdb4NGAA6whDrpN8mGmT
HLwne1mvXRpcE3f67U1g95PHsiCdHgqPtKOVndY53fcNNZMjDJumPbUBLDDPG659Ej5X+bwPF+pq
ncHHXZO+m5A3YvYkHCLEMxx0JkOXiuY2bapG+IO6F+dgxURgl7sZZwSnEd/KnWl3WzMpd906njmt
PseuQtQP1cMEqYzCK5Jv3u9wCfH1Vrtumc5LUD3UU3FjtOWNnCWeZ2aSPIzWcLzntNqq+LH1jfdu
ojmjHH7hSLh1/fqc+MG9F6OG90X16q0JNKhr6EgiWnHEjfFgmMYDUAVHhrfAVy4A/dSmbWkYS8z1
zvUR58cu/inC9bis3Q60z7nIk1Pne1lULkRVBGby6Syr6rEzu7ObsKcoF7gajf+GxPHQKOu5V/iV
8/nYClzdopHczAID3kJU+pXapCvGoTo5w7Mciv7Mzd0H3oA9LzhUzsQlUhCEsQ1m4hbYY685RqmB
TFUlzIm9Ge8bEmz7GIF5x048qgfO7IlfbfMyh9Y758dmQRG4wjfsI+Wri5gfnZUJy1f1xm/Gm9Dz
X9imOGAWm2qzwGgkJ6/X1i0fo74yfpiZ8T0zo2+8tqEDlUfe6n1Pg0Nr9HJJ53BvSIdw4lRdZt3a
ZtK/FtjJRyvsGze2Pxfe/AbkltPa006xAE9LHylh/OXL4LTCspKj2Of8rV0a/5Bh9Xs1w/vRtym+
M/gnu52Cp8WI91hbABcCO34ymvHcjpj5KTwgCoxsRhJpoQfYGwzeq3GZotiLD1Ub7qSRPZSF/7NS
/a2Fl6+yJLStQG5Y64PirU/uFJ6QRyqvelnEtKtQdjY+pDmnHg8qXe+twDrOIqPiOTWifHjjdsgs
ac5HI6A1dpb50RDOtTB+reV7kD4WjreTtv+GpRWmcY2pam3ajYlbeyuzjEeQGTzZbfhiSuchDd34
ivCBMXx6XTyuGt59JdtLkspsl6Ex3ZTugQs2T9+gel1jHG1OU/f80KM5r6uoiul3tfpm62AdMlV7
CAhKsUl7sAvjlVnLlYdOtfdAbgADN459HAmkgTT5HU6kr/rOfevL0N9VXUkgboJyVi5E3WIzhCTx
PmHusoIhhAS35GDqZi63CtdOGgIjdOuW1siQdj7C3uSCJDQEFmcFDzZ6pKA5pnx+6Zsc+KzRhxnB
PkZMaFb3tC7WiULgYRP2/jZY9VFADZjRWrzBRukD93jzOvcIYLWJmmF+bKtpv6IMR31iuJc0L9tj
75vvK+1mmzTg4a1N/Uu5dVKDB5HJIEA3LoE6vnBU3OQWDZSGHb8L3T9RUUQhyvh1tKz7AIomcC+q
v8bimqXhzuJRVfzpsgjygBaX+i4Mp59tMG1q3Xsxt8ScUtyv5UgnxlTyJR6d8RHegeTibp5wMqIf
8XCflpQFsskajw8Xepc4hDnME9q+CUfwvd/5RCKC8MvSHR19SlEaRtqapN1dQ2ydMhXeGt3sYVPx
0Y5hedOmPg12NsmHsDZvFtPnZCGvFcoOv7Esn9sYhYulBF9oFt6jbhRpVP8YAoEzgcNFiYOsaUu0
sJgiEqEbSRTaZtclJQGGItipQj5B0t2RTlhYuyKckC7V/Sa2bjpZKLmMJjbXRvNr1l0oqXKuFuUo
LAvwQFavNaUpE+UpmL+TWzHfmDD+oL/QrzKaNK14Bp2DLZEpWaQUy/jkbiu754KJiZxg8q5VRI1I
7BLHqYttrvtcsEVnZxmeY7aW26pkwdyYNVoU1BhfMZS5Lq1gk6TqJ+P1MTNQsjx6PAF2jkkwodao
xXQmWkbWRffNFLp5Rpt4K6poEt1JU1BOMwQeNvAOJJLoL7Hur6FMxdmOutPGGdpXu09ouXHHR4va
G4opG4yzP1RoPTWCpydh73rrLls1Vzm4D/f3ojt0qKmqOcf7zzCXPIB7OW95wt6mununo4Qn0G08
WSqP4iR1R0+h23p8anuk7u/RauC0WFQO5gODEdm21Bi9c0PQp6P+x6QGSJTOvZTw3fiJ4FdPzxar
6APzCCCH5mHyp5YgZXOXd87vWrcM8bNn5+kmH2QQactZrbehkgdLJ9nCDuFvSi+uzbhjWetTAvSC
Pm//UEKD34RUI9XSvYmpPLJ191GqW5DcDtjLoM3K2WEKbk3FzAFBB6Ez4oWyomefsWjSpsXouAMv
CvkufXI1jdPO7mIvfZCa0mlpXucKuHPVBM9QszxDTfW0wHu2mvPZaOJno9mfOauHQNNAOR1SpBKv
2omhJ0XXGV6UgYlPDs3KGkjQhrrNpHei1xC6uSaO5n/Yoz2RTSFTMOtwSX1NKF3wrePSH09TXJJD
h2IKpJ9JiisNcXEPvmdnY1sUE6MrixMv72QkNRMVW6K8c1t1bcGlZqpA3LNFRJZ5jXoHpmpRvkwO
lwCfEaaeoK7aXf4Y5gtO+Zp03q1yJygWIia/no97NyzkpWdUhKQKzVVKcXR6m4YtTXo1NfNVafpr
rzmwmPVJHmo2LIda98RZfkvk8SlMsf6s0DF5N8wtNX5xFK9E+jDd74XmzmIqR71jQDVB0paaTdtr
Sm2TcGUiJRRjcm7OnmbZJp5pEmKGbxvEKO3+gtPDcTGKDSEcXIxqFscs50in6w8zohKV5uYWmqDr
zofgYU6W+3IgShUQ2RWoGzyc2H2pwTq6fl7eDCYxAws8r9ScXi+z7wZvebU6t7ngDyj3KD8cMxnj
E+NUDO439dBMLU0AZrhkAigfcBO/hCCCfc0KNrSxflQ5xHzV+6dAsbRCMm8jH8xwAG6Y7wG7tIle
qTpLyk0d+8+GSsPNojnFVhI89zOgHgDGNiBjIHBkDXsoiQWQY5BYbyba7KEa0LprNjHZil2lDXm3
lzYFTtO/Btkb72K/KzVFOZu7m05zlS0fAFhGomE3auqy6b2SY+sibDVvluYyj7j2D+wf0V4a67cF
vNnVFGfMwfKYjW+5aUXdHLw5ifXmZgj7hssmRvH89h6sxf39X9Hk3xdNAvNfiibPcEe+/kki+fOH
/m/rH/7FJLjKxh9Il/DNvyokFiT8EIZjiBv2f4kkf1NI8AOgstg8ZrDEkr36O4XEQ1fhT7HZFa5H
CtT/TxQSdvv/qJBgp+W/dbDqOlrI0b//dwqJybK+4HIJh92gAzr3KSSu5QcciPfJXaAjFJs2G8wb
kfDpGv3+x4BkvzHa5Nty+uMwBB/xIh5mHtGZY+xq42yu3nBoNFGvDG2QS0RtzUT9xEWVgjZjJ8LT
f3Xnb4r4tm0Rn4uE1lenY889y2dwC9+t7/H4yHRh60/pskUnbp/zdGo957NY8wNiz/ukdAbeL38V
IfAo4zFMpmtT5cT/2w/lYLHpCvGDBdOdyTSy2N3ZqIzj4BIhsG7JwVzLljCB/SBcwsoGy83Oee5c
7wq/8uoXz90Ak8+3iWKV7zU0PJSEOvIs59OfLK0ZyG3ftcQig+FX+ibb8CMJ7LfAI2tvSHgaX0gP
4FKw/3SKG10RVsysvn2sO+oBWKDKPIeEgMqkDOfJrAMGat1v3XGnIrxPXH5V1rwB7QFQbWCBY6RE
6p3+Lv3Zi+kYJ7xM+LKHMLuwO3qy3GWhZxZcIVXWW5Xucb79WhZ+lt2IKa2d31rZvOMT3YXuY9ay
NPfzhUzabLH1qOqTPaYPJYNnHmq4glrTC7Plt079dlXjgV5Ko9HKyNhna8T5Njt9yc5PApsY4XBI
d7JpLd8lfQAPpotXCg693WAoBCmqEq7e6vQYqhqG1ZBS30o5u9KbjUNjEzzNOX06yeJ0gC3BXcAG
Ci5N62iExffoeu4h5HWSgplImPre94wnEVr0cNc0KwjhesE5UMWHcSze+zF/aJuFjj0T5Dlh9mSA
Ppi9huh326q1dtT9HqBXov35T7QDrBFoBBZD7bACLS7HKCzD21D8xpllR14KUsxM6/2c598NDATX
+70osaBDpRcjFP4hx46cl5eyTT+Yhdb9kuI5FV+zb/Yf1sCAlFf3gMqqIibMrIozib3ffnvjp4l1
74a4VuvyA9w84GzAltvQRNABNHdgJYVaV00XqkItfpFlEXsIQQX9Sh8xWOXQN6gAArHtVOyHdMu9
IASUWBIRgq6adD3gBXks5pw24hTT9/zQxZ1xwzaYlX3pidOa/yRV+AXf4KNPsSsbHkOPe5igcb9X
PXCO3sTBuVri21aNuk1E/DFo7iNLJwp1ulPckDIJWphzHuP9Ia8R3NrRezRHKO15BrfTsjlfs5FP
BkP5jWLLMVr8hBsnYC8Mr6HLmCmLGh5y57+uKodvKIOonhfB8rCluqgy+cI5xnrjzsaLXeHbmHX1
LrPcder2wDfsnTdTzuvR0pu1Ola2YqHodIWvRZdv72ANpGCh0SW/g/8ymCF8P13/a+ki4JVRQhcD
j7oiuF8oCzbh2QwpaZagzF5sfxrPNCjwvQlUf4CyRyezLh7uXMb35k8Zseudp4ZPw6yLiv/AQpUA
VmISlB4yLpaAlA/ThK7S03Sc6srjZKb8mDkBlvU8/AphEEQA5rCBNIchF1Qm6/LkmBblijZlKw12
siim26J1aR7XlcvIldCuV/QE6aub3JbXRKqvPznUuXXnqF2LVyof6X8Potzwji0RBqVLnkGTvFq6
9tmaf3a6BhrBwtxJ8wcT77M9kt/X9usRj8GznJAii3KPKwttqTiGsXqzXfz67miLs1yYpmHlwgE4
hvRSpwuLrmR4DxtcS/3KrydmQWyip0n7JryNcs3qzNn2mhUhIQPFbc5fTjWGC0s7L6yqT6FWYcDO
g52FOaN8KrRTQ3VE19d6fm9FRlAzsa7BHIAuycAAt9rrMWrXR679H5kDs6nBhjpqb4iwk7tO4xHw
jDRC0cSJjWSeli+qF6AlQu0YyRWlXXzpS2/dSywoeN9/T/ml1c6UwrCHQ+UWB7ORDxNRLS67vtwn
Cv4kxpYeg0uJ0UVqx8uqvS9ybfc1OQTYB/BmvaZ0Dn6fPlOLFE0icA/ATNkfimTFQI2zZtIem9hZ
D5Y23SCER5n24WAxMi91Pr+PHmB8w8KtA5KXq83yEWofTy3Oq/b1ZBh8Eu30SbTnJ8b8M+fupdVu
IFHOyAyL84sV43OMI2M79g6+mNKBdRHvhwUchCr4wtot4MdU4TlytfsIujh+JQxJKcakuKXEs9Mr
z4LtqYdiN2GeENrNZFS0P2Bvamz76hjYAriCRL52QNVBtMRsRaT2RilMUgNmKVe7pro1v5qLXWwS
iZHDVu4ztylEW0CKu5zbW7UU+K+qIIkEz44MuTxhE4QPeEBq5juxcgPMSq5GRnoO+SC/H9/DaW63
kwKxWGS8IaNqDr1psEQfkc5i6utp9NAslKTdJ0t8nX2M92DE7D2YXp2K5O9yfPwIcgi2a+wxqY8k
zrKwW7ZSmjepq0qui9ZvZ+VDtjYXYcl3SoqSoyWh3uImiAgndQcnWMi1jtnVqrqTzn7wUiuIow4J
jh5rw+R7UTLhGMlAoGyYbmbmgLu0C9kJtaAc2PZulJqtE6uXr5mrRAAGB9cHgeXMD8ky2jYVNb4w
rnUtiNXxWNsZrrjJO/fR8iXls/WPBTV3oa9d0bFuiYCoLm9I+OxMNi1w/kJoGe/Jjs70K0TN8CaW
0zHPedoYnWNEC2sfw8CqNkyBd/KS6prPfXLU4lSML7tT3p6y5efYoF6B//0DFJcO7cImzulaT2Kl
r8gxzj1Ph307OzzlWZDse1TurcXn1aCIR3QzW/GQoWYZbnvqYvZ0BQ83JfkpDPkscGwWIbuyyfId
d1FW5JorV1nLnROTYDeeVEy6PYvHH6OOE/l8qzYjRE1/mZmHAFTkDbijLlT73Bie0zx4KBUWTNfk
nVhAXrgW1ktKaPh5p9Yx7S/NRL+Pn8wPrCCWbYCQphw+EollfvmO8TG41Jv40/rLCq0XryfAT2cz
jQt5ySqkOQ/WzrZxOAxhisXvzV2958lqbhZV82D14yMx3U1iWCYZJu9cNdUvNZkfqdmfmvB/2DuP
5Tqyc0u/yg2NO9HpdpobLUX08QYHngCBSQYIoNJ7n2/Rj6Chxnd2p4z7Xv1tECwBrCqqStCAAykU
UlSRODguc/9mrW+FRJGE4qauglN7DLKZJqUv9Pi4R/2PyHnts5gIvkTjIlYietrBg9YCompHz4u4
nuC/myC2GQmn+yYf9U2sONw29I60qBhVvOlxgEXSBTOCCBIZzqWwjJ5yyfmpgxwInRAcL2Qq/bsZ
/F3NIO0YuIrvSsCv7+vXneDPP/HSCMKoUG2TdbROI6jz/6/k3xqMf/kfYb7YJb/uyu0jU9AL0uyZ
7GJdmP0/myLhT6LR5TnZbNcBbPwh5oWl4vJ8K/82VIv21EaC7lqYtmlUX3eCle+bcWQQn52V4hi9
anVsWoDtQT+d+A28ASsHK+BW6lXVNfue9dEi7fN93vg3bJbIxNSah7Qt9iF5UasMowwy04xcTIo/
pr6euGHjBhlNExM0CrHw+H6e2LG2E2iAQBgw1ElC9o5K82m0fJjAWaptVButn5LSWanjyghJ3HnW
/iIuAnuETIUuST9l+LUaC2IIhti9bsr8IxVSj6Qp15YArF3ATiEUCfbWVkyL1RrEcdjiAmzi3TRS
tCVsrOY+5r2Zy+ZkNqUekWN6i6LMqvwL10u4LavOE+Ya7BtKB7JiapsVUeItCVuYY2oKGxOP1wpi
iVTBmM46onk0xy0KHEAGA3DKicH3EnC1RrIMGhx2xTjV0TU1wrwbOiyQxaDdlJPmb2uRn+XxUG4M
FmVKve+nmVF48wpWONvtAU+cZ81/Yt1w2YrEXLZ9x35xXMP4eHKGttrrU10sldZHzOT0F2PIWE0n
iEBECH1CNyaRJFMmMsEDml5/lU1oqdJMP/VTHNelCXPBpD+DnNFdaixHAwp1c2z0Q8+aAUv+cP08
8lS5JS79EE62moiN6PC8Jb196fUcuLjSz3O5CtIaneiVaKtJGXlMPYX1S4Pw4YVLjxo3HvGChnW0
KR0+x1CwNiQW7hB6NbbFXG/mZexQ6pflT6jKZi3g+fNMs41FJ3jKHpoqPC68uyluUo5O1JS9vy5z
67yYSjH3/OAqTXhmZNJ01VUVuXcIG3gqQQyw0t9lIAIv7Vqbe2lAxRBA8Iux7YPudqaZbo7KrOlD
FUEAbNUiTZB+cwxazG4Xk5G6O2YmDsqnWp+Xrl/NB42yP6C3XfRacJH4TrzS3fxQMeJcdk312IHb
nld5cFx3MfFGGiR2pHOIMiMG2HGboLHzOH9V1NkubWAdWnQXdvWQZCpqUE3fsw7Y611Wr4dqgI1c
Zy4V6xCv1JQ23cmG4iRRWAVBaSQsNCm3Rs0uDVJJSofbInVEvugJZBWtlWtrf1RuK4uFSYDFUvXB
n3u+/mDDbADvKrbklLnbkP16LdDoxRODBGRj+h4lJ4PyDTauet038RX1MS5gXWw9O7kow27j6NY2
R0/fx/mDFSOpkEn3LX9HfWi0zplFfJe6jL1QHPxUVODbVVQgU6Ji7cNDtswH91GdPrYFY2fSpQJw
y8xNbEZjGyBnF6rLpsYYl66Jejb2KYzlunU8UVOUKZrT3al15SxsneI3xyWQ9tX1oO9URb3KWEjw
yvWtk/CtRY5yOxGvOtNM/aoFhDOPIS3MgGetjOQ4NXDRNphe0CAirDShbDfWrTuYGzOGfF8jP+34
/KtSCRYm3DS1ylalpihzeNCWK9MHUwt/GQWJYjGiDUw6sqoZMbZSrWDHC0gl6LLjpLSIVAK4O4gh
mHsiuvEU67axSwZD9TjvJz8+NUIuC01vp11Xop1Q+6uxSzd+ptymIZU8OzdwDWG8brBstrlKUhrK
6lkci+O01i7K+MwU7b5MtJt20ntYPOZeKFSYSt4587BiI4xg8QEXHeOZEyvvXDrHclwKdlKsoTMt
WnmmFS+sRl9nPbJsL2sTxu6stKeCPWTnu/NBVVj9ChnJi7i7jUZ9wQ2m3fnxMQhRcenF40k19hu7
5HcILN75yMIvV08NFSGjZohdbKRoNFhEVl59hkQKb2dBl1NFzVrhXp3Rei/GQfmUIN5pzYwn0I7H
o+kRDJPQFppa9lNjiIsuAzMXmQ07QvkRjP5xkLjNqm3ita6W2dZIEh3FMN4Q60YTSX0d4N9z5EVZ
qwOYOUhDViXWNh83khQ+ssA5qQlCOyRRwQ1HnQ5DF7COrBtvU4ZLxfVgM8Vbw0xQ+7YuENXcVtYV
0SwuE5yZMLSDlUWE9gUBCXxNsItDA4FM5mAGKArItFVwpvog+EGzzyZHaXCFghywdH3nVlqGFyhQ
0L7U5WIkD23VhuSmoAyYO122J0GDfFGsLkZwTDMJaHdUzpGOk//VAaly3etU2kzbyHTn+PPvXdJw
FlBo59iciCpNgxun6Yq1WsFd6xXSOhyjKxfhsNJq7VQJ7G7bc5QZhooO1ZbA47Q4aYcI3dvcG+Jk
B+Dw3kmYsHoRUxIjNzz0ZdF16iL1tZuhX4CEWaipCWXRscAJo6XVUoPFBL4yLgr/CusnIzl4I2rB
VKQvmQ+jl9+XOtFhhR1uwRyvQ/06sb2DFjCfQdQFyqoqL8ZOJXJY9VeEkO4Mz9OYrCoy+QLOu4VV
R3U7otfAyadc4wu+Wo9NTGJnk2j3uceIEHTQ0mpN9pIOtrEQbsECLs66U1x9GU0thtXOWLuVni8n
F/K7WzAASjwD0g6KCNuKTwpmbaQWMckoXKRlZMeRpeKfW6kdrTNIPKj/ww9a6REH43DDgrTHi5qT
Ez2s1Ibhp2sh1VeJKZ0E+yBBK8bMM/P2E44upkbBsODovQXVGsyCRBXEn7C/NQIGPCN4nXmXc5Xl
sYK8gP1SylglJvKMjTSbMDI2mRrb+1D3WbiBpFi4PY1+An+vJnapSMoFLf6hMWMYCCz2xegB0EwQ
d2g+Rp/eXdajmi4mJDJxSxaOx7UG31NnzRuIpZlbiJVij8t4wh3FzOkktVuiHqQcWjUSZDxDegK2
iOykhkM0iT5SKF2yNqhmlmg3U+cdFJ8JAPLDUzct2IZbWEmgWMBeiAaxwLF8Dw14nEdrlDWalhPc
7SCzYtbTW8rFvxuY39XAvEBakMj+Ntzl7j755TLLdvmZv/cwCDSA8KmOsFxDqnr7p7r5858068hg
jqKiFqACw8DzKpLMPqL9piZC9auDXLF4uK9gF+uIkDQpEMYSK3F/+h/ZZpmyhXrbw6BAZo8Fqh+8
jNyrve1h1MIP2gEuESNHnXwo3f7QOtE67P1dzn1umY6DvnSxgDT6nkj4aj4W+S1yH25u7aqSnhHd
oKUZfG1r5qbOuBlniYXFpPYUbWa65g5lIve+jGo1Qpw/OMYTEe4fKulUMaRnhZ1I6eNhyTCzuC2u
lry7IwhwF8bbBJ/CJqn1y84HnyHsRPLjcMZU0iNTSbdMk+O9SsQxqKa7NkDhkg42zLNnj41029jY
birsN3WfH/yMMVJtxStHOYulTycg6SnpdCZhky19ebzcUvp6egw+6XQaBj1iS8TckuGXbFphkUIF
+9qR/iBDOoW8WIE6peEdcvqzNEOyqlahvsXpWCwCrEYDliNPeo9M6ULK7NMsx5WETStYhxiVoDwq
mIUjcp0KIMxJwEIi7gIUHqybBhc1MbqxpSjNbGlig2IvfzalVcyLGu4N9H+bHvVrO04HUTj8ELFx
IG6Wg2/DLfaCBWOdFAvvHEdPddKYFJTgRtZpbFw5g4vTPrCCOSqLu4bbctNWxWIKjGoeI9yDe+Bm
5lM3KR4t6XDX69HlVLMDUjT3qWmjG+C9mJSCAYUYayHYKuA6pEWYVwDAikVYV7aLtuVGOyWRddoW
Me1lHSXrVjdwGpcKQ8QsIJJRnrVjywlRldz6CsPis6BBihgGrQ3Cn0dJT6idCheojhuI5OEhcGBZ
FPUKKeo13WiOVgjGdJdRkiJ6zSpBI1RSHsdhvuLU1KjBAvLQDAbafcRaAvGAEldPQWPNvaRXj0O/
uE3ToJ05tbNjWabMc+FuPG9kXjnpT3pykiZM0ERyUHqqsJCotGVv+jdJ1d1wN+eYD+wFMtnsuPYI
1TLrtY6Ne+aEbHXJgEPbmWaP6lDP8bn7wFTYqRjI/fDVZSTikN7pB/2Z1tf+/dCejXFKHpFJ1Qzq
ADmqbPdiV+fzZI4oG8GAjlD1Eejoskn044h1JPtE2T5i1DnXzZ5rkM7Ski2m3KFvlEBKpCnk6x6k
ok1H2snWNO8j/eBCqxua4ikUzSWpxbIwZRmhUDSsvEJFKk/nWMMvVT1lZWMDtLQJ5gPuKB3Tkrec
nptluma/o31OzbRAL53QUtNbEwyrD2VI90nTXdJ9o+KTnXg4RgMXvjqrWjbR/Yxast6jSOyKkgSa
9CycGn9LRsGNq8IYamn3R9p+R/b/oZwEQByimi4Cc+mRp7pE9ISQt9zGDBB8hUmCZyC+Jb+TEqLu
t9mEBCtgRII/iRmELqcRvQJWIrPFEyuTAiG471+URdVCU4PuVBjQ5HrpIQhGitusZW3NwPdOmzpx
kahQjQ0iq0tKlSjwbwANuetRzk2MlJ1awfq7Z6RSGh26V4YsJsMWPeSDrMnHwgdGf1aZyLPbdliR
G05GSFZ96mtPJXLcyWhlqk+anOkofJwEnjcEqms7cFTipKjNhRZiOi/kTMgVN4y7dxoeRV2yCAP0
ZSUGBwS42Z7u7AFQp7rKQ+8aKM++k5OnkhGUwyhqrCJl5Xeo9CFunZgujvYQthRyKePYtLtuYQvj
MubVLswBSl/BfgODe77XggrBvA6NoLD2JO3dIigoGP32d8kUhvM2Pq46WjPkrER8qOW56Z+oPmrg
bHDPOwu8YCKVbaEa0Veg6KxtNyIBoVkX3nUWpOT9hnLj0CWnMb3ZPISMvvMXyKHMs6JxPuWEDiLh
wUCog7O0KqYdI9FqsyhV1kS3x2usW9yGyKcDh7mEbXBVEQ+IIZ+dC2qtYZYQYs4SxL9CCAH+RvNN
ZI+gqy2tAq+vnZktewDfR8pnyixZ3yrOC4MsDp+GMVGiZkYyc3GSq2wqKMDKWehnd8K2xwUmx3zm
2hCCyMzV/EPXRNuxGD8Krb2v44HwESfYYVu4r8vR3OVVeMX/b5FADbdZ8JNbgrJKEvvWyJmjMIWg
wnX5JjlZezUlt7aWIEKP9XWjDlDEWJpDLvzQIMYY0FjN7AZAll966TI21IWOnGNR8Al1TgSEQhPr
DFutA0U/CODNsxyYFZXyEy52riJvvNWTgwvWZibIJJ3B1WEDGc69fGFrw2PDzWvo+4DoCucnyBy3
npPAdJxKejXUYcHEUefsAhyMo6FcJAOdbGzIRImoX2Rdz+GA0dOXjs9+QAJX1aB4URZ7zLf6c0M6
REkuWbZYRkOso5X0kP67Zv0jNStl3G/XrGfUn6/H7i91Lj/zpWbV1SMN7grRSrauMkx3/z53d45k
DQuM0AQuqBsOxJOvc3fniHqUopRCUpjf1qyuUCVr2mAA/kdznzDHfFuzCk2nPFYJmbIoWg0K59dz
d50Izaoo/GFO1SJWohGbTEMErpVpv4DBAo+jPxSuce6Y+TAzlao70Yvx2lSYUHlVh5+sCdcirG9I
uZlbpXubxqV93GrBGqlkdRm7Kp4lokknGWMdTAL7Ash4JfCtTYc0A3RAsfQytKGoEaclo/GEChFe
CIpMxtIWvldXP+91rg2H7T9iVkol+BkOlFkM2S6LO9PY97FdrKE5SaWHOc5byeOfJJl/FN2ZIln9
raT2l5LfHwLydyXR35Vs/x7IfyJp/xXYf7aSzK2dZRQEe0/mAlAFFys4VWinsfGU9QQYpUtqFK8o
TwbsybCamFJ6MGgaZjLLCHrLOi+6j8lIJsEg0wnalD6XhKV6RbE4s28mmWMwykSDVKqcTJlygBW7
W2X99SDzD0woDGcTkQhKhfXf9XAIcuc9HiA7X6tWfRIH4zYkUMHsEFzLpV1N1AJ07nsKSxdNsHuY
2Nl1JakMlsxnIMcDFoDMbAAFV5+zoMSeIcoLsywvJ5nwUKLyu2oJfSDg5opHzY9j9Hi6zIXQZEJE
RVSEkJkRgUyPKImR4LWSFiyTJRQiJkaZNYF7pjx1reQxSiUBmGCjUhPjJq8QBWvxvU5kRSizK+ox
J8XCPndlqgU2bFAXMukikZkXSOIBUdWRsgljIigc6MeazMhQsD7IzAxrwLs9auRoQHCz9y7RGqHv
coLJtI2c2I2hrdeGESE22uUylcOLi/a8KUcUTbiWiGDsZRYj5jljqWrJwcNgdSY+aYPJPZz4RiB2
MYTyhK8S0uYYb2ZaszhJZeqjQvzjJHMg84JEyJhoSJbjHrI8eg3U+x8H4iP9AFSYJ7uPMkQzFPrd
wZZpk5rMnQw0uJyciSvyJU0S2Mf9ZNRnmY5xU+g9iJIp+lhWGAjMAM1Ep5cbouI7OhrtNJmqel3v
a3Q1NohQiiK2SYznfMVhuig5W40EbgHeAoznLwn1vMTpfIqgaW+C6Oolq8sF2pWVN71keIWS5sVO
D2VMyHAavBwg64zDHvaXkW6YOG5VF9864YnzCUiYBizMxg8v+rSa5QpRxvTbIMqSq7wwP5WSNMbg
e9NI9pgtKWRNgcjdDiZl15pnoDSDVSeZZaWkl6mSYzZ6yqcJYTYIatRdBbG4uMeo0iqaWmVS+BT6
5GqSbDQXSJpCJbObwKYhu/a3WM/hO1X15SjhZdh8JC8oAq/MJNqOWYwAYmOzti1Y5RwUEG2aZLVl
QNtKSW/DwZh0wHNo2yLGYdXOge8xQxUN5h34mwcEDjDKypZUOF3y4dR2q/fgntqaC18HIRdJltwo
qXJGStsjOXOtJM4RcYzTSINCl+GQdM4nyaazCD/GFYvN1LzOn/uvpCEnXAeOUivAgPx+gnJXPpg1
MWUp+DsNvOkK67zXH+C3zBruPuiS2IyNiFJT07mMaSh9K4iA+8cnOoi9VrL2AqbMBI6f+pUxV4Dx
2ZLKl0pRzjOnD2BfLcl9LAp654MeKUvukx9csz0ds/jC5h3FJZXqxCnBMVyq4K/AAiGgVXI+jMSd
TlCHu2DlffvT6NCsGwLPqBKGFzEWrLSUuxHE69wpzlx3GVYNyDglFcvR5p3MdVgMdvuQ1/ZWCfMP
kD2vlQwZaamlH/i67MlK32tJc9Gl+SHNo5Xrgm6us8OXNV/6UFjdT7CVHketvG0YWzQWUX9TQz2p
0NVynJRofvLjzuea9o0RuStS26bIobj05JmUuoaVEd/dIkqbGYYilaYLMQSaEPJaoMAaSXQdedl5
rPrXAx8Haeb7HrA0F1nPglW7iErEXXVK/ZmM7pMNnFEH39MZ2QywKT13WqqM8QHzNZe+J87tQeVv
RpyfTnzIbIvpv8Pf1Xs+Sn+6znJdmdssw+mxjS1Kpbu8QbBk8K02qMczCZp3Ic4LZsBcDT7CI/pI
D61FmjOnCCWoHsW0OFhlDz4kxwElWhZcTBp2iXpbGPWn1MMeGEG+z333jvHzMZ3ycQiUwgCQr0lU
vimZ+RKeb43RBcqDfFlKsL4pEfu5hO37un/iSPy+Cod/qkiWCBbRZKYb1tukO6ZPpQT3dxLhD7/Q
n7sTWP/eMJcD+VprdxiRrznJgbfmA/rBpa7QKY09BmVPwRZIXIAe3TmKrdKMifPEIA+ZRfiiq+Fg
tEiJuXuyGjZre6lLgall4nZPUHkqtXeSmfaO04UZsVLgYLf1fZaj4lGc5LhQRLUySvydyPiUTdYb
l7rjXlpWn+yU0XbnuhXv6HFYMSfqNgzJKvazFRyq6MPQMLYaWLTqEftUREo1oJTO24yae8uYwsPd
GOwRGoszzc5QB46a9aEeXNzO/WEsgg+6qOttIGVMo+MOmz7X5uVIAtSgZjyS0+4Mt+jmA2KcRSEA
0em2jb3Cs+UWV/mI+VbbaGw7Yzif8cRADXXhR9OOrsvSluUAhJ3SWIQ9azsrC6L14NEGsnIdNo0Z
7tUizC/yTCGYaWo3Nn65g6ox8cYTxO8lWosr3KzYjaQAggSIuYROlNtqhpIYV2ZuZB91ryO/M1Iy
nMOqjkkXj+94H2aVdUi0CEusEUyLxhufoNdWRV+tPYezM1IJPBqd26il1hmL+8l0SRwEoVN4NJHg
/EAr96CgU9ZK2pnXmpdeY/OuF+D14xvFPrXzDKIInWdON4te+Kk2tkqrxmeWL4zN2KKEiEdTOzDM
4fEU85A1SchxAWRVtHyN2goEnYJkPo2ZimpdHy+zzFYPlijdmV7AFa4qJGO2rZBZ70TUCQj+C5Ah
QAmG7LwyrH2G03ZOkeUtpkbAmyLEyJFwZrdVZppl3uk5MJ6xTTbjaB+TgfHJjjklMgO5tOLyrc/N
ZlzmSv9RG+Go6rqqHzdIzhMnt7aE8LnMI/jXPR7VtMg+dOa4maiRD4U35NvM0sQiUbKrJFHXamkY
7HAZkia4VufxRKJBlTL5slAIgBlGCeBkCOSJXMhdT0bT2Yw0BaLFoM2vQ5/VjSqKM4BWyFAJSFkk
QXJqKSxNStHUCIHD+GJQknoF9QyvVYqeq7ZPy5KAtGCaziDgK4jckIcGIjDXwVAp87YRxLeUQlkG
Tc50IVfPcZXGeAPMfGGGNLu1X0Sn3KXcbKSxz/MTA2z1eWnV26TfWvZzXqF7i+gzRAgdJfuhBYvr
Kl6wVb1OQTpLxhhAMDZScXHwm54zfWGOcbX4X5ZNWT9yE57HRmEtHXaWy55J0mkUqAqv1IwWhRLc
WHn9EDJdzkX7EY9YBcrKOvge6ZFNZN/F6HOhDOCypQhci5Q1V64+ONOI3SliGzai+dmRCicuNakk
VrzKXJQi8mcEdENNgNUB4bA8KQczWpl9UrFLr25G1MYa119K4mWXkU3VagvWTMXMNOOLKdOJrsHJ
GV7jgTgZmSt7ASaFMmGj5aYli7kM13gBoW/uod1rwmBfqcG9maXr0J3XePW0nIsp88+dHvsmmzBi
BsQEIM1kN2fetY2L5HmkYCKGE15OoJJ12EEPbJlSx0OLAaJsuLW4GzAgJgOt7IPXwP+zpjM7ma6x
00xb0Qz3UKnh9MR6MyuyK6K28CUay6pG9jIOp0rnMcVtfa6FwTlve3VhkDYZGI9TIXgPR0SgXpCe
8KGwGyTgEJtASalAxP2CON1tzQ+M2GMCFxkl43KMosG9sD7wBWFFoQBdaCwE154dLAZ8zATyLAwx
3JGuV2zCsBgXrs4ev2mvk6DdKh0VDhAkWLW90cxMn5enLhqSTSI/PsttAsRaJ/jE5mhuUI3QtqE7
HOGpoaki7BGJ/07N+r3Gw3pEBl0U7ID1NN7Fdb7KdVVbR3m7FZlwsIOnJ0htj5sAGyDnYIUsjHm6
aT2MNbvwcUISU7FuwL/YjBvNi0a6qgvXDR+9Ka5BmmjnTlzcQ0O/AllISYgVPWFnQKsTm7xMsfa0
ZtrhYjw3w1XnKd16iOvzMnfzBTbkveq35K2afN4VfWWSglUJdcwsbfs0ODnGXe+j6MaaQa96nNg+
DXlCv5U445N4pnf0mbdEYLsp4ak0bXGv46rRVXVa4pFdDhOw6kkB7D9AjZi3AzD36tzMmMEHqKBD
9Ch0SMoBUAnErgR++WQt3Gzdu09aunVSpWet0gVLJUR44FCh6HHjb9RwXBa2xxi6S9FXZ5d9ahhA
7UkWYOQXQ7HbW25l7XpoNLMwI/TOlFNlqG3aOiNJh5nBv8dV//FHxlVMeH57XDVrH++LXx9Z8XMv
a1aXODMmT5iiNPWZFfzzmpX8DEMYMiTc1oVgyvL3kZV9BOTIEioAYUdFFIqV7+ua1T4yGGIBDTS0
52SNP0QKZqv77cjKtATPTQa1GQhJLfnnr0yDNCLYY3wgk34TnJnELyuluvML49hoxYYt3T6ieM+E
f6qD8nDN4FqUw4ESeEnS2cpEfuFg9FemmBMoPyPF+jBhyhgzWh22tmG+T4KMkq7Yjv6wqGoPcqMH
Hs9OrlAcnI3BNvQx6ao6QrfsJEqAXzsM/tveB6Hbb8s6oa4hfmN6fLaf0YkdcyVDcCFp2Kj66ywD
gEC+kTurq/isG+URoI5buGUSMqpf1UjiAaorHzNsZU6v3vVavyTU6KKOt1blr8YIbqNKjsPYzoUK
qbSZthQ1pBLgg0cBsSlGHOSc4j39Q+eQX+HVO9XQr+siPbYrcZzp+mNPMhKogptSUZ6snCM4bC+1
RZa6F0Ez7O2wX5hRe9HWPpZrhPy0ku124HY8EDuMnIidbUGnRDLdnS7v3QCLSh9nWMtNvZJ3d4bU
ytxtPmjjXZ7DTwrlOVAW1FkcDHCYt4MDsGEqqdl6eXq48hyBwXCC05sZgDcNCy17rID4kju1sDmC
bHkWefJUEhxPBq66kqOKxeWcCjKUpxjAffwndnsP2FHdWRx1giPP5egzRPzBL9nr1AN/Jk/HiGOy
4bjsWcsycuEELeRZqgycqogVUegjjZXnrc7Bm8sT2JZn8cChLOhnawo1vHO+n6wJRbhDg7pz+Rxz
eabj1esIjSCXnM2tXMuG5DrB4xzH9qRLfeRfmDj1jUGpAISRKSrFQ9RaBw9Xq08YMaJlvEzVjSGr
DTS+n0CnvLriz2SEX579R9amZyzCmvrPf9J/6bq12OypAoAq17JjfeO6FVEL9sRGtSeUXa7ikQwb
9qLIDhCNPoXUYS7fblgT60hLUYza17lVXaBWAt+z0vGyV2j4lG0nkFlhGs1QJllk4/6DJ/krVzlP
0jY5FR0VRc43V3mfDSHJnCO4BC1f9wYRpNR0H5yW/K6V08j5gTeuw3zcQJhgkBatowurI05Cvs1l
eyqtjbm7FpyGIcMEh0zPf/QEf+UZOqarIS3ltmbY7jej87/Xp40B6MIOPrSKpzFgQYhdsnnfmi07
fDZB1q6Ow34fyLtI2lObAkfquuKyGrR0mXN2OvG0bFGkwiTlWPWhuxYGWSW2PHLVdNu5T0GHnd9e
pEXItd83i7wNTsaoNuY+J7chj/A8aM51C8cS3ilDS0ncq3EVVSPZjoY10ZYwsfbr+7GEIVsVG1WW
CpYsGlJZPcgyIpUFRRTox/BBiKjHXjpSc+h69UQcLaPlIoAC0hFbQQ4XaIL2XKNiqWTpQpF+3sti
RoQrRo7nRFpMyJQFWVuUPaksgCxZCsVmgI0VzcSY3hO4dM49uJ4XavJomBe6LKYUWVZ1YwbHXJZa
kyy6utB8ULWfClmNDTKLWqjOsUKhZsmKDafbtpA1nNPzxaCoKyXZS1Z5rCm4h0CtCr0drHFmiVp6
DOfottYXfU+0gZ0wm0sGTENO8sg1jw5eBbdu+dz8uokLVlTHXd4AdAhOK3E+tMG6LlRUjB7CnXIb
9hDABpQM7nglscSGV57bgXalFmdh6YCUKLZRPWxMnXgJHGLB2K3DJlr5PeIMFLNXrU+Oh/uJFzsf
PHSMXr8obTtFGRucCn5IZag1S4S/hWXBnh3oWed3xNKPX/4haqLLUhvWDYV/DbIbS/Og+2e1GLfI
FC+yQ+4nCB99tJ/+SBAlyYpThPpYy++rvr59fiqxcllp3R4xLJwZlAFWTthDE2KfwjS1qR/lS4zi
6LSK/eMOd4LZiq2R+1Al4KZG5MG1wafUHJ4ERliT1qqnxUplrxXJrqum/VJc2YelzkHIziyjRZNC
IJLKH3JaN0dM0SKU3Vwn+zpbdniR7PWer9T//TD8p/+EIeH5hlc/hw885AgjQ4IDv/nHvxzCB3ze
+U/N/5E/9vNfe/tDf7nKU/773b/ymw/05nH59S9Pb3Hf3L/5h2XWAGI+b5+q8eKpbpPm+3/65YXw
OuUDPd/Rr/JfPMTv+ktf0xl+/YHelJgPgLQa+fz8MM/ebje/FfA9P6XnV/O9R0juedHt49Of/2Ta
R1SJyO5UzXZwr1mUnUme+S9/rLlHJvtS5H3WczCvpr/+rH/9qX99G798H/75v/PmBdyDo8xIbWiq
8OHNgherk2VL6d+bIvs33oZvHuXt26C7KnkbApWFjdPy7dvgHHGiAO5Q2cgKiKQ/3rvA3tj98rS+
ed9/+WX47XfBOhLAWUFRojehmEeA+c2XgWOVnoLzVZrCXn7fqyvrty6I73/Xf88X5nd/GQQuuPd/
GSzUqQQS4tDjy29TSby+JuwjnW2LZRK2omIbNn+4a+JF9ECB9L6LwjkiYRQMjC64yEjaRkXx6n1A
SkFVQCC2wf/I1G6uGX7fD/V1QJohvm3A//C9AciOYXEXJPwbpbOu8v169TaQXo6gBBE0a2jdtFSX
d+nHehtevg7vvkdiMWUQwW1QAzf0Jcfz1fugw3hGB076kGMImcv5Y14W6FLee1lYRyQz2XLggQeY
//DGvn4f1CMOCQy48rbxA34RmAb9C94AYGzIoVD4c3uQF/6rNwCUlaWy55MXiwOrUmLAf6z3gZrB
xET93rfBPuJiAMKqmy6nDqKxN28D14MpbEwMhsup6ZCm9aO9DS/3hX/BcWkztICpQYEEGQHr+euv
g1TcuawMDDnBNC0WvD/o+/Dlcn1H9URdYOkMQbG2EDuBfPTb94HtGbdO7oyujS3ly/v+Ax2XL9+H
d1eRtBTcHwUnoaW+HATf3B4orVyuDJoKLpEf7evAN1jlkn3/3YG7IDU0CQZkVP+iiHSO+KbwixwV
G5TtiB/ztOTZv/994PUzMzS5MDRKg2/ukvqR6nBOOFQUX8rIH+3r8HJVvLtqAPDIXRIznEs6GwPf
t+8DjbbQ8cnRbeOK42D94YqHnwEmnOXvuklqsoHkK69hkfv2sMA4aAM94bDgfKbkVn/Mw8L5BQb0
n2gqZG9i64zUVfuXcxc5cOC3sPdz6L6ILPlBL4svn887vg/WER0kIhz6R64OsChvDk2+D7SWtBtM
JDTTNuVu5MeqJV9uD/+KYlKjOCBIhSoBW8LbXpvbgyHkLRJ7gvPsjf3978PvqDB+HljOgzB5fJ5n
hk/1q6HoP/wLX+8Jv3yAl8nN9hFbMJfzm794NbL8fv43T89jWPnPf3kznnoeJ7z6w6/jheff8/Lj
Ly/wl7/6ze/6+qq+/stN+FTdVw/B+PwH48vTPLlPmYr+Jrvp52f55z+9eZrPn8aXq+B7j7vPZZJS
jq2wnpqnys/T19PcnwuPv7/ef+7XbO6jx8//rczC4L765hd86Xve+wvW4//8v0o5MMHPlMu8qN5O
pXkdX6Zw7/01q6fo89++fQVfpr3vfejZfXWfjfdv352XadG7H/vzXx9qZU/EcPtmWu8yVH0e0r77
F2DUyB+V//vp/vN/R8rdE8yGz39786te7kp0+u/9XX8sB+yd18fJ5//yq89/ffz6tL/cNLjl0TR9
/Xfyov8nL4un7qn++jCvHpqz9b3v0ndsZ+98S3af/1pPysm9P/JtIowNwngef33Cr14E9eJ7X8Q/
ECO984VcP9VTUX3+25tb3sv3lGbr3U/+89/iz3/7tY+XNvy9D/4dEsY735XL7wXFv/Oxv0ejf+dD
z7nz//qV+jxf/f77/Wvn9c97g1+e4l/XQ7/2Y29LFPk3HpKn++ov/x8AAP//</cx:binary>
              </cx:geoCache>
            </cx:geography>
          </cx:layoutPr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hu-HU" sz="900" b="1" i="0" u="none" strike="noStrike" baseline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  <cx:clrMapOvr bg1="lt1" tx1="dk1" bg2="lt2" tx2="dk2" accent1="accent1" accent2="accent2" accent3="accent3" accent4="accent4" accent5="accent5" accent6="accent6" hlink="hlink" folHlink="folHlink"/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olorStr">
        <cx:f>Munka1!$B$20</cx:f>
        <cx:nf>Munka1!$B$19</cx:nf>
        <cx:lvl ptCount="1" name="Fővárosi konzorciumi szerződés értelmében több szervezet">
          <cx:pt idx="0">Fővárosi konzorciumi szerződés értelmében több szervezet</cx:pt>
        </cx:lvl>
      </cx:strDim>
      <cx:strDim type="cat">
        <cx:f>Munka1!$A$20</cx:f>
        <cx:nf>Munka1!$A$19</cx:nf>
        <cx:lvl ptCount="1" name="Pest megye">
          <cx:pt idx="0">Budapest</cx:pt>
        </cx:lvl>
      </cx:strDim>
    </cx:data>
  </cx:chartData>
  <cx:chart>
    <cx:plotArea>
      <cx:plotAreaRegion>
        <cx:series layoutId="regionMap" uniqueId="{159E8411-7898-4C6D-9187-7BA26783E209}">
          <cx:dataId val="0"/>
          <cx:layoutPr>
            <cx:geography cultureLanguage="hu-HU" cultureRegion="HU" attribution="Szolgáltató: Bing">
              <cx:geoCache provider="{E9337A44-BEBE-4D9F-B70C-5C5E7DAFC167}">
                <cx:binary>3FhZj9s4Ev4rhp9XaR4iJQVJHij57PtIZ9Ivgsd2SOqiJFIH9etXdvdkOp2kk9nFvqxhwKCKVfrq
+ApVfrft326z/aae9HlW6Lfb/v1UGFO+PTnRW7HPN/pNLre10uqLebNV+Yn68kVu9ye7etPJgp8g
AN2TrdjUZt9PP7wbrfG9OlPbjZGquG72tb3Z6yYz+hXZD0WTzS6XRSS1qeXWwPdT1uw25V6b6WRf
GGnsnS3376ff3JpOTl7a+u69k2yEZprdqOt6b1wfB67nERwAish0kqmCP0lh8AYCjyIEXUoBdd1R
/Pjmi00+av8OniOazW5X77UeHTr+Ptf8Bv1zwVY1hTnEjo9hfD9dNgXf1HY6kVqFj6JQHVxYfjz6
fPJt3D+8e/FgjMKLJ89S8zJkvxJNfgbuG2/+lxkjkHjg+EE/TJkL3OD48f9vU/bzdH6t+GhjNrMj
VZ5l9HXpX6XwQvU1xj1SYrV7P4UAIN8L6DMWHuy8Sppv9fYbbUY7wRuMXUKDAEOAAfLwdNKNxB8l
/psAE4wCF3uIEJ8E00mhaiOOXKYIUgJoQHwAPB9OJ1o1TyLsosAbtSAkCLvu10Z1pTLLVfE1KE/n
SdHkV0oWRh/eCaaT8vHeAa0HkEvJiM33MMQUIHqQbzc3Yzc8XP9XUFLf1lx2ITfiynXFhVOBNS/x
GW7IkvfyNLE1Kwi/RKiZBa64J1V/3iM0Kwidu3nCfMHnzpCuQKyuBHHOBzrMbeGkDNmZVKeZKM5t
Wa4s76Nax6dOEccMeNkdHpIrK1aSe3cOQCusi4skE5fGx4I1HZ9nuFtVOvvkeDc+GHZ0wDXzFDlL
s3zhgCJnuO7uiyITrIQgYLpOr1oLATPArlwyZGFVozvd1ZzFufNHYZJrvwMPHexmmCY3Ol3Rms9t
AuclKGaVbUICcOSZYRWgijDbknVmwLK0/cIDKupKy1rfnFaxXgOM7nWZn3k1OSsQ2nVxPKeYf6oc
Z08VuMCyuYVRkQc3wvSnnuwiN2luGs2bkHdZynLRrHrT3PciOZM4sREuh3KJSP+AqAujzmcVxyJq
aBHWDsrCWidOGJiP0D4oRUomA5WEVemHdQeiHstV78c2GqoiZV0TmDDgyoaOyC+IUD1z4qGPYLGr
E/pgRgWv96+9hjssbuOGEdtf4hLOKo1mTaZDVdzJFBmW87IMjdds/GUN1jQb7gkdrgLT32GSfuQV
dJnuR5lTGZb0zczk48sHJw5dATgrRQpCpycJiwlvGHcf+sEVDJFhrWDTL70OF2Ff8GuCCqYxjio3
5DxbYOk8kNZZB2Meld+S0Lp9GwpdcFa1FWJ5IPHMop5Z21y0Ob8XILQFWmI3vbFtXLK4gVHS0PO4
5Dtu8or1LuNJ/Ql3WT1LjPyzVuEzxv+AQWik4ksCeRACQl06ctmnB/kzApGkURX1QBcSZ63AWKTS
BIhxuKoDfy/T8jwYqxvhZpHAfO1A717R+gajRSzzOUpwWIeydlYtAXPRt+tCyZBqxH4B8gcsH0F6
LqZjPxkHgBcs74pe+u5gu1BCtejwkLJYex/9ppzjuW+SilWxXUhll05qrgqULJIb2gbz/BDmqrkc
0xOoYEGcYil1ce7L/vZXAH+A0HcD6CM6tjXsBeN88jyM1Eu90qa6Cw1uAuaJj40Tw0Xnw4JVQ0ZW
biMGZseOudap7E7FoYvk3TmPKWZtW97WPcxnyosjPx1mDQB8KX3MQ56gsMRAzLzc6UKQr9pgL9qF
GLwoL+XI/c5EqhEXNtE45I1kuCj5TAlzjehpYN0hxDAf5kbbbFZbOssxHWYIKdZzvbFVGiV1uQRd
Ec+orCzLfbsnWV6Gucd7lgh0BinUTJTis/XVGqF6D1MbML8Ucei1PNJB1y8hb66hV57WKlDRGITr
LnbaBZFz17XXTZAO67GJL0iSuiwvep/RTOdh6oqwzvGdb/NN4MHrsQfrsATZDrs3KE7GDjAYu2xt
QaJhACocdC3nrXS3AH4pHbdmvXH12PT8M0flF7QgPktVsyrHGXnhd2Nh5Om6qsvQqUh1g0o79pDu
tJTxGmIhWQDzM2dQnzWKuo4XzMuqmGW9F7p+ths5T1kJYMMoH5tfO4yEJfVZq8y1rMVlTa77Rix0
CRjK49CW1Up2/WnWZ+dOYO9kKW5xXF17At6B8kpW/tzqcpXofukiL+RWhcK2C2mSOe9AzRTo7hq+
aGnw5+hs2MdxSOIuqjwvD6USl2RUAtWgWEb4quoI6xzKWcvblYrt4yExyW0F+4VJnVDjqEfuukf8
ShO76gG/Kc4Vz1qGOE4Yt/Es4MVySIrPA1SbutOfj1BS57aG7SnEZKZ9jhlViIdGBmP9JnqpdwcX
kzS5rFN+1jolcxuyworf+9LM08Rf8Eb8mbv9nqiGuXkfdRAucmqzsYr8jOnEe3AC7YUm989JWtVR
QZo/RKcYUXqrHPHJJ0MSSQEc1gqbXHpc+bMEl3R2ZOrTBPbU8B5HiK0qbS25eFp3vh4/nP+1Qx3n
8L+fHxamv093Kh+/r175qaEDnK+WRjRP8A4T2DeH7ybC16VfR6ODoeNMdKe+M/Fbl57Plt8b+q9G
zKO545D7mpnvFr9/skaMi+WziH6P/3HLfd3H37nzmgO/HLX/wzj8gwX4d8PwG7F6qtHjnw8f/g0A
AP//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defRPr>
          </a:pPr>
          <a:endParaRPr lang="hu-HU" sz="900" b="1" i="0" u="none" strike="noStrike" baseline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x:txPr>
    </cx:legend>
  </cx:chart>
</cx:chartSpac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0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dk1">
            <a:lumMod val="50000"/>
            <a:lumOff val="50000"/>
          </a:schemeClr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877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C5D87A56-ECE6-4918-91E6-4F8F11D14D57}" type="datetimeFigureOut">
              <a:rPr lang="hu-HU" smtClean="0"/>
              <a:t>2022.09.21.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42154"/>
            <a:ext cx="2950475" cy="49877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877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B452F13C-B024-4E22-AFC0-5D513C6378A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783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877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C5689A52-F2C4-4608-9668-2331C45A114E}" type="datetimeFigureOut">
              <a:rPr lang="hu-HU" smtClean="0"/>
              <a:t>2022.09.21.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80" y="4784071"/>
            <a:ext cx="5447030" cy="391423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877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877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07369DD-9FD4-4AAA-B88A-0282232E001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768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16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6773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30AB2-2AE6-4CA0-87B8-BC666F8390E0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1470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2508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5493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3943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>
                <a:solidFill>
                  <a:prstClr val="black"/>
                </a:solidFill>
              </a:rPr>
              <a:pPr/>
              <a:t>21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474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61C3C0-C472-4D93-A1C2-BF14A06DB353}" type="slidenum">
              <a:rPr lang="hu-HU" smtClean="0"/>
              <a:pPr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52356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8712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5007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2741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7349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2171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8834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1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1952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30AB2-2AE6-4CA0-87B8-BC666F8390E0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9124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4310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369DD-9FD4-4AAA-B88A-0282232E001B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1852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E5F5F-C166-48FA-B589-977C5C5C8475}" type="datetime1">
              <a:rPr lang="hu-HU" smtClean="0"/>
              <a:t>2022.09.21.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631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7503B-50A9-4F86-9837-97E066BCC7B9}" type="datetime1">
              <a:rPr lang="hu-HU" smtClean="0"/>
              <a:t>2022.09.21.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328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232A-BA6C-45B0-90B8-83B72F626ABC}" type="datetime1">
              <a:rPr lang="hu-HU" smtClean="0"/>
              <a:t>2022.09.21.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0199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F8C1C-D1ED-40E7-A666-C2A3F5294BBA}" type="datetime1">
              <a:rPr lang="hu-HU" smtClean="0"/>
              <a:t>2022.09.21.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468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22A9-F9D7-41A1-B90C-8866201AF098}" type="datetime1">
              <a:rPr lang="hu-HU" smtClean="0"/>
              <a:t>2022.09.21.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833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521D-2982-4752-938B-75F873C50BE5}" type="datetime1">
              <a:rPr lang="hu-HU" smtClean="0"/>
              <a:t>2022.09.21.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585522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C164-631B-4726-B71D-BF560E3DC76D}" type="datetime1">
              <a:rPr lang="hu-HU" smtClean="0"/>
              <a:t>2022.09.21.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81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D52D-0E5B-4D31-BC85-DD357E91E0CF}" type="datetime1">
              <a:rPr lang="hu-HU" smtClean="0"/>
              <a:t>2022.09.21.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730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EF664-49C8-4A72-AA21-5B0155896258}" type="datetime1">
              <a:rPr lang="hu-HU" smtClean="0"/>
              <a:t>2022.09.21.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44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01F8-A0D4-44C0-A3A2-88D510625AE5}" type="datetime1">
              <a:rPr lang="hu-HU" smtClean="0"/>
              <a:t>2022.09.21.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483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521D-2982-4752-938B-75F873C50BE5}" type="datetime1">
              <a:rPr lang="hu-HU" smtClean="0"/>
              <a:t>2022.09.21.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20390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6000"/>
                <a:alpha val="87000"/>
              </a:schemeClr>
            </a:gs>
            <a:gs pos="28000">
              <a:schemeClr val="accent1">
                <a:lumMod val="5000"/>
                <a:lumOff val="95000"/>
              </a:schemeClr>
            </a:gs>
            <a:gs pos="47000">
              <a:schemeClr val="accent1">
                <a:lumMod val="45000"/>
                <a:lumOff val="55000"/>
              </a:schemeClr>
            </a:gs>
            <a:gs pos="6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6521D-2982-4752-938B-75F873C50BE5}" type="datetime1">
              <a:rPr lang="hu-HU" smtClean="0"/>
              <a:t>2022.09.21.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EE450-EAAA-4F44-B83F-BC42FEB1F1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58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14/relationships/chartEx" Target="../charts/chartEx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4/relationships/chartEx" Target="../charts/chartEx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14/relationships/chartEx" Target="../charts/chartEx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xmlns="" id="{A189BD31-D4D2-4941-BA4E-48BA3C3F9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404664"/>
            <a:ext cx="7920880" cy="5400600"/>
          </a:xfrm>
        </p:spPr>
        <p:txBody>
          <a:bodyPr>
            <a:normAutofit fontScale="9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hu-HU" sz="60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Aktualitások a </a:t>
            </a:r>
            <a:r>
              <a:rPr kumimoji="0" lang="hu-HU" sz="60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szociális </a:t>
            </a:r>
            <a:r>
              <a:rPr kumimoji="0" lang="hu-HU" sz="60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ágazatban</a:t>
            </a:r>
            <a:r>
              <a:rPr kumimoji="0" lang="hu-HU" sz="6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6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u-HU" sz="28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8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hu-HU" sz="2500" noProof="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Békéscsaba</a:t>
            </a: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2022.09.21.</a:t>
            </a: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2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Andráczi-Tóth Veronika</a:t>
            </a:r>
            <a:b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Belügyminisztérium</a:t>
            </a:r>
            <a:br>
              <a:rPr kumimoji="0" lang="hu-HU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hu-HU" sz="2700" cap="none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Szociális és Gyermekjóléti Szolgáltatások Főosztálya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hu-H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Palatino Linotype" panose="02040502050505030304" pitchFamily="18" charset="0"/>
                <a:ea typeface="+mn-ea"/>
                <a:cs typeface="Times New Roman" panose="02020603050405020304" pitchFamily="18" charset="0"/>
              </a:rPr>
            </a:br>
            <a:endParaRPr lang="hu-HU" dirty="0">
              <a:latin typeface="Palatino Linotype" panose="02040502050505030304" pitchFamily="18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xmlns="" id="{650789E7-35E1-A090-8405-CC68DAE3F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6" y="4581128"/>
            <a:ext cx="2527824" cy="253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9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404" y="0"/>
            <a:ext cx="9093192" cy="6858000"/>
          </a:xfrm>
          <a:prstGeom prst="rect">
            <a:avLst/>
          </a:prstGeo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126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Emberkereskedelem áldozatainak azonosítása</a:t>
            </a:r>
            <a:endParaRPr lang="hu-H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825624"/>
            <a:ext cx="8496944" cy="469971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TEGYÜK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LÁTHATÓVÁ AZ EMBERKERESKEDELMET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ELMÉLETI ÉS GYAKORLATI SEGÉDANYAG ÉS SZAKMAI AJÁNLÁS AZ ÉSZLELŐ- ÉS JELZŐRENDSZER TAGJAINAK, VALAMINT A CSALÁD- ÉS GYERMEKJÓLÉTI SZOLGÁLAT ÉS KÖZPONT MUNKATÁRSAINAK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(KÜLÖNÖSEN A VÉDŐNŐK ÉS A KÖZNEVELÉSI INTÉZMÉNYBEN DOLGOZÓ SZAKEMBEREK, VALAMINT AZ ÓVODAI ÉS ISKOLAI SZOCIÁLIS SEGÍTŐK, A CSALÁDSEGÍTŐK ÉS ESETMENEDZSEREK SZÁMÁRA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Jóváhagyás előtti átdolgozás alatt az anyag.</a:t>
            </a:r>
          </a:p>
          <a:p>
            <a:pPr marL="0" indent="0" algn="ctr">
              <a:buNone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960825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8092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100" dirty="0" smtClean="0"/>
              <a:t/>
            </a:r>
            <a:br>
              <a:rPr lang="hu-HU" sz="3100" dirty="0" smtClean="0"/>
            </a:br>
            <a:r>
              <a:rPr lang="hu-H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EFOP-1.9.10-22 </a:t>
            </a:r>
            <a:r>
              <a:rPr lang="hu-H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- személyes támogatási rendszer kialakítása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484784"/>
            <a:ext cx="8517632" cy="50405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Várható megjelenés: 2022. negyedik negyedév</a:t>
            </a:r>
          </a:p>
          <a:p>
            <a:pPr marL="0" indent="0" algn="just">
              <a:buNone/>
            </a:pPr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Célja: Fogyatékossággal élő személyt középpontba helyező újszerű, rugalmas, a közvetlen célcsoporttagok által irányított személyes támogató szolgáltatás kialakítása: </a:t>
            </a:r>
          </a:p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személyes támogatási rendszer megszervezése és működtetése, </a:t>
            </a:r>
          </a:p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0-24 órás és hétvégi rendelkezésre állással lehetővé tenni a tényleges társadalmi integrációt, a közösségi részvételt,</a:t>
            </a:r>
          </a:p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családi élettel, mindennapi életvitellel kapcsolatos igények fedezéséhez szükséges személyes támogatás nyújtása,</a:t>
            </a:r>
          </a:p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fogyatékossággal élő személy „helyzetbe hozása”, hogy úgy tudja élni az életét, ahogy szeretné,</a:t>
            </a:r>
          </a:p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fogyatékossággal élő személy a szolgáltatásnak köszönhetően megkezdi vagy folytatja szakképzés, felnőttképzés vagy felsőfokú képzés keretében a tanulmányait, vagy elhelyezkedik a nyílt munkaerőpiacon,</a:t>
            </a:r>
          </a:p>
          <a:p>
            <a:pPr algn="just"/>
            <a:r>
              <a:rPr lang="hu-H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jelenleg intézményi ellátásban részesülők önálló életvitelének támogatása, intézményi jogviszonyának megszüntetése, intézményi ellátás elkerülése. </a:t>
            </a:r>
          </a:p>
          <a:p>
            <a:endParaRPr lang="hu-HU" sz="2000" dirty="0" smtClean="0"/>
          </a:p>
        </p:txBody>
      </p:sp>
    </p:spTree>
    <p:extLst>
      <p:ext uri="{BB962C8B-B14F-4D97-AF65-F5344CB8AC3E}">
        <p14:creationId xmlns:p14="http://schemas.microsoft.com/office/powerpoint/2010/main" val="3400610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EFOP-1.9.10-22 </a:t>
            </a:r>
            <a:r>
              <a:rPr lang="hu-H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- személyes támogatási rendszer kialakítása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96855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Közvetlen célcsoport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alábbi feltételeknek megfelelő fogyatékossággal élő személy: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életévét betöltött aktív korú,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született, vagy szerzett két, vagy több végtag sérült, aki </a:t>
            </a: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kerekesszékes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vagy mozgásszervi okból állandó jelleggel ágyhoz kötött, ezért segédeszköz használatára állapota vagy állapot-rosszabbodása miatt nem képes, 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legalább heti 28 órás ellátási szükséglettel rendelkezik,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 áll gondnokság alatt.</a:t>
            </a:r>
          </a:p>
          <a:p>
            <a:pPr marL="0" indent="0" algn="just">
              <a:buNone/>
            </a:pP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Közvetett célcsoport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 fogyatékossággal élő személyt támogató segítők.</a:t>
            </a:r>
          </a:p>
          <a:p>
            <a:pPr algn="just"/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Akkor vonhatók be jelenleg intézményi ellátásban részesülők, amennyiben a szolgáltatás igénybevételével párhuzamosan elhagyják az intézményt és a személyes támogatás mellett önálló életvitelt folytatnak saját lakókörnyezetükben.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285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EFOP-1.9.10-22 </a:t>
            </a:r>
            <a:r>
              <a:rPr lang="hu-H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- személyes támogatási rendszer kialakítása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51845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Szakmai megvalósítással kapcsolatos elvárások:</a:t>
            </a:r>
          </a:p>
          <a:p>
            <a:pPr marL="0" indent="0" algn="just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támogatást igénylő a közvetlen célcsoporttag által kiválasztott segítőket biztosítja az önálló életvitelhez szükséges feltételek megteremtése érdekében a következő feltételek betartásával: 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közvetlen célcsoporttag és támogató szolgálat közötti együttműködés alapja a célcsoporttag által meghatározott  és dokumentált igénye a személyes támogatásra,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speciális életkörülményeinek, környezetének figyelembevételével,</a:t>
            </a:r>
          </a:p>
          <a:p>
            <a:pPr algn="just"/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igényelt segítőket a támogató szolgálat alkalmazza,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fogyatékossággal élő személyre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legfeljebb 4 fő segítő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juthat, akiknek az időbeosztását a fogyatékossággal élő személy határozza meg,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kapott személyes támogatást a közvetlen célcsoporttag igazolja,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 napra jutó maximálisan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igénybe vehető támogatás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óra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támogató szolgálatnál egy szakmai vezető kijelölése szükséges, aki koordinálja a szakmai megvalósítást és a segítők munkáját,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legalább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hónapig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tartó személyes támogatás biztosítása,</a:t>
            </a:r>
          </a:p>
          <a:p>
            <a:pPr algn="just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közvetlen célcsoporttag 1 támogató szolgálattal működhet együtt,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87282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EFOP-1.9.10-22 </a:t>
            </a:r>
            <a:r>
              <a:rPr lang="hu-H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- személyes támogatási rendszer kialakítása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2204863"/>
            <a:ext cx="7886700" cy="3972099"/>
          </a:xfrm>
        </p:spPr>
        <p:txBody>
          <a:bodyPr/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Egyszerűsített pályázat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Rendelkezésre álló keretösszeg: 1.000.000.000 Ft.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Támogatási összeg: 80.000.000 forint – 1.000.000.000 forint közötti vissza nem térítendő támogatás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10 fő bevonása szükséges 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15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EFOP-1.9.10-22 </a:t>
            </a:r>
            <a:r>
              <a:rPr lang="hu-H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- személyes támogatási rendszer kialakítása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18457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hu-H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Támogatási </a:t>
            </a:r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kérelmet nyújthatnak be azon fenntartók, melyek támogatási kérelem benyújtásakor </a:t>
            </a:r>
            <a:r>
              <a:rPr lang="hu-H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3 éve támogató szolgálatot működtetnek és legalább még két másik szociális szolgáltatást </a:t>
            </a:r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alap-vagy szakellátást- </a:t>
            </a:r>
            <a:r>
              <a:rPr lang="hu-H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nyújtanak</a:t>
            </a:r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továbbá az alábbi GFO kód szerinti besorolással rendelkeznek</a:t>
            </a:r>
            <a:r>
              <a:rPr lang="hu-H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u-H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321 – Helyi önkormányzat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322 – Helyi önkormányzati költségvetési szerv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327 – Helyi önkormányzatok társulása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525 – Vallási egyesület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529 – Egyéb egyesület 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551 – Bevett egyház 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552 – Bevett egyház elsődlegesen közfeladatot ellátó belső egyházi jogi személye  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555 – Bevett egyház elsődlegesen vallási tevékenységet végző belső egyházi jogi személye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559 – Egyéb egyházi szervezet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561 – Közalapítvány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563 – Egyéb alapítvány önálló intézménye 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565 – Alapítvány jogi személyiséggel rendelkező szervezeti egysége 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569 – Egyéb alapítvány 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u-H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GFO 572 - Nonprofit korlátolt felelősségű társaság.</a:t>
            </a:r>
            <a:endParaRPr lang="hu-HU" sz="6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30106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5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b="1" dirty="0"/>
              <a:t>EFOP–2.2.25-22</a:t>
            </a:r>
            <a:r>
              <a:rPr lang="hu-HU" b="1" dirty="0"/>
              <a:t/>
            </a:r>
            <a:br>
              <a:rPr lang="hu-HU" b="1" dirty="0"/>
            </a:br>
            <a:r>
              <a:rPr lang="hu-HU" sz="2200" b="1" dirty="0" smtClean="0"/>
              <a:t>Közösségi alapú szolgáltatásokra való áttérés fejlesztése – támogatott lakhatás kialakítása, szociális alapszolgáltatás fejlesztése </a:t>
            </a:r>
            <a:endParaRPr lang="hu-HU" sz="2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556792"/>
            <a:ext cx="8568952" cy="511256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Célja: önálló életvitel támogatása, támogatott lakhatás kialakítása</a:t>
            </a:r>
          </a:p>
          <a:p>
            <a:pPr marL="0" indent="0" algn="just">
              <a:buNone/>
            </a:pPr>
            <a:r>
              <a:rPr lang="hu-H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Kötelezően megvalósítandó tevékenységek</a:t>
            </a:r>
          </a:p>
          <a:p>
            <a:pPr algn="just"/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Támogatott lakhatás lakhatási szolgáltatásának kialakítása.</a:t>
            </a:r>
          </a:p>
          <a:p>
            <a:pPr marL="0" indent="0" algn="just">
              <a:buNone/>
            </a:pPr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férőhelyek létrehozása új ingatlan építésével vagy meglévő ingatlan átalakításával, bővítésével, felújításával.</a:t>
            </a:r>
          </a:p>
          <a:p>
            <a:pPr marL="0" indent="0" algn="just">
              <a:buNone/>
            </a:pPr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Létrehozható lakhatási szolgáltatások:</a:t>
            </a:r>
          </a:p>
          <a:p>
            <a:pPr algn="just"/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legfeljebb hat fő számára kialakított lakás vagy ház, vagy</a:t>
            </a:r>
          </a:p>
          <a:p>
            <a:pPr algn="just"/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hét-tizenkét fő számára kialakított lakás vagy ház.</a:t>
            </a:r>
          </a:p>
          <a:p>
            <a:pPr marL="0" indent="0" algn="just">
              <a:buNone/>
            </a:pPr>
            <a:r>
              <a:rPr lang="hu-H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Választható tevékenységek: </a:t>
            </a:r>
          </a:p>
          <a:p>
            <a:pPr marL="0" indent="0" algn="just">
              <a:buNone/>
            </a:pPr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Szolgáltatási gyűrűt adó szociális alapszolgáltatások fejlesztése</a:t>
            </a:r>
          </a:p>
          <a:p>
            <a:pPr marL="0" indent="0" algn="just">
              <a:buNone/>
            </a:pPr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Házi segítségnyújtás és/vagy közösségi ellátás és/vagy támogató szolgáltatás és/vagy nappali ellátás fejlesztése (fogyatékossággal élő személyek és pszichiátriai betegek nappali ellátása) új szolgáltatás kialakításával, vagy meglévő szolgáltatás fejlesztésével, bővítésével a támogatást igénylő tulajdonában vagy vagyonkezelésében levő vagy vásárolt ingatlanon az alábbi tevékenységek révén:</a:t>
            </a:r>
          </a:p>
          <a:p>
            <a:pPr marL="0" indent="0" algn="just">
              <a:buNone/>
            </a:pPr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meglévő ingatlan átalakításával, bővítésével, felújításával,</a:t>
            </a:r>
          </a:p>
          <a:p>
            <a:pPr marL="0" indent="0" algn="just">
              <a:buNone/>
            </a:pPr>
            <a:r>
              <a:rPr lang="hu-HU" sz="7200" dirty="0" smtClean="0"/>
              <a:t>-	</a:t>
            </a:r>
            <a:r>
              <a:rPr lang="hu-H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épület létrehozásával.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5955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/>
          <a:lstStyle/>
          <a:p>
            <a:pPr algn="ctr"/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EFOP–2.2.25-22</a:t>
            </a:r>
            <a:r>
              <a:rPr lang="hu-H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– támogatott lakhatás kialakítása, szociális alapszolgáltatás fejlesztése 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Választható tevékenységek továbbá:</a:t>
            </a:r>
          </a:p>
          <a:p>
            <a:pPr>
              <a:lnSpc>
                <a:spcPct val="114000"/>
              </a:lnSpc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Gépjárműbeszerzés </a:t>
            </a:r>
          </a:p>
          <a:p>
            <a:pPr>
              <a:lnSpc>
                <a:spcPct val="114000"/>
              </a:lnSpc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ESZA jellegű tevékenységek: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Font typeface="Courier New"/>
              <a:buChar char="o"/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Szakmai rendezvények, </a:t>
            </a:r>
            <a:r>
              <a:rPr lang="hu-H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workshopok</a:t>
            </a: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tematikus és </a:t>
            </a:r>
            <a:r>
              <a:rPr lang="hu-H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disszeminációra</a:t>
            </a: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is alkalmas események szervezése és lebonyolítása,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Font typeface="Courier New"/>
              <a:buChar char="o"/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támogatott lakhatást igénybevevőknek életvezetési készségeket és önrendelkezést támogató felkészítés,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Font typeface="Courier New"/>
              <a:buChar char="o"/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támogatott lakhatást igénybevevők számára munkaerő-piaci elhelyezkedésüket támogató képzéseken, tréningeken való részvétel támogatása (pl. nyelvtanfolyam, számítástechnikai tanfolyam),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Font typeface="Courier New"/>
              <a:buChar char="o"/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az igénybevevők szükségletfelmérése alapján indokolt kiegészítő szolgáltatásokhoz való hozzájutás biztosítása (pl. gyógytornász),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Font typeface="Courier New"/>
              <a:buChar char="o"/>
            </a:pPr>
            <a:r>
              <a:rPr lang="hu-H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célcsoport-specifikus képzések támogatása a munkavállalók számára.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79491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EFOP–2.2.25-22</a:t>
            </a:r>
            <a:r>
              <a:rPr lang="hu-H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– támogatott lakhatás kialakítása, szociális alapszolgáltatás fejlesztése </a:t>
            </a:r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2132856"/>
            <a:ext cx="7886700" cy="4351338"/>
          </a:xfrm>
        </p:spPr>
        <p:txBody>
          <a:bodyPr>
            <a:normAutofit/>
          </a:bodyPr>
          <a:lstStyle/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 támogatott lakhatás kialakítása esetén maximum 16 millió Ft/férőhely.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Fejlesztett szolgáltatások esetén maximum 3 millió Ft/férőhely,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Újonnan kialakított vagy bővített alapszolgáltatások esetén maximum 9 millió Ft/férőhely,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6 új TL férőhely kialakítását kell vállalni!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1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29499" cy="1478570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</a:pPr>
            <a:r>
              <a:rPr lang="hu-HU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Változások a téli ellátás során</a:t>
            </a:r>
            <a:br>
              <a:rPr lang="hu-HU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7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Krízisautó</a:t>
            </a:r>
            <a: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7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81" y="1887368"/>
            <a:ext cx="8107238" cy="4824536"/>
          </a:xfrm>
        </p:spPr>
        <p:txBody>
          <a:bodyPr>
            <a:normAutofit lnSpcReduction="10000"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1/2000. (I. 7.)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SzCsM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rendelet - regionális diszpécserszolgálatokat érintő 104/B. §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2022. január 1-i hatálybalépéssel, de </a:t>
            </a:r>
            <a:r>
              <a:rPr lang="hu-H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2022. novembertől alkalmazandó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módon módosításra került;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módosítás a korábban pályázati finanszírozásból, megyei szinten működtetett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krízisautó szolgáltatás megszervezését és irányítását a diszpécserszolgálatok hatáskörébe rendelte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korábbiakhoz képest a Konvergencia-régiók diszpécserszolgálatai számára többletfeladatként került meghatározásra, amelyhez többlet finanszírozás társul;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14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EFOP–2.2.25-22</a:t>
            </a:r>
            <a:b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szolgáltatásokra való áttérés fejlesztése – támogatott lakhatás kialakítása, szociális alapszolgáltatás fejlesztése </a:t>
            </a:r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2348879"/>
            <a:ext cx="7886700" cy="3828083"/>
          </a:xfrm>
        </p:spPr>
        <p:txBody>
          <a:bodyPr/>
          <a:lstStyle/>
          <a:p>
            <a:pPr algn="just"/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Keretösszeg: 15 milliárd forint</a:t>
            </a:r>
          </a:p>
          <a:p>
            <a:pPr algn="just"/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Egyszerűsített eljárás</a:t>
            </a:r>
          </a:p>
          <a:p>
            <a:pPr algn="just"/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 igénylőre jutó támogatási összeg: 100.000.000 Ft – 1.250.000.000 Ft</a:t>
            </a:r>
          </a:p>
          <a:p>
            <a:pPr algn="just"/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 követelmény, hogy olyan szervezet nyújtson be igényt, aki jelenleg szociális szolgáltatást nyújt – szülőket, érdekvédelmi szervezetek stb. is várjuk!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4098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xmlns="" id="{E5F290FA-E559-4F9C-9676-ED932367B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Emberi Erőforrás Fejlesztési Operatív Program Plusz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xmlns="" id="{A18521A9-EFFB-4267-9F9F-943C38FC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060" y="1844824"/>
            <a:ext cx="7429499" cy="446449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Kötöttségek, elvárások</a:t>
            </a:r>
          </a:p>
          <a:p>
            <a:pPr>
              <a:lnSpc>
                <a:spcPct val="150000"/>
              </a:lnSpc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Kizárólag ESZA forrás áll rendelkezésre; </a:t>
            </a:r>
          </a:p>
          <a:p>
            <a:pPr>
              <a:lnSpc>
                <a:spcPct val="150000"/>
              </a:lnSpc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Közösségi alapú szolgáltatások erősítése;</a:t>
            </a:r>
          </a:p>
          <a:p>
            <a:pPr>
              <a:lnSpc>
                <a:spcPct val="150000"/>
              </a:lnSpc>
            </a:pPr>
            <a:r>
              <a:rPr lang="hu-H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Intézmények esetében még szolgáltatás fejlesztés sem támogatható! </a:t>
            </a:r>
          </a:p>
          <a:p>
            <a:pPr>
              <a:lnSpc>
                <a:spcPct val="150000"/>
              </a:lnSpc>
            </a:pPr>
            <a:r>
              <a:rPr lang="hu-H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Közép-magyarországi régióban is lesz forrás;</a:t>
            </a: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white">
                    <a:tint val="75000"/>
                  </a:prstClr>
                </a:solidFill>
              </a:rPr>
              <a:pPr/>
              <a:t>21</a:t>
            </a:fld>
            <a:endParaRPr lang="hu-H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7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9DDE810C-EB8E-4836-8EB8-A2A25310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1152129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EFOP Plusz - Önálló </a:t>
            </a:r>
            <a:r>
              <a:rPr lang="hu-H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életvitel támogatása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975DC138-5D3C-4E56-B5C1-4CEEF7669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51646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Célkitűzések: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osszított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hétvégi nyitva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tartás ösztönzése:</a:t>
            </a:r>
          </a:p>
          <a:p>
            <a:pPr lvl="1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Házi segítségnyújtás,</a:t>
            </a:r>
          </a:p>
          <a:p>
            <a:pPr lvl="1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Fogyatékos személyek nappali ellátása,</a:t>
            </a:r>
          </a:p>
          <a:p>
            <a:pPr lvl="1">
              <a:buFontTx/>
              <a:buChar char="-"/>
            </a:pPr>
            <a:r>
              <a:rPr lang="hu-H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Demens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személyeket ellátó idősek klubja,</a:t>
            </a:r>
          </a:p>
          <a:p>
            <a:pPr lvl="1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Támogató szolgálat,</a:t>
            </a:r>
          </a:p>
          <a:p>
            <a:pPr lvl="1">
              <a:buFontTx/>
              <a:buChar char="-"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Család- és gyermekjóléti szolgáltatás,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demenciával élő személyek speciális szállítási szolgáltatásának megszervezése a nappali ellátás igénybevételének segítése céljából</a:t>
            </a:r>
          </a:p>
          <a:p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Demens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tanácsadó hálózat kialakítása a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család-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gyermekjóléti szolgáltatások bázisán kiemelt projekt keretében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BDABE-CCFD-474E-8141-B96A3F72C3A9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7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>
            <a:extLst>
              <a:ext uri="{FF2B5EF4-FFF2-40B4-BE49-F238E27FC236}">
                <a16:creationId xmlns:a16="http://schemas.microsoft.com/office/drawing/2014/main" xmlns="" id="{E5F290FA-E559-4F9C-9676-ED932367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60" y="332656"/>
            <a:ext cx="7429499" cy="938274"/>
          </a:xfrm>
        </p:spPr>
        <p:txBody>
          <a:bodyPr/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EFOP Plusz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xmlns="" id="{A18521A9-EFFB-4267-9F9F-943C38FC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70931"/>
            <a:ext cx="8064896" cy="508542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Csáo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fejlesztés átkerült a TOP Pluszba</a:t>
            </a:r>
          </a:p>
          <a:p>
            <a:pPr marL="0" lvl="0" indent="0">
              <a:spcBef>
                <a:spcPts val="1800"/>
              </a:spcBef>
              <a:spcAft>
                <a:spcPts val="600"/>
              </a:spcAft>
              <a:buNone/>
            </a:pPr>
            <a:r>
              <a:rPr lang="hu-H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önálló életvitel támogatása érdekében 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külső férőhelyek kialakítása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hajléktalan személyek számára;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Kísérő intézkedések támogatása;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kevésbé fejlett régiókra és Budapestre is;</a:t>
            </a:r>
          </a:p>
          <a:p>
            <a:pPr lvl="0">
              <a:spcBef>
                <a:spcPts val="1800"/>
              </a:spcBef>
              <a:spcAft>
                <a:spcPts val="600"/>
              </a:spcAft>
              <a:buFontTx/>
              <a:buChar char="-"/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RSZTOP folytatása</a:t>
            </a:r>
          </a:p>
          <a:p>
            <a:pPr marL="0" indent="0">
              <a:buNone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Összkeretösszeg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50,75 Mrd Ft</a:t>
            </a:r>
          </a:p>
          <a:p>
            <a:pPr marL="0" indent="0">
              <a:buNone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alcél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jelenik meg „Az anyagi nélkülözés csökkentése” intézkedésen belül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033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>
            <a:extLst>
              <a:ext uri="{FF2B5EF4-FFF2-40B4-BE49-F238E27FC236}">
                <a16:creationId xmlns:a16="http://schemas.microsoft.com/office/drawing/2014/main" xmlns="" id="{A18521A9-EFFB-4267-9F9F-943C38FC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348880"/>
            <a:ext cx="806489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5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Köszönöm a figyelmet!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>
                <a:solidFill>
                  <a:prstClr val="white">
                    <a:tint val="75000"/>
                  </a:prstClr>
                </a:solidFill>
              </a:rPr>
              <a:pPr/>
              <a:t>24</a:t>
            </a:fld>
            <a:endParaRPr lang="hu-HU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A3A6C2D3-5E7F-E6E4-D5D4-E4EB136E48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373216"/>
            <a:ext cx="1665454" cy="16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7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780F1146-3732-2F2A-D778-2AFBE137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0">
              <a:defRPr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hu-HU" sz="2600" b="1" i="0" u="none" strike="noStrike" cap="sm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Krízisautót biztosító fenntartók megyei bontásban 2021 – 2022 krízisidőszak</a:t>
            </a:r>
            <a:br>
              <a:rPr lang="hu-HU" sz="2600" b="1" i="0" u="none" strike="noStrike" cap="small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0E17F0BB-AE94-4722-5601-03214E729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3</a:t>
            </a:fld>
            <a:endParaRPr lang="hu-HU"/>
          </a:p>
        </p:txBody>
      </p:sp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B9BA3526-DBDB-CE26-BAAD-2539BB29ADE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501855"/>
                  </p:ext>
                </p:extLst>
              </p:nvPr>
            </p:nvGraphicFramePr>
            <p:xfrm>
              <a:off x="2987824" y="5226956"/>
              <a:ext cx="2880320" cy="151561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7" name="Diagram 6">
                <a:extLst>
                  <a:ext uri="{FF2B5EF4-FFF2-40B4-BE49-F238E27FC236}">
                    <a16:creationId xmlns:a16="http://schemas.microsoft.com/office/drawing/2014/main" xmlns="" id="{B9BA3526-DBDB-CE26-BAAD-2539BB29AD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87824" y="5226956"/>
                <a:ext cx="2880320" cy="15156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151B5C11-5CC4-78DF-3A9C-F7A8AE432D4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922802294"/>
                  </p:ext>
                </p:extLst>
              </p:nvPr>
            </p:nvGraphicFramePr>
            <p:xfrm>
              <a:off x="271469" y="1046909"/>
              <a:ext cx="8872531" cy="555044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3" name="Diagram 2">
                <a:extLst>
                  <a:ext uri="{FF2B5EF4-FFF2-40B4-BE49-F238E27FC236}">
                    <a16:creationId xmlns:a16="http://schemas.microsoft.com/office/drawing/2014/main" xmlns="" id="{151B5C11-5CC4-78DF-3A9C-F7A8AE432D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1469" y="1046909"/>
                <a:ext cx="8872531" cy="555044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9452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2320D1D5-A78F-C32F-35F3-E2CA52CE5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4</a:t>
            </a:fld>
            <a:endParaRPr lang="hu-HU"/>
          </a:p>
        </p:txBody>
      </p:sp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2" name="Diagram 1">
                <a:extLst>
                  <a:ext uri="{FF2B5EF4-FFF2-40B4-BE49-F238E27FC236}">
                    <a16:creationId xmlns:a16="http://schemas.microsoft.com/office/drawing/2014/main" id="{6314B92E-2678-CB00-146A-DAEC2E5BB39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686620"/>
                  </p:ext>
                </p:extLst>
              </p:nvPr>
            </p:nvGraphicFramePr>
            <p:xfrm>
              <a:off x="-1188640" y="13569"/>
              <a:ext cx="11770348" cy="652534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2" name="Diagram 1">
                <a:extLst>
                  <a:ext uri="{FF2B5EF4-FFF2-40B4-BE49-F238E27FC236}">
                    <a16:creationId xmlns:a16="http://schemas.microsoft.com/office/drawing/2014/main" xmlns="" xmlns:cx4="http://schemas.microsoft.com/office/drawing/2016/5/10/chartex" id="{6314B92E-2678-CB00-146A-DAEC2E5BB3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188640" y="13569"/>
                <a:ext cx="11770348" cy="65253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4="http://schemas.microsoft.com/office/drawing/2016/5/10/chartex" xmlns="" Requires="cx4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0E9287FD-EB05-C246-BF91-B63842B0EBD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66743677"/>
                  </p:ext>
                </p:extLst>
              </p:nvPr>
            </p:nvGraphicFramePr>
            <p:xfrm>
              <a:off x="6263680" y="5342383"/>
              <a:ext cx="2880320" cy="151561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3" name="Diagram 2">
                <a:extLst>
                  <a:ext uri="{FF2B5EF4-FFF2-40B4-BE49-F238E27FC236}">
                    <a16:creationId xmlns:a16="http://schemas.microsoft.com/office/drawing/2014/main" xmlns="" xmlns:cx4="http://schemas.microsoft.com/office/drawing/2016/5/10/chartex" id="{0E9287FD-EB05-C246-BF91-B63842B0EB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63680" y="5342383"/>
                <a:ext cx="2880320" cy="151561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812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71600" y="206426"/>
            <a:ext cx="7429499" cy="113434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cap="sm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Változások a téli ellátás során</a:t>
            </a:r>
            <a:br>
              <a:rPr lang="hu-HU" sz="4000" b="1" cap="sm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cap="small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Diszpécserszolgálat</a:t>
            </a:r>
            <a:endParaRPr lang="hu-HU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5231" y="1340768"/>
            <a:ext cx="8913538" cy="5517231"/>
          </a:xfrm>
        </p:spPr>
        <p:txBody>
          <a:bodyPr>
            <a:normAutofit fontScale="92500" lnSpcReduction="20000"/>
          </a:bodyPr>
          <a:lstStyle/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Eddigi feladat: 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„koordinálja az életet és testi épséget veszélyeztető helyzetek elhárításával kapcsolatos feladatokat, ennek érdekében együttműködik az önkormányzattal”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Új feladat:</a:t>
            </a:r>
          </a:p>
          <a:p>
            <a:pPr marL="742950" lvl="1" indent="-342900">
              <a:spcBef>
                <a:spcPts val="600"/>
              </a:spcBef>
              <a:spcAft>
                <a:spcPts val="600"/>
              </a:spcAft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fogadja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konvergencia régiókban – amennyiben más, a krízishelyzetet kezelő szociális szolgáltató az adott ellátási területen nem működik, vagy működési idejére tekintettel bevonása nem lehetséges –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fűtetlen ingatlanokban, testi épséget, egészséget veszélyeztető lakhatási körülmények között élő, kritikus helyzetbe került emberekre vonatkozó bejelentéseket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342900">
              <a:spcBef>
                <a:spcPts val="1000"/>
              </a:spcBef>
              <a:spcAft>
                <a:spcPts val="1000"/>
              </a:spcAft>
            </a:pPr>
            <a:r>
              <a:rPr lang="hu-H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Együttműködési </a:t>
            </a:r>
            <a:r>
              <a:rPr lang="hu-HU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kötelezettség</a:t>
            </a:r>
            <a:r>
              <a:rPr lang="hu-H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család- és 	gyermekjóléti szolgálatokkal és központtal. – 	</a:t>
            </a:r>
            <a:r>
              <a:rPr lang="hu-H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u-H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hu-H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Hajléktalan TSZR az együttműködés részleteit és 	feltételeit kidolgozza.</a:t>
            </a:r>
          </a:p>
          <a:p>
            <a:pPr marL="742950" lvl="1" indent="-342900">
              <a:spcBef>
                <a:spcPts val="1000"/>
              </a:spcBef>
              <a:spcAft>
                <a:spcPts val="1000"/>
              </a:spcAft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Együttműködés kialakítása az érintett – a hajléktalan ellátáson kívüli - társszervezetekkel (falugondnoki szolgálat, tanyagondnoki szolgálat, helyi polgárőrség, rendőrség, egészségügyi intézmények stb.)</a:t>
            </a:r>
          </a:p>
          <a:p>
            <a:pPr marL="857250" lvl="1" indent="-457200">
              <a:spcBef>
                <a:spcPts val="1000"/>
              </a:spcBef>
              <a:spcAft>
                <a:spcPts val="1000"/>
              </a:spcAft>
              <a:buFontTx/>
              <a:buChar char="-"/>
            </a:pPr>
            <a:endParaRPr lang="hu-H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endParaRPr lang="hu-H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480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2ECC5F6F-F20E-0DDC-25BE-E58F93063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06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33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Utcai szociális munkával összefüggő képzési kötelezettség I.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xmlns="" id="{33A64D03-6135-46FF-D067-13B41B600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86211"/>
            <a:ext cx="8712968" cy="5135264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1/2000. (I. 7.) SZCSM rendelet 2013. 07. 31-ig a feladatok megfelelő színvonalú ellátáshoz külön hatósági jellegű képzést írt elő az utcai szociális munkát végzők számára. 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2010-es évek óta egy markáns paradigma- és szemléletváltás zajlik az utcai szociális munka gyakorlati megvalósítása kapcsán, melyet: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változó jogszabályi környezet </a:t>
            </a:r>
            <a:r>
              <a:rPr lang="hu-HU" sz="29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u-HU" sz="29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Szabs</a:t>
            </a:r>
            <a:r>
              <a:rPr lang="hu-HU" sz="29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Tv. 2018-as módosítása, vörös kód riasztás bevezetése, regionális diszpécserszolgálatok számára előírt többletkötelezettségek)</a:t>
            </a:r>
            <a:r>
              <a:rPr lang="hu-H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életvitelszerű közterületi lét feladására való ösztönzés irányába történő elmozdulás,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hu-H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ügyfélkörben bekövetkező markáns változás (</a:t>
            </a:r>
            <a:r>
              <a:rPr lang="hu-HU" sz="29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elöregedő, </a:t>
            </a:r>
            <a:r>
              <a:rPr lang="hu-HU" sz="29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polymorbid</a:t>
            </a:r>
            <a:r>
              <a:rPr lang="hu-HU" sz="29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többes diagnózisú, </a:t>
            </a:r>
            <a:r>
              <a:rPr lang="hu-HU" sz="29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kábítószerfogyasztó</a:t>
            </a:r>
            <a:r>
              <a:rPr lang="hu-HU" sz="29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és függő</a:t>
            </a:r>
            <a:r>
              <a:rPr lang="hu-HU" sz="3100" i="1" dirty="0">
                <a:solidFill>
                  <a:prstClr val="black"/>
                </a:solidFill>
              </a:rPr>
              <a:t> </a:t>
            </a:r>
            <a:r>
              <a:rPr lang="hu-HU" sz="29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hajléktalan személyek stb. számának drasztikus emelkedés) 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indokol.</a:t>
            </a:r>
          </a:p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2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2018-tól a képesítési előírások is változtak: akár két segítő foglalkoztatása is elegendő (befejezett 8 általános iskolai végzettséggel). 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hu-HU" sz="1700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endParaRPr lang="hu-H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xmlns="" id="{E202E85D-30D0-2594-77E6-086D0DB6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837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Megjelent útmutatók a család- és gyermekjóléti szolgáltatók számára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825624"/>
            <a:ext cx="8424936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EFOP 1.9.4.-VEKOP-16-2016-0001 kiemelt projekt keretében belül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elkészültek az alábbi szakmai anyagok:</a:t>
            </a: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Útmutató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utcai (lakótelepi) szociális munka biztosítása a család- és gyermekjólét központokban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című szakmai anyag, </a:t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Útmutató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konfliktuskezelési eljárások lehetőségeiben családsegítőknek, esetmenedzsereknek, fókuszban a </a:t>
            </a:r>
            <a:r>
              <a:rPr lang="hu-H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mediáció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mint alternatív konfliktuskezelési eljárás című szakmai anyag</a:t>
            </a:r>
          </a:p>
        </p:txBody>
      </p:sp>
    </p:spTree>
    <p:extLst>
      <p:ext uri="{BB962C8B-B14F-4D97-AF65-F5344CB8AC3E}">
        <p14:creationId xmlns:p14="http://schemas.microsoft.com/office/powerpoint/2010/main" val="3378840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429499" cy="1224136"/>
          </a:xfrm>
        </p:spPr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hu-HU" sz="31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Az emberkereskedelem elleni küzdelemről szóló 2020–2023 közötti nemzeti stratégia és intézkedési tervei</a:t>
            </a:r>
            <a:r>
              <a:rPr lang="hu-HU" sz="2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hu-HU" sz="2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hu-HU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7857" y="1727624"/>
            <a:ext cx="8568952" cy="47971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Családok átmeneti otthonai rendelkezésre álló kapacitásainak bővítése – külső férőhelyek kialakítására pályázati felhívás 250 millió Ft/év;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Emberkereskedelem áldozatává vált, a védett házakból kikerülő időskorú áldozatok további intézményi gondozásának biztosítása - 2023. 01. 01-től kijelölt 3 helyszínen folyamatosan 5-5- férőhely lesz biztosítva;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Emberkereskedelem áldozatává vált gyermekek speciális szolgáltatásának modellezése gyermekek átmeneti otthonának szolgáltatásbővítésével;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316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9FEE3640-BE53-47AE-9665-9D648880A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7"/>
            <a:ext cx="7890023" cy="829185"/>
          </a:xfrm>
        </p:spPr>
        <p:txBody>
          <a:bodyPr>
            <a:noAutofit/>
          </a:bodyPr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családok átmeneti otthonai Külső Férőhelyek létrehozásának támogatása - 2021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xmlns="" id="{59B97D50-1ACE-4E4E-B687-3E78A7DBB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" y="490703"/>
            <a:ext cx="9111506" cy="6093296"/>
          </a:xfr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EE450-EAAA-4F44-B83F-BC42FEB1F192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155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Kék melegsé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mbria–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mélyített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2840</TotalTime>
  <Words>1530</Words>
  <Application>Microsoft Office PowerPoint</Application>
  <PresentationFormat>Diavetítés a képernyőre (4:3 oldalarány)</PresentationFormat>
  <Paragraphs>177</Paragraphs>
  <Slides>24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</vt:lpstr>
      <vt:lpstr>Courier New</vt:lpstr>
      <vt:lpstr>Palatino Linotype</vt:lpstr>
      <vt:lpstr>Times New Roman</vt:lpstr>
      <vt:lpstr>Office Theme</vt:lpstr>
      <vt:lpstr>Aktualitások a szociális ágazatban  Békéscsaba 2022.09.21.  dr. Andráczi-Tóth Veronika Belügyminisztérium Szociális és Gyermekjóléti Szolgáltatások Főosztálya </vt:lpstr>
      <vt:lpstr>Változások a téli ellátás során  Krízisautó </vt:lpstr>
      <vt:lpstr>Krízisautót biztosító fenntartók megyei bontásban 2021 – 2022 krízisidőszak </vt:lpstr>
      <vt:lpstr>PowerPoint bemutató</vt:lpstr>
      <vt:lpstr>Változások a téli ellátás során  Diszpécserszolgálat</vt:lpstr>
      <vt:lpstr>Utcai szociális munkával összefüggő képzési kötelezettség I.</vt:lpstr>
      <vt:lpstr>Megjelent útmutatók a család- és gyermekjóléti szolgáltatók számára</vt:lpstr>
      <vt:lpstr>Az emberkereskedelem elleni küzdelemről szóló 2020–2023 közötti nemzeti stratégia és intézkedési tervei </vt:lpstr>
      <vt:lpstr>családok átmeneti otthonai Külső Férőhelyek létrehozásának támogatása - 2021</vt:lpstr>
      <vt:lpstr>PowerPoint bemutató</vt:lpstr>
      <vt:lpstr>Emberkereskedelem áldozatainak azonosítása</vt:lpstr>
      <vt:lpstr> EFOP-1.9.10-22 Közösségi alapú szolgáltatásokra való áttérés fejlesztése - személyes támogatási rendszer kialakítása </vt:lpstr>
      <vt:lpstr>EFOP-1.9.10-22 Közösségi alapú szolgáltatásokra való áttérés fejlesztése - személyes támogatási rendszer kialakítása</vt:lpstr>
      <vt:lpstr>EFOP-1.9.10-22 Közösségi alapú szolgáltatásokra való áttérés fejlesztése - személyes támogatási rendszer kialakítása</vt:lpstr>
      <vt:lpstr>EFOP-1.9.10-22 Közösségi alapú szolgáltatásokra való áttérés fejlesztése - személyes támogatási rendszer kialakítása</vt:lpstr>
      <vt:lpstr>EFOP-1.9.10-22 Közösségi alapú szolgáltatásokra való áttérés fejlesztése - személyes támogatási rendszer kialakítása</vt:lpstr>
      <vt:lpstr>EFOP–2.2.25-22 Közösségi alapú szolgáltatásokra való áttérés fejlesztése – támogatott lakhatás kialakítása, szociális alapszolgáltatás fejlesztése </vt:lpstr>
      <vt:lpstr>EFOP–2.2.25-22 Közösségi alapú szolgáltatásokra való áttérés fejlesztése – támogatott lakhatás kialakítása, szociális alapszolgáltatás fejlesztése </vt:lpstr>
      <vt:lpstr>EFOP–2.2.25-22 Közösségi alapú szolgáltatásokra való áttérés fejlesztése – támogatott lakhatás kialakítása, szociális alapszolgáltatás fejlesztése </vt:lpstr>
      <vt:lpstr>EFOP–2.2.25-22 Közösségi alapú szolgáltatásokra való áttérés fejlesztése – támogatott lakhatás kialakítása, szociális alapszolgáltatás fejlesztése </vt:lpstr>
      <vt:lpstr>Emberi Erőforrás Fejlesztési Operatív Program Plusz</vt:lpstr>
      <vt:lpstr>EFOP Plusz - Önálló életvitel támogatása </vt:lpstr>
      <vt:lpstr>EFOP Plusz</vt:lpstr>
      <vt:lpstr>PowerPoint bemutató</vt:lpstr>
    </vt:vector>
  </TitlesOfParts>
  <Company>KD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HKA-COVID-19 pályázat</dc:title>
  <dc:creator>Alagi Szilárd</dc:creator>
  <cp:lastModifiedBy>Andráczi-Tóth Veronika dr.</cp:lastModifiedBy>
  <cp:revision>107</cp:revision>
  <cp:lastPrinted>2022-09-06T11:19:01Z</cp:lastPrinted>
  <dcterms:created xsi:type="dcterms:W3CDTF">2021-08-10T09:28:19Z</dcterms:created>
  <dcterms:modified xsi:type="dcterms:W3CDTF">2022-09-21T05:32:44Z</dcterms:modified>
</cp:coreProperties>
</file>