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33"/>
  </p:notesMasterIdLst>
  <p:sldIdLst>
    <p:sldId id="294" r:id="rId2"/>
    <p:sldId id="257" r:id="rId3"/>
    <p:sldId id="300" r:id="rId4"/>
    <p:sldId id="299" r:id="rId5"/>
    <p:sldId id="287" r:id="rId6"/>
    <p:sldId id="334" r:id="rId7"/>
    <p:sldId id="283" r:id="rId8"/>
    <p:sldId id="278" r:id="rId9"/>
    <p:sldId id="280" r:id="rId10"/>
    <p:sldId id="288" r:id="rId11"/>
    <p:sldId id="303" r:id="rId12"/>
    <p:sldId id="304" r:id="rId13"/>
    <p:sldId id="332" r:id="rId14"/>
    <p:sldId id="309" r:id="rId15"/>
    <p:sldId id="306" r:id="rId16"/>
    <p:sldId id="310" r:id="rId17"/>
    <p:sldId id="311" r:id="rId18"/>
    <p:sldId id="314" r:id="rId19"/>
    <p:sldId id="315" r:id="rId20"/>
    <p:sldId id="316" r:id="rId21"/>
    <p:sldId id="317" r:id="rId22"/>
    <p:sldId id="318" r:id="rId23"/>
    <p:sldId id="319" r:id="rId24"/>
    <p:sldId id="322" r:id="rId25"/>
    <p:sldId id="331" r:id="rId26"/>
    <p:sldId id="267" r:id="rId27"/>
    <p:sldId id="284" r:id="rId28"/>
    <p:sldId id="327" r:id="rId29"/>
    <p:sldId id="330" r:id="rId30"/>
    <p:sldId id="260" r:id="rId31"/>
    <p:sldId id="26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8746" autoAdjust="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A26FD-CB42-4648-82C8-FBF171EC5A43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3A3D6-2306-436C-B16E-AF424C22069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B87FE9-341D-4F76-BEA6-B6DE37543B00}" type="slidenum">
              <a:rPr lang="hu-HU" smtClean="0"/>
              <a:pPr/>
              <a:t>8</a:t>
            </a:fld>
            <a:endParaRPr lang="hu-H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88062" cy="3425825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3400"/>
            <a:ext cx="5483225" cy="4113213"/>
          </a:xfrm>
          <a:noFill/>
          <a:ln/>
        </p:spPr>
        <p:txBody>
          <a:bodyPr/>
          <a:lstStyle/>
          <a:p>
            <a:pPr eaLnBrk="1" hangingPunct="1"/>
            <a:endParaRPr 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872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923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388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C361E-3D95-4A2D-B8E7-F6E44419AD5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1486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717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24300"/>
            <a:ext cx="5384800" cy="21717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B53C0-AB65-4EDF-B10F-4B1379EE985A}" type="datetimeFigureOut">
              <a:rPr lang="hu-HU" altLang="hu-HU"/>
              <a:pPr>
                <a:defRPr/>
              </a:pPr>
              <a:t>2022. 09. 22.</a:t>
            </a:fld>
            <a:endParaRPr lang="hu-HU" altLang="hu-H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D751-9777-4FEE-8201-9FDE765C91A9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50709596"/>
      </p:ext>
    </p:extLst>
  </p:cSld>
  <p:clrMapOvr>
    <a:masterClrMapping/>
  </p:clrMapOvr>
  <p:transition spd="med" advTm="1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940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09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813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1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186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641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489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949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57000-E25F-4F64-859B-9EA3AAACC342}" type="datetimeFigureOut">
              <a:rPr lang="hu-HU" smtClean="0"/>
              <a:pPr/>
              <a:t>2022. 09. 22.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F7710-0BE2-4E38-B91D-73B35CBE515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697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200" b="1" dirty="0" smtClean="0">
                <a:solidFill>
                  <a:srgbClr val="00B050"/>
                </a:solidFill>
              </a:rPr>
              <a:t>?  Az </a:t>
            </a:r>
            <a:r>
              <a:rPr lang="hu-HU" sz="3200" b="1" dirty="0">
                <a:solidFill>
                  <a:srgbClr val="00B050"/>
                </a:solidFill>
              </a:rPr>
              <a:t>autizmussal élők </a:t>
            </a: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b="1" dirty="0" smtClean="0"/>
              <a:t> </a:t>
            </a:r>
            <a:r>
              <a:rPr lang="hu-HU" sz="3200" b="1" dirty="0" smtClean="0">
                <a:solidFill>
                  <a:srgbClr val="0070C0"/>
                </a:solidFill>
              </a:rPr>
              <a:t>?</a:t>
            </a:r>
            <a:r>
              <a:rPr lang="hu-HU" sz="3200" b="1" dirty="0" smtClean="0"/>
              <a:t> </a:t>
            </a:r>
            <a:r>
              <a:rPr lang="hu-HU" sz="3200" b="1" dirty="0" smtClean="0">
                <a:solidFill>
                  <a:srgbClr val="0070C0"/>
                </a:solidFill>
              </a:rPr>
              <a:t>vizuális </a:t>
            </a:r>
            <a:r>
              <a:rPr lang="hu-HU" sz="3200" b="1" dirty="0">
                <a:solidFill>
                  <a:srgbClr val="0070C0"/>
                </a:solidFill>
              </a:rPr>
              <a:t>kommunikációt segítő eszközökről a gyakorlatban</a:t>
            </a:r>
            <a:r>
              <a:rPr lang="hu-HU" sz="3200" b="1" dirty="0"/>
              <a:t>, </a:t>
            </a:r>
            <a:br>
              <a:rPr lang="hu-HU" sz="3200" b="1" dirty="0"/>
            </a:br>
            <a:r>
              <a:rPr lang="hu-HU" sz="3200" b="1" dirty="0" smtClean="0"/>
              <a:t> ? miért </a:t>
            </a:r>
            <a:r>
              <a:rPr lang="hu-HU" sz="3200" b="1" dirty="0"/>
              <a:t>fontos az idő, a tér </a:t>
            </a:r>
            <a:r>
              <a:rPr lang="hu-HU" sz="3200" b="1" dirty="0" smtClean="0"/>
              <a:t>strukturálása 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0505" y="1913206"/>
            <a:ext cx="11282289" cy="4656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800" dirty="0" smtClean="0">
                <a:solidFill>
                  <a:srgbClr val="00B050"/>
                </a:solidFill>
              </a:rPr>
              <a:t>Autizmussal élő társaink, - személyek, - fiatalok VAGY autista társaink..</a:t>
            </a:r>
          </a:p>
          <a:p>
            <a:pPr marL="0" indent="0">
              <a:buNone/>
            </a:pPr>
            <a:r>
              <a:rPr lang="hu-HU" sz="2800" dirty="0" smtClean="0">
                <a:solidFill>
                  <a:srgbClr val="0070C0"/>
                </a:solidFill>
              </a:rPr>
              <a:t>Kommunikációs akadálymentesítés, vizuális támogató eszközök</a:t>
            </a:r>
            <a:r>
              <a:rPr lang="hu-HU" sz="2800" dirty="0" smtClean="0"/>
              <a:t>:</a:t>
            </a:r>
          </a:p>
          <a:p>
            <a:pPr marL="1082675" indent="-547688">
              <a:buFont typeface="Wingdings" panose="05000000000000000000" pitchFamily="2" charset="2"/>
              <a:buChar char="Ø"/>
            </a:pPr>
            <a:r>
              <a:rPr lang="hu-HU" sz="2800" dirty="0" smtClean="0"/>
              <a:t>Strukturált környezet és vizuális támogatás</a:t>
            </a:r>
          </a:p>
          <a:p>
            <a:pPr marL="1082675" indent="-547688">
              <a:buFont typeface="Wingdings" panose="05000000000000000000" pitchFamily="2" charset="2"/>
              <a:buChar char="Ø"/>
            </a:pPr>
            <a:r>
              <a:rPr lang="hu-HU" sz="2800" dirty="0" smtClean="0"/>
              <a:t>Napirend</a:t>
            </a:r>
          </a:p>
          <a:p>
            <a:pPr marL="1082675" indent="-547688">
              <a:buFont typeface="Wingdings" panose="05000000000000000000" pitchFamily="2" charset="2"/>
              <a:buChar char="Ø"/>
            </a:pPr>
            <a:r>
              <a:rPr lang="hu-HU" sz="2800" dirty="0" smtClean="0"/>
              <a:t>Tevékenységszervezés – </a:t>
            </a:r>
          </a:p>
          <a:p>
            <a:pPr marL="1082675" indent="-547688">
              <a:buNone/>
            </a:pPr>
            <a:r>
              <a:rPr lang="hu-HU" dirty="0" smtClean="0"/>
              <a:t>	</a:t>
            </a:r>
            <a:r>
              <a:rPr lang="hu-HU" sz="2800" dirty="0" smtClean="0"/>
              <a:t>munkarend, munkaszervezés, vizuális forgatókönyvek</a:t>
            </a:r>
          </a:p>
          <a:p>
            <a:pPr marL="1082675" indent="-547688">
              <a:buFont typeface="Wingdings" panose="05000000000000000000" pitchFamily="2" charset="2"/>
              <a:buChar char="Ø"/>
            </a:pPr>
            <a:r>
              <a:rPr lang="hu-HU" sz="2800" dirty="0" smtClean="0"/>
              <a:t>Kommunikációt támogató eszközök</a:t>
            </a:r>
          </a:p>
          <a:p>
            <a:pPr marL="1082675" indent="-547688">
              <a:buFont typeface="Wingdings" panose="05000000000000000000" pitchFamily="2" charset="2"/>
              <a:buChar char="Ø"/>
            </a:pPr>
            <a:r>
              <a:rPr lang="hu-HU" sz="2800" dirty="0" smtClean="0"/>
              <a:t>Egyéb vizuális támogató eszközök – </a:t>
            </a:r>
          </a:p>
          <a:p>
            <a:pPr marL="1082675" indent="-547688">
              <a:buNone/>
            </a:pPr>
            <a:r>
              <a:rPr lang="hu-HU" dirty="0" smtClean="0"/>
              <a:t>	</a:t>
            </a:r>
            <a:r>
              <a:rPr lang="hu-HU" sz="2800" dirty="0" smtClean="0"/>
              <a:t>időjelzők, választó táblák, motivációs rendszer, viselkedéses szabályok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1878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68813"/>
            <a:ext cx="10515600" cy="787790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Kölcsönös megértés – mi is értjük őt.</a:t>
            </a:r>
            <a:endParaRPr lang="hu-HU" dirty="0"/>
          </a:p>
        </p:txBody>
      </p:sp>
      <p:pic>
        <p:nvPicPr>
          <p:cNvPr id="8" name="Picture 5" descr="F:\AUTIZMUS SZAKIRÁNY\1030-Viselkedés-menedzsment gyakorlata autizmus spektrum zavarokban\Portfólió_C\IMG_20220404_0853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0000" contrast="20000"/>
          </a:blip>
          <a:srcRect b="21169"/>
          <a:stretch>
            <a:fillRect/>
          </a:stretch>
        </p:blipFill>
        <p:spPr bwMode="auto">
          <a:xfrm>
            <a:off x="6428935" y="1055077"/>
            <a:ext cx="5763065" cy="5802923"/>
          </a:xfrm>
          <a:prstGeom prst="rect">
            <a:avLst/>
          </a:prstGeom>
          <a:noFill/>
        </p:spPr>
      </p:pic>
      <p:pic>
        <p:nvPicPr>
          <p:cNvPr id="1028" name="Picture 4" descr="F:\AUTIZMUS SZAKIRÁNY\1030-Viselkedés-menedzsment gyakorlata autizmus spektrum zavarokban\Portfólió_C\IMG_20220404_085334.jpg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0" y="1069144"/>
            <a:ext cx="6475464" cy="5788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Autizmus-specifikus foglalkoztatás szervezés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segítők támogatják őt az önállósodásban</a:t>
            </a:r>
          </a:p>
          <a:p>
            <a:endParaRPr lang="hu-HU" dirty="0" smtClean="0"/>
          </a:p>
          <a:p>
            <a:r>
              <a:rPr lang="hu-HU" dirty="0" smtClean="0"/>
              <a:t>Az autista személy sikeresnek érzi magát abban, amit csinál</a:t>
            </a:r>
          </a:p>
          <a:p>
            <a:endParaRPr lang="hu-HU" dirty="0" smtClean="0"/>
          </a:p>
          <a:p>
            <a:r>
              <a:rPr lang="hu-HU" dirty="0" smtClean="0"/>
              <a:t>A támogató személyek hasznos, értelmes, életkornak megfelelő elfoglaltságokban segítik őt</a:t>
            </a:r>
          </a:p>
          <a:p>
            <a:endParaRPr lang="hu-HU" dirty="0" smtClean="0"/>
          </a:p>
          <a:p>
            <a:r>
              <a:rPr lang="hu-HU" dirty="0" smtClean="0"/>
              <a:t>Az autista személy képes részt venni a lakókörnyezetének teendőiben (házimunka, önkiszolgálás)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3794" y="196313"/>
            <a:ext cx="10515600" cy="7884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 smtClean="0"/>
              <a:t>Önállóság támogatása – MUNKAREND, MUNKASZERVEZÉS</a:t>
            </a:r>
            <a:br>
              <a:rPr lang="hu-HU" sz="2400" b="1" dirty="0" smtClean="0"/>
            </a:br>
            <a:r>
              <a:rPr lang="hu-HU" sz="2400" b="1" dirty="0" smtClean="0"/>
              <a:t>Autizmus Alapítvány, Budapest: „Látni és érteni” c. oktatófilm részlet 1 perc 28 </a:t>
            </a:r>
            <a:r>
              <a:rPr lang="hu-HU" sz="2400" b="1" dirty="0" smtClean="0"/>
              <a:t>mp</a:t>
            </a:r>
            <a:endParaRPr lang="hu-HU" sz="24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VIDEÓRÉSZLET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Videókínálat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Teafőzés – 8 perc 24 mp</a:t>
            </a:r>
          </a:p>
          <a:p>
            <a:r>
              <a:rPr lang="hu-HU" dirty="0" smtClean="0"/>
              <a:t>Mosdótakarítás </a:t>
            </a:r>
            <a:r>
              <a:rPr lang="hu-HU" dirty="0" smtClean="0"/>
              <a:t>– 18 perc 20 </a:t>
            </a:r>
            <a:r>
              <a:rPr lang="hu-HU" dirty="0" smtClean="0"/>
              <a:t>mp</a:t>
            </a:r>
            <a:endParaRPr lang="hu-HU" dirty="0" smtClean="0"/>
          </a:p>
          <a:p>
            <a:r>
              <a:rPr lang="hu-HU" dirty="0" smtClean="0"/>
              <a:t>Kódos munka – 9 perc 34 </a:t>
            </a:r>
            <a:r>
              <a:rPr lang="hu-HU" dirty="0" smtClean="0"/>
              <a:t>mp</a:t>
            </a:r>
            <a:endParaRPr lang="hu-HU" dirty="0"/>
          </a:p>
        </p:txBody>
      </p:sp>
      <p:pic>
        <p:nvPicPr>
          <p:cNvPr id="4098" name="Picture 2" descr="Kínában először hazai gyártású film vezeti a filmes bevételi listát | Hír.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28" y="3009875"/>
            <a:ext cx="55626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1354" y="182880"/>
            <a:ext cx="11910646" cy="85813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Néhány tevékenység az </a:t>
            </a:r>
            <a:r>
              <a:rPr lang="hu-HU" dirty="0" err="1" smtClean="0"/>
              <a:t>AUT-KÖZ-PONT-ban</a:t>
            </a:r>
            <a:r>
              <a:rPr lang="hu-HU" dirty="0" smtClean="0"/>
              <a:t>:</a:t>
            </a:r>
            <a:br>
              <a:rPr lang="hu-HU" dirty="0" smtClean="0"/>
            </a:br>
            <a:r>
              <a:rPr lang="hu-HU" b="1" dirty="0" smtClean="0"/>
              <a:t>Szelektív szemetes ürítés kidolgozása</a:t>
            </a:r>
            <a:endParaRPr lang="hu-HU" sz="31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61182" y="1237956"/>
          <a:ext cx="11310424" cy="5416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Munkalap" r:id="rId3" imgW="6496119" imgH="4733764" progId="Excel.Sheet.12">
                  <p:embed/>
                </p:oleObj>
              </mc:Choice>
              <mc:Fallback>
                <p:oleObj name="Munkalap" r:id="rId3" imgW="6496119" imgH="4733764" progId="Excel.Shee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182" y="1237956"/>
                        <a:ext cx="11310424" cy="5416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S:\IRODA\Saját mappák\TÜNDE\szelektív hulladék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91" y="2899701"/>
            <a:ext cx="2344613" cy="18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 descr="S:\AKTUÁLIS KÁRTYÁK\napirendi kártyák\kicsi napirendi kártya\Szemetes ürítés szelektí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534" y="1603718"/>
            <a:ext cx="2569953" cy="1840003"/>
          </a:xfrm>
          <a:prstGeom prst="rect">
            <a:avLst/>
          </a:prstGeom>
          <a:noFill/>
        </p:spPr>
      </p:pic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838200" y="25258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Néhány tevékenység az </a:t>
            </a:r>
            <a:r>
              <a:rPr lang="hu-HU" dirty="0" err="1" smtClean="0"/>
              <a:t>AUT-KÖZ-PONT-ban</a:t>
            </a:r>
            <a:r>
              <a:rPr lang="hu-HU" dirty="0" smtClean="0"/>
              <a:t>:</a:t>
            </a:r>
            <a:br>
              <a:rPr lang="hu-HU" dirty="0" smtClean="0"/>
            </a:br>
            <a:r>
              <a:rPr lang="hu-HU" b="1" dirty="0" smtClean="0"/>
              <a:t>Szelektív szemetes ürítés kidolgozása</a:t>
            </a:r>
            <a:endParaRPr lang="hu-HU" sz="3100" dirty="0"/>
          </a:p>
        </p:txBody>
      </p:sp>
      <p:pic>
        <p:nvPicPr>
          <p:cNvPr id="3081" name="Picture 9" descr="S:\AKTUÁLIS KÁRTYÁK\PIKTOGRAM\jó piktogram\tanácsad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2965" y="5046102"/>
            <a:ext cx="900113" cy="900113"/>
          </a:xfrm>
          <a:prstGeom prst="rect">
            <a:avLst/>
          </a:prstGeom>
          <a:noFill/>
        </p:spPr>
      </p:pic>
      <p:pic>
        <p:nvPicPr>
          <p:cNvPr id="3087" name="Picture 15" descr="S:\AKTUÁLIS KÁRTYÁK\PIKTOGRAM\jó piktogram\au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2965" y="5957887"/>
            <a:ext cx="900113" cy="900113"/>
          </a:xfrm>
          <a:prstGeom prst="rect">
            <a:avLst/>
          </a:prstGeom>
          <a:noFill/>
        </p:spPr>
      </p:pic>
      <p:pic>
        <p:nvPicPr>
          <p:cNvPr id="3094" name="Picture 22" descr="S:\AKTUÁLIS KÁRTYÁK\PIKTOGRAM\jó piktogram\felada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2964" y="1613583"/>
            <a:ext cx="900113" cy="900113"/>
          </a:xfrm>
          <a:prstGeom prst="rect">
            <a:avLst/>
          </a:prstGeom>
          <a:noFill/>
        </p:spPr>
      </p:pic>
      <p:pic>
        <p:nvPicPr>
          <p:cNvPr id="3095" name="Picture 23" descr="S:\AKTUÁLIS KÁRTYÁK\PIKTOGRAM\jó piktogram\kézimun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2965" y="2471713"/>
            <a:ext cx="900113" cy="900113"/>
          </a:xfrm>
          <a:prstGeom prst="rect">
            <a:avLst/>
          </a:prstGeom>
          <a:noFill/>
        </p:spPr>
      </p:pic>
      <p:pic>
        <p:nvPicPr>
          <p:cNvPr id="3096" name="Picture 24" descr="S:\AKTUÁLIS KÁRTYÁK\PIKTOGRAM\jó piktogram\szövé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12966" y="3315774"/>
            <a:ext cx="900113" cy="900113"/>
          </a:xfrm>
          <a:prstGeom prst="rect">
            <a:avLst/>
          </a:prstGeom>
          <a:noFill/>
        </p:spPr>
      </p:pic>
      <p:pic>
        <p:nvPicPr>
          <p:cNvPr id="3097" name="Picture 25" descr="S:\AKTUÁLIS KÁRTYÁK\PIKTOGRAM\jó piktogram\konyh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12966" y="4187971"/>
            <a:ext cx="900113" cy="900113"/>
          </a:xfrm>
          <a:prstGeom prst="rect">
            <a:avLst/>
          </a:prstGeom>
          <a:noFill/>
        </p:spPr>
      </p:pic>
      <p:pic>
        <p:nvPicPr>
          <p:cNvPr id="52228" name="Picture 4" descr="Szemetes Kuka - Hulladékgyűjtő Edény - 120l - Sárga - (SPH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86797" y="1772847"/>
            <a:ext cx="4093381" cy="4093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4132" y="182246"/>
            <a:ext cx="10515600" cy="957238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Szelektív szemetes </a:t>
            </a:r>
            <a:r>
              <a:rPr lang="hu-HU" b="1" dirty="0" smtClean="0"/>
              <a:t>ürítés - VIDEÓFILM </a:t>
            </a:r>
            <a:r>
              <a:rPr lang="hu-HU" sz="2800" dirty="0" smtClean="0"/>
              <a:t>(4 perc 2 </a:t>
            </a:r>
            <a:r>
              <a:rPr lang="hu-HU" sz="2800" dirty="0" smtClean="0"/>
              <a:t>mp</a:t>
            </a:r>
            <a:r>
              <a:rPr lang="hu-HU" sz="2800" dirty="0" smtClean="0"/>
              <a:t>)</a:t>
            </a:r>
            <a:endParaRPr lang="hu-HU" sz="2800" dirty="0"/>
          </a:p>
        </p:txBody>
      </p:sp>
      <p:pic>
        <p:nvPicPr>
          <p:cNvPr id="5" name="Picture 2" descr="Kínában először hazai gyártású film vezeti a filmes bevételi listát | Hír.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64" y="1825625"/>
            <a:ext cx="709827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81929" y="182245"/>
            <a:ext cx="10515600" cy="985373"/>
          </a:xfrm>
        </p:spPr>
        <p:txBody>
          <a:bodyPr/>
          <a:lstStyle/>
          <a:p>
            <a:pPr algn="ctr"/>
            <a:r>
              <a:rPr lang="hu-HU" b="1" dirty="0" smtClean="0"/>
              <a:t>Kirándulás</a:t>
            </a:r>
            <a:r>
              <a:rPr lang="hu-HU" dirty="0" smtClean="0"/>
              <a:t> szervezés – </a:t>
            </a:r>
            <a:r>
              <a:rPr lang="hu-HU" dirty="0" err="1" smtClean="0"/>
              <a:t>Szanazug</a:t>
            </a:r>
            <a:r>
              <a:rPr lang="hu-HU" dirty="0" smtClean="0"/>
              <a:t> hajókázás</a:t>
            </a:r>
            <a:endParaRPr lang="hu-HU" dirty="0"/>
          </a:p>
        </p:txBody>
      </p:sp>
      <p:pic>
        <p:nvPicPr>
          <p:cNvPr id="53250" name="Kép 1" descr="S:\AKTUÁLIS KÁRTYÁK\napirendi kártyák\kicsi napirendi kártya\buszozá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422" y="1369403"/>
            <a:ext cx="2105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 descr="Sé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80" y="1311691"/>
            <a:ext cx="21050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Kép 4" descr="C:\Users\Aut-Pont\Downloads\hajózá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8181" y="1075373"/>
            <a:ext cx="4195763" cy="21780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3253" name="Picture 5" descr="hajózás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50203" y="1040521"/>
            <a:ext cx="3244850" cy="22225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3254" name="Kép 5" descr="C:\Users\Aut-Pont\Desktop\Screenshot_20210707-094759.jpg"/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 t="14156" b="30823"/>
          <a:stretch>
            <a:fillRect/>
          </a:stretch>
        </p:blipFill>
        <p:spPr bwMode="auto">
          <a:xfrm>
            <a:off x="10494497" y="2723051"/>
            <a:ext cx="1505243" cy="135287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3255" name="Picture 7" descr="Sé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" y="4729675"/>
            <a:ext cx="21621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8" descr="Tízóra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84034" y="5147725"/>
            <a:ext cx="2159000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 descr="leülés (2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94024" y="3555317"/>
            <a:ext cx="20732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9" name="Picture 11" descr="Sé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4516" y="4791270"/>
            <a:ext cx="21621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1" descr="S:\AKTUÁLIS KÁRTYÁK\napirendi kártyák\kicsi napirendi kártya\buszozá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2825" y="4898050"/>
            <a:ext cx="2105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0" name="Kép 2" descr="S:\AKTUÁLIS KÁRTYÁK\napirendi kártyák\kicsi napirendi kártya\AUT-PONT Alapítvány(ÚJ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21433" y="4839824"/>
            <a:ext cx="21621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Jobbra nyíl 14"/>
          <p:cNvSpPr/>
          <p:nvPr/>
        </p:nvSpPr>
        <p:spPr>
          <a:xfrm>
            <a:off x="590843" y="2926080"/>
            <a:ext cx="1392702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Jobbra nyíl 15"/>
          <p:cNvSpPr/>
          <p:nvPr/>
        </p:nvSpPr>
        <p:spPr>
          <a:xfrm>
            <a:off x="602566" y="6435969"/>
            <a:ext cx="1392702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Körbe nyíl 17"/>
          <p:cNvSpPr/>
          <p:nvPr/>
        </p:nvSpPr>
        <p:spPr>
          <a:xfrm rot="5400000">
            <a:off x="8900242" y="3198858"/>
            <a:ext cx="1511221" cy="1688424"/>
          </a:xfrm>
          <a:prstGeom prst="circularArrow">
            <a:avLst>
              <a:gd name="adj1" fmla="val 12500"/>
              <a:gd name="adj2" fmla="val 2285882"/>
              <a:gd name="adj3" fmla="val 20457681"/>
              <a:gd name="adj4" fmla="val 10954124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hu-HU" dirty="0"/>
              <a:t>Néhány tevékenység az AUT-KÖZ-PONT-</a:t>
            </a:r>
            <a:r>
              <a:rPr lang="hu-HU" dirty="0" err="1"/>
              <a:t>ban</a:t>
            </a:r>
            <a:r>
              <a:rPr lang="hu-HU" dirty="0"/>
              <a:t>:</a:t>
            </a:r>
            <a:br>
              <a:rPr lang="hu-HU" dirty="0"/>
            </a:br>
            <a:r>
              <a:rPr lang="hu-HU" b="1" dirty="0" smtClean="0"/>
              <a:t>Futás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altLang="hu-HU" dirty="0" smtClean="0"/>
              <a:t>Célunk:</a:t>
            </a:r>
          </a:p>
          <a:p>
            <a:pPr marL="0" indent="0">
              <a:buNone/>
            </a:pPr>
            <a:r>
              <a:rPr lang="hu-HU" altLang="hu-HU" dirty="0"/>
              <a:t>É</a:t>
            </a:r>
            <a:r>
              <a:rPr lang="hu-HU" altLang="hu-HU" dirty="0" smtClean="0"/>
              <a:t>rtelmes, felnőtt korosztálynak is megfelelő, vizuálisan támogatott mozgásos aktivitásra tanítani a fiatalokat.</a:t>
            </a:r>
          </a:p>
          <a:p>
            <a:pPr marL="0" indent="0">
              <a:buNone/>
            </a:pPr>
            <a:r>
              <a:rPr lang="hu-HU" altLang="hu-HU" dirty="0" smtClean="0"/>
              <a:t>Olyan helyzetet kellett találnunk, amit nem kell magyarázni, a segítségekkel egyértelmű a feladat.</a:t>
            </a:r>
          </a:p>
          <a:p>
            <a:pPr marL="0" indent="0">
              <a:buNone/>
            </a:pPr>
            <a:r>
              <a:rPr lang="hu-HU" altLang="hu-HU" dirty="0" smtClean="0"/>
              <a:t>Minden nap szüksége van mindenkinek a friss levegőre és a mozgásra.</a:t>
            </a:r>
          </a:p>
        </p:txBody>
      </p:sp>
    </p:spTree>
    <p:extLst>
      <p:ext uri="{BB962C8B-B14F-4D97-AF65-F5344CB8AC3E}">
        <p14:creationId xmlns:p14="http://schemas.microsoft.com/office/powerpoint/2010/main" val="259564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 descr="alaplapok futáshoz 201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-747713"/>
            <a:ext cx="9144000" cy="9361488"/>
          </a:xfrm>
        </p:spPr>
      </p:pic>
    </p:spTree>
    <p:extLst>
      <p:ext uri="{BB962C8B-B14F-4D97-AF65-F5344CB8AC3E}">
        <p14:creationId xmlns:p14="http://schemas.microsoft.com/office/powerpoint/2010/main" val="172413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4605" y="232497"/>
            <a:ext cx="10746966" cy="1036745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accent2">
                    <a:lumMod val="75000"/>
                  </a:schemeClr>
                </a:solidFill>
              </a:rPr>
              <a:t>Autizmussal élő társaink a szociális </a:t>
            </a: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szolgáltatásokban</a:t>
            </a:r>
            <a:b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AUT-KÖZ-PONT</a:t>
            </a:r>
            <a: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Fogyatékosok Nappali Intézménye</a:t>
            </a:r>
            <a:endParaRPr lang="hu-H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A kÃ©pen a kÃ¶vetkezÅk lehetnek: felhÅ, Ã©gbolt Ã©s tÃºra/szabadtÃ©ri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" b="3484"/>
          <a:stretch>
            <a:fillRect/>
          </a:stretch>
        </p:blipFill>
        <p:spPr bwMode="auto">
          <a:xfrm>
            <a:off x="2645736" y="1396457"/>
            <a:ext cx="6599144" cy="459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zöveg helye 8"/>
          <p:cNvSpPr>
            <a:spLocks noGrp="1"/>
          </p:cNvSpPr>
          <p:nvPr>
            <p:ph type="body" sz="half" idx="2"/>
          </p:nvPr>
        </p:nvSpPr>
        <p:spPr>
          <a:xfrm>
            <a:off x="1561513" y="6241509"/>
            <a:ext cx="8637563" cy="362329"/>
          </a:xfrm>
        </p:spPr>
        <p:txBody>
          <a:bodyPr>
            <a:noAutofit/>
          </a:bodyPr>
          <a:lstStyle/>
          <a:p>
            <a:pPr algn="ctr"/>
            <a:r>
              <a:rPr lang="hu-HU" sz="2000" b="1" dirty="0" err="1" smtClean="0"/>
              <a:t>Gujné</a:t>
            </a:r>
            <a:r>
              <a:rPr lang="hu-HU" sz="2000" b="1" dirty="0" smtClean="0"/>
              <a:t> Szabó Tünde – autizmus szakos gyógypedagógus, intézményvezető</a:t>
            </a:r>
            <a:endParaRPr lang="hu-HU" sz="2000" b="1" dirty="0"/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9244881" y="5040402"/>
            <a:ext cx="862148" cy="70725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400" dirty="0" smtClean="0"/>
              <a:t>Fotó: Molnár Ildikó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255956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SCF3593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-34925"/>
            <a:ext cx="9144000" cy="6892925"/>
          </a:xfrm>
        </p:spPr>
      </p:pic>
    </p:spTree>
    <p:extLst>
      <p:ext uri="{BB962C8B-B14F-4D97-AF65-F5344CB8AC3E}">
        <p14:creationId xmlns:p14="http://schemas.microsoft.com/office/powerpoint/2010/main" val="1872233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89428" y="274639"/>
            <a:ext cx="2339975" cy="24336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4000" dirty="0"/>
              <a:t>Futás elő-készítése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531" y="2759149"/>
            <a:ext cx="2160587" cy="3057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altLang="hu-HU" sz="2400" dirty="0"/>
              <a:t>	a színes korongok mutatják, mennyi labdára van szükség az adott színből</a:t>
            </a:r>
          </a:p>
        </p:txBody>
      </p:sp>
      <p:pic>
        <p:nvPicPr>
          <p:cNvPr id="60420" name="Picture 4" descr="Tótkomlós 0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0"/>
            <a:ext cx="6732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62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5" descr="P1250236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200" y="-531813"/>
            <a:ext cx="10464800" cy="7848601"/>
          </a:xfrm>
        </p:spPr>
      </p:pic>
    </p:spTree>
    <p:extLst>
      <p:ext uri="{BB962C8B-B14F-4D97-AF65-F5344CB8AC3E}">
        <p14:creationId xmlns:p14="http://schemas.microsoft.com/office/powerpoint/2010/main" val="95324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 descr="DSCF0025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196976"/>
            <a:ext cx="9144000" cy="4321175"/>
          </a:xfrm>
        </p:spPr>
      </p:pic>
    </p:spTree>
    <p:extLst>
      <p:ext uri="{BB962C8B-B14F-4D97-AF65-F5344CB8AC3E}">
        <p14:creationId xmlns:p14="http://schemas.microsoft.com/office/powerpoint/2010/main" val="37077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Tótkomlós 008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425" y="-819150"/>
            <a:ext cx="10541000" cy="7858125"/>
          </a:xfrm>
        </p:spPr>
      </p:pic>
    </p:spTree>
    <p:extLst>
      <p:ext uri="{BB962C8B-B14F-4D97-AF65-F5344CB8AC3E}">
        <p14:creationId xmlns:p14="http://schemas.microsoft.com/office/powerpoint/2010/main" val="368326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Videókínálat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Kézműves tevékenység - 5 perc 46 </a:t>
            </a:r>
            <a:r>
              <a:rPr lang="hu-HU" dirty="0" smtClean="0"/>
              <a:t>mp</a:t>
            </a:r>
            <a:endParaRPr lang="hu-HU" dirty="0" smtClean="0"/>
          </a:p>
          <a:p>
            <a:r>
              <a:rPr lang="hu-HU" dirty="0" smtClean="0"/>
              <a:t>Társasjáték – 6 perc 34 </a:t>
            </a:r>
            <a:r>
              <a:rPr lang="hu-HU" dirty="0" smtClean="0"/>
              <a:t>mp</a:t>
            </a:r>
            <a:endParaRPr lang="hu-HU" dirty="0" smtClean="0"/>
          </a:p>
          <a:p>
            <a:r>
              <a:rPr lang="hu-HU" dirty="0" smtClean="0"/>
              <a:t>Torna – 13 perc 21 </a:t>
            </a:r>
            <a:r>
              <a:rPr lang="hu-HU" dirty="0" smtClean="0"/>
              <a:t>mp</a:t>
            </a:r>
            <a:endParaRPr lang="hu-HU" dirty="0"/>
          </a:p>
        </p:txBody>
      </p:sp>
      <p:pic>
        <p:nvPicPr>
          <p:cNvPr id="3074" name="Picture 2" descr="Kínában először hazai gyártású film vezeti a filmes bevételi listát | Hír.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818" y="3228241"/>
            <a:ext cx="55626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Mi kell az autista személy </a:t>
            </a:r>
            <a:r>
              <a:rPr lang="hu-HU" b="1" dirty="0" smtClean="0"/>
              <a:t>jóllét</a:t>
            </a:r>
            <a:r>
              <a:rPr lang="hu-HU" dirty="0" smtClean="0"/>
              <a:t>éhez?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36979" y="1869742"/>
            <a:ext cx="10972421" cy="4653887"/>
          </a:xfrm>
        </p:spPr>
        <p:txBody>
          <a:bodyPr>
            <a:normAutofit/>
          </a:bodyPr>
          <a:lstStyle/>
          <a:p>
            <a:r>
              <a:rPr lang="hu-HU" sz="2800" dirty="0" smtClean="0"/>
              <a:t>Ha csak néhány személlyel kell együttműködni az könnyebbség</a:t>
            </a:r>
          </a:p>
          <a:p>
            <a:endParaRPr lang="hu-HU" sz="2800" dirty="0" smtClean="0"/>
          </a:p>
          <a:p>
            <a:r>
              <a:rPr lang="hu-HU" sz="2800" dirty="0" smtClean="0"/>
              <a:t>Ha kell el lehet vonulni „pihenni” a társas helyzet elől</a:t>
            </a:r>
          </a:p>
          <a:p>
            <a:endParaRPr lang="hu-HU" sz="2800" dirty="0" smtClean="0"/>
          </a:p>
          <a:p>
            <a:r>
              <a:rPr lang="hu-HU" sz="2800" dirty="0" smtClean="0"/>
              <a:t>Ha érti mi, mikor, hol, kivel fog vele történni</a:t>
            </a:r>
          </a:p>
          <a:p>
            <a:endParaRPr lang="hu-HU" sz="2800" dirty="0" smtClean="0"/>
          </a:p>
          <a:p>
            <a:r>
              <a:rPr lang="hu-HU" sz="2800" dirty="0" smtClean="0"/>
              <a:t>Olyan dolgokat várnak el tőle, amit ért és meg tud csinálni</a:t>
            </a:r>
          </a:p>
          <a:p>
            <a:endParaRPr lang="hu-HU" sz="2800" dirty="0" smtClean="0"/>
          </a:p>
          <a:p>
            <a:r>
              <a:rPr lang="hu-HU" sz="2800" dirty="0" smtClean="0"/>
              <a:t>Ha a környezet olyan, ami segíti őt az eligazodásban</a:t>
            </a:r>
          </a:p>
          <a:p>
            <a:endParaRPr lang="hu-HU" dirty="0" smtClean="0"/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18098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03443" y="122204"/>
            <a:ext cx="11076849" cy="11723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altLang="hu-HU" sz="3600" b="1" dirty="0">
                <a:solidFill>
                  <a:schemeClr val="accent2">
                    <a:lumMod val="75000"/>
                  </a:schemeClr>
                </a:solidFill>
              </a:rPr>
              <a:t>Pihenés megszervezése </a:t>
            </a:r>
            <a:br>
              <a:rPr lang="hu-HU" altLang="hu-H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altLang="hu-HU" sz="3600" b="1" dirty="0">
                <a:solidFill>
                  <a:schemeClr val="accent2">
                    <a:lumMod val="75000"/>
                  </a:schemeClr>
                </a:solidFill>
              </a:rPr>
              <a:t>/időnként mentesítés a társas helyzettől</a:t>
            </a:r>
            <a:r>
              <a:rPr lang="hu-HU" altLang="hu-HU" sz="3600" b="1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hu-HU" altLang="hu-H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2532" name="Picture 4" descr="nagy labda"/>
          <p:cNvPicPr>
            <a:picLocks noChangeAspect="1" noChangeArrowheads="1"/>
          </p:cNvPicPr>
          <p:nvPr/>
        </p:nvPicPr>
        <p:blipFill>
          <a:blip r:embed="rId2" cstate="print"/>
          <a:srcRect l="4500" t="4500" r="4500" b="4500"/>
          <a:stretch>
            <a:fillRect/>
          </a:stretch>
        </p:blipFill>
        <p:spPr bwMode="auto">
          <a:xfrm>
            <a:off x="9551223" y="1365975"/>
            <a:ext cx="1585912" cy="1514475"/>
          </a:xfrm>
          <a:prstGeom prst="rect">
            <a:avLst/>
          </a:prstGeom>
          <a:noFill/>
          <a:ln w="31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/>
          <a:srcRect l="12048" t="3957" r="21686" b="8904"/>
          <a:stretch>
            <a:fillRect/>
          </a:stretch>
        </p:blipFill>
        <p:spPr bwMode="auto">
          <a:xfrm>
            <a:off x="9552810" y="4466382"/>
            <a:ext cx="1584325" cy="1585912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</p:spPr>
      </p:pic>
      <p:pic>
        <p:nvPicPr>
          <p:cNvPr id="22535" name="Picture 7" descr="légpárnás hinta-keret nélkü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6104" y="1494668"/>
            <a:ext cx="1655763" cy="1538288"/>
          </a:xfrm>
          <a:prstGeom prst="rect">
            <a:avLst/>
          </a:prstGeom>
          <a:noFill/>
          <a:ln w="31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027" name="Picture 3" descr="\\server\user\AKTUÁLIS KÁRTYÁK\napirendi kártyák\Napirendi helységes\szabadidő 2.jpg"/>
          <p:cNvPicPr>
            <a:picLocks noChangeAspect="1" noChangeArrowheads="1"/>
          </p:cNvPicPr>
          <p:nvPr/>
        </p:nvPicPr>
        <p:blipFill>
          <a:blip r:embed="rId5" cstate="print"/>
          <a:srcRect l="30601"/>
          <a:stretch>
            <a:fillRect/>
          </a:stretch>
        </p:blipFill>
        <p:spPr bwMode="auto">
          <a:xfrm>
            <a:off x="488294" y="2457342"/>
            <a:ext cx="3131860" cy="2124084"/>
          </a:xfrm>
          <a:prstGeom prst="rect">
            <a:avLst/>
          </a:prstGeom>
          <a:noFill/>
        </p:spPr>
      </p:pic>
      <p:pic>
        <p:nvPicPr>
          <p:cNvPr id="11" name="Picture 6" descr="madza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18462" y="2852937"/>
            <a:ext cx="1728489" cy="1728489"/>
          </a:xfrm>
          <a:prstGeom prst="rect">
            <a:avLst/>
          </a:prstGeom>
          <a:noFill/>
          <a:ln w="31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2" name="Picture 8" descr="Számítógép-keret nélkü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86104" y="4293096"/>
            <a:ext cx="1811117" cy="1759198"/>
          </a:xfrm>
          <a:prstGeom prst="rect">
            <a:avLst/>
          </a:prstGeom>
          <a:noFill/>
          <a:ln w="3175">
            <a:solidFill>
              <a:srgbClr val="008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8604425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artalom helye 2"/>
          <p:cNvSpPr>
            <a:spLocks noGrp="1"/>
          </p:cNvSpPr>
          <p:nvPr>
            <p:ph sz="half" idx="4294967295"/>
          </p:nvPr>
        </p:nvSpPr>
        <p:spPr>
          <a:xfrm>
            <a:off x="623249" y="436728"/>
            <a:ext cx="4344536" cy="6105028"/>
          </a:xfrm>
        </p:spPr>
        <p:txBody>
          <a:bodyPr/>
          <a:lstStyle/>
          <a:p>
            <a:pPr eaLnBrk="1" hangingPunct="1">
              <a:defRPr/>
            </a:pPr>
            <a:endParaRPr lang="hu-HU" dirty="0" smtClean="0"/>
          </a:p>
          <a:p>
            <a:pPr eaLnBrk="1" hangingPunct="1">
              <a:buFontTx/>
              <a:buNone/>
              <a:defRPr/>
            </a:pPr>
            <a:r>
              <a:rPr lang="hu-HU" dirty="0" smtClean="0"/>
              <a:t>	</a:t>
            </a:r>
            <a:r>
              <a:rPr lang="hu-H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Választó tábla</a:t>
            </a:r>
          </a:p>
          <a:p>
            <a:pPr eaLnBrk="1" hangingPunct="1">
              <a:buFontTx/>
              <a:buNone/>
              <a:defRPr/>
            </a:pPr>
            <a:endParaRPr lang="hu-HU" dirty="0" smtClean="0">
              <a:solidFill>
                <a:schemeClr val="tx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	A fejlődés érdekében </a:t>
            </a:r>
            <a:r>
              <a:rPr lang="hu-HU" b="1" dirty="0" smtClean="0">
                <a:solidFill>
                  <a:schemeClr val="tx1">
                    <a:lumMod val="95000"/>
                  </a:schemeClr>
                </a:solidFill>
              </a:rPr>
              <a:t>fontos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hu-HU" b="1" dirty="0" smtClean="0">
                <a:solidFill>
                  <a:schemeClr val="tx1">
                    <a:lumMod val="95000"/>
                  </a:schemeClr>
                </a:solidFill>
              </a:rPr>
              <a:t>hogy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 az autizmussal élő személy is </a:t>
            </a:r>
            <a:r>
              <a:rPr lang="hu-HU" b="1" dirty="0" smtClean="0">
                <a:solidFill>
                  <a:schemeClr val="tx1">
                    <a:lumMod val="95000"/>
                  </a:schemeClr>
                </a:solidFill>
              </a:rPr>
              <a:t>változatos aktivitásokban vegyen részt,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lehetőleg önállóan.</a:t>
            </a:r>
          </a:p>
          <a:p>
            <a:pPr eaLnBrk="1" hangingPunct="1">
              <a:buFontTx/>
              <a:buNone/>
              <a:defRPr/>
            </a:pP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	</a:t>
            </a:r>
            <a:r>
              <a:rPr lang="hu-HU" b="1" dirty="0" smtClean="0">
                <a:solidFill>
                  <a:schemeClr val="tx1">
                    <a:lumMod val="95000"/>
                  </a:schemeClr>
                </a:solidFill>
              </a:rPr>
              <a:t>Döntési lehetőségek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</a:rPr>
              <a:t>biztosítása minél több helyzetben. </a:t>
            </a:r>
          </a:p>
          <a:p>
            <a:pPr eaLnBrk="1" hangingPunct="1">
              <a:buFontTx/>
              <a:buNone/>
              <a:defRPr/>
            </a:pPr>
            <a:endParaRPr lang="hu-HU" dirty="0" smtClean="0">
              <a:solidFill>
                <a:srgbClr val="3333FF"/>
              </a:solidFill>
            </a:endParaRPr>
          </a:p>
        </p:txBody>
      </p:sp>
      <p:pic>
        <p:nvPicPr>
          <p:cNvPr id="67587" name="Picture 2" descr="S:\IRODA\Pályázatok 2008\Vodafone\Vizuális segítség a tervezett játékterápiás foglalkozásokhoz\kép 01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7358" y="749053"/>
            <a:ext cx="5563807" cy="5480377"/>
          </a:xfrm>
          <a:noFill/>
          <a:ln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5608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Vizuális időzítők, időjelzők</a:t>
            </a:r>
            <a:endParaRPr lang="hu-HU" dirty="0"/>
          </a:p>
        </p:txBody>
      </p:sp>
      <p:pic>
        <p:nvPicPr>
          <p:cNvPr id="3074" name="Picture 2" descr="Fehér Zenker mechanikus konyhai időzítő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07" y="2458870"/>
            <a:ext cx="2949541" cy="294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ommotion MIJLOCII homokóra, 5 db-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622" y="2458870"/>
            <a:ext cx="3050976" cy="30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imeTimer Audible Medium - eMAG.h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872" y="2063085"/>
            <a:ext cx="4399128" cy="439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30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15636" y="1191490"/>
            <a:ext cx="4849091" cy="5458691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 smtClean="0"/>
              <a:t> </a:t>
            </a:r>
            <a:r>
              <a:rPr lang="hu-HU" b="1" dirty="0"/>
              <a:t>IRÁNYELVEK </a:t>
            </a:r>
            <a:r>
              <a:rPr lang="hu-HU" dirty="0"/>
              <a:t/>
            </a:r>
            <a:br>
              <a:rPr lang="hu-HU" dirty="0"/>
            </a:br>
            <a:r>
              <a:rPr lang="hu-HU" b="1" dirty="0"/>
              <a:t>Az autizmussal élő személyek számára nyújtott szociális szolgáltatások autizmus- specifikus feltételrendszerének kialakításához </a:t>
            </a:r>
            <a:r>
              <a:rPr lang="hu-HU" dirty="0"/>
              <a:t/>
            </a:r>
            <a:br>
              <a:rPr lang="hu-HU" dirty="0"/>
            </a:br>
            <a:r>
              <a:rPr lang="hu-HU" b="1" dirty="0"/>
              <a:t>2019 </a:t>
            </a:r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15636" y="503670"/>
            <a:ext cx="5334001" cy="687820"/>
          </a:xfrm>
        </p:spPr>
        <p:txBody>
          <a:bodyPr>
            <a:noAutofit/>
          </a:bodyPr>
          <a:lstStyle/>
          <a:p>
            <a:pPr algn="ctr"/>
            <a:r>
              <a:rPr lang="hu-HU" sz="4000" dirty="0" smtClean="0"/>
              <a:t>Szakirodalmi ajánlás</a:t>
            </a:r>
            <a:endParaRPr lang="hu-HU" sz="4000" dirty="0"/>
          </a:p>
        </p:txBody>
      </p:sp>
      <p:pic>
        <p:nvPicPr>
          <p:cNvPr id="7" name="Tartalom helye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l="17957" t="16628" r="40154" b="12594"/>
          <a:stretch/>
        </p:blipFill>
        <p:spPr>
          <a:xfrm>
            <a:off x="5541818" y="138545"/>
            <a:ext cx="6650182" cy="6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8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Mi segíti az autista személyt abban, hogy kiegyensúlyozott, örömteli napjai legyenek?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1982379"/>
            <a:ext cx="11008057" cy="4677728"/>
          </a:xfrm>
        </p:spPr>
        <p:txBody>
          <a:bodyPr>
            <a:normAutofit/>
          </a:bodyPr>
          <a:lstStyle/>
          <a:p>
            <a:r>
              <a:rPr lang="hu-HU" sz="2200" dirty="0" smtClean="0"/>
              <a:t>Hasznos, értelmes, életkornak megfelelő elfoglaltságokban segítem őt</a:t>
            </a:r>
          </a:p>
          <a:p>
            <a:r>
              <a:rPr lang="hu-HU" sz="2200" dirty="0" smtClean="0"/>
              <a:t>Éreztetem vele a személyes törődést, odafigyelést</a:t>
            </a:r>
          </a:p>
          <a:p>
            <a:r>
              <a:rPr lang="hu-HU" sz="2200" dirty="0" smtClean="0"/>
              <a:t>Felnőtt emberként kezelem</a:t>
            </a:r>
          </a:p>
          <a:p>
            <a:r>
              <a:rPr lang="hu-HU" sz="2200" dirty="0" smtClean="0"/>
              <a:t>Biztosítok döntési lehetőségeket arról mi fog vele történni</a:t>
            </a:r>
          </a:p>
          <a:p>
            <a:r>
              <a:rPr lang="hu-HU" sz="2200" dirty="0" smtClean="0"/>
              <a:t>Teret engedek örömet okozó tevékenységeknek (pörgetés, forgatás, pöcögtetés, kopogtatás stb.) figyelve arra, hogy ne „</a:t>
            </a:r>
            <a:r>
              <a:rPr lang="hu-HU" sz="2200" dirty="0" err="1" smtClean="0"/>
              <a:t>pörögjön</a:t>
            </a:r>
            <a:r>
              <a:rPr lang="hu-HU" sz="2200" dirty="0" smtClean="0"/>
              <a:t>” túlzottan fel</a:t>
            </a:r>
          </a:p>
          <a:p>
            <a:r>
              <a:rPr lang="hu-HU" sz="2200" dirty="0" smtClean="0"/>
              <a:t>Biztosítok mozgásos lehetőségeket, friss levegőn létet a mindennapokban</a:t>
            </a:r>
          </a:p>
          <a:p>
            <a:r>
              <a:rPr lang="hu-HU" sz="2200" dirty="0" smtClean="0"/>
              <a:t>Biztosítok személyre szabott szeretett tárgyakat, ételféléket, elfoglaltságokat (pl. hintázás, ugrálás, madzag)</a:t>
            </a:r>
          </a:p>
          <a:p>
            <a:r>
              <a:rPr lang="hu-HU" sz="2200" dirty="0" smtClean="0"/>
              <a:t>Jutalmazással (pl. </a:t>
            </a:r>
            <a:r>
              <a:rPr lang="hu-HU" sz="2200" dirty="0" err="1" smtClean="0"/>
              <a:t>nasi</a:t>
            </a:r>
            <a:r>
              <a:rPr lang="hu-HU" sz="2200" dirty="0" smtClean="0"/>
              <a:t> falat, szeretett tárgy) szoktatom új vagy nehéz helyzetekre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36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7280" y="272955"/>
            <a:ext cx="10058400" cy="1450757"/>
          </a:xfrm>
        </p:spPr>
        <p:txBody>
          <a:bodyPr/>
          <a:lstStyle/>
          <a:p>
            <a:pPr algn="ctr"/>
            <a:r>
              <a:rPr lang="hu-HU" dirty="0" smtClean="0"/>
              <a:t>Köszönöm a figyelmet!</a:t>
            </a:r>
            <a:endParaRPr lang="hu-HU" dirty="0"/>
          </a:p>
        </p:txBody>
      </p:sp>
      <p:pic>
        <p:nvPicPr>
          <p:cNvPr id="4" name="Picture 10" descr="AUTPONT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308" y="2129053"/>
            <a:ext cx="4338344" cy="33851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064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42109" y="286604"/>
            <a:ext cx="10213571" cy="600088"/>
          </a:xfrm>
        </p:spPr>
        <p:txBody>
          <a:bodyPr>
            <a:noAutofit/>
          </a:bodyPr>
          <a:lstStyle/>
          <a:p>
            <a:pPr algn="ctr"/>
            <a:r>
              <a:rPr lang="hu-HU" sz="4000" dirty="0" smtClean="0"/>
              <a:t>Szakirodalmi ajánlás</a:t>
            </a:r>
            <a:endParaRPr lang="hu-HU" sz="4000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22868" t="19170" r="46084" b="10493"/>
          <a:stretch/>
        </p:blipFill>
        <p:spPr>
          <a:xfrm>
            <a:off x="665018" y="886693"/>
            <a:ext cx="4480474" cy="5403272"/>
          </a:xfrm>
          <a:prstGeom prst="rect">
            <a:avLst/>
          </a:prstGeo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486400" y="1149926"/>
            <a:ext cx="6345382" cy="5306291"/>
          </a:xfrm>
        </p:spPr>
        <p:txBody>
          <a:bodyPr/>
          <a:lstStyle/>
          <a:p>
            <a:endParaRPr lang="hu-HU" sz="2800" b="1" dirty="0" smtClean="0"/>
          </a:p>
          <a:p>
            <a:endParaRPr lang="hu-HU" b="1" dirty="0"/>
          </a:p>
          <a:p>
            <a:r>
              <a:rPr lang="hu-HU" sz="2800" b="1" dirty="0" smtClean="0"/>
              <a:t>Autisták Országos Szövetsége</a:t>
            </a:r>
            <a:r>
              <a:rPr lang="hu-HU" b="1" dirty="0" smtClean="0"/>
              <a:t> </a:t>
            </a:r>
            <a:r>
              <a:rPr lang="hu-HU" dirty="0" smtClean="0"/>
              <a:t>weboldaláról letölthető:</a:t>
            </a:r>
            <a:r>
              <a:rPr lang="hu-HU" sz="2800" dirty="0" smtClean="0"/>
              <a:t> </a:t>
            </a:r>
          </a:p>
          <a:p>
            <a:pPr marL="263525" indent="0">
              <a:buNone/>
            </a:pPr>
            <a:r>
              <a:rPr lang="hu-HU" dirty="0" smtClean="0"/>
              <a:t>https</a:t>
            </a:r>
            <a:r>
              <a:rPr lang="hu-HU" dirty="0"/>
              <a:t>://aosz.hu/wp-content/uploads/2020/03/Seg%C3%A9dlet-a-vizu%C3%A1lis-t%C3%A1mogat%C3%A1sok-meg%C3%A9rt%C3%A9s%C3%A9hez-alkalmaz%C3%A1s%C3%A1hoz.pdf</a:t>
            </a:r>
          </a:p>
        </p:txBody>
      </p:sp>
    </p:spTree>
    <p:extLst>
      <p:ext uri="{BB962C8B-B14F-4D97-AF65-F5344CB8AC3E}">
        <p14:creationId xmlns:p14="http://schemas.microsoft.com/office/powerpoint/2010/main" val="366707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1570" y="286603"/>
            <a:ext cx="10809026" cy="145075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autizmusról gyakran a problémás vagy kihívást jelentő viselkedés jut az emberek eszébe…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5910" y="2214222"/>
            <a:ext cx="11423177" cy="43912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Mi lehet az ok, ha tisztában vagyunk az autizmussal élő társaink szociális-kommunikációs nehézségeivel?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A viselkedés kommunikatív funkciója.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A nemkívánatos viselkedést csak megelőzni lehet, ha megjelenik már csak a veszélymentesítés lehetséges.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Megelőzés: </a:t>
            </a:r>
          </a:p>
          <a:p>
            <a:pPr marL="531813" indent="-258763">
              <a:buFont typeface="Wingdings" panose="05000000000000000000" pitchFamily="2" charset="2"/>
              <a:buChar char="§"/>
            </a:pPr>
            <a:r>
              <a:rPr lang="hu-HU" sz="2400" dirty="0" smtClean="0"/>
              <a:t>Autizmusban képzett, megfelelő létszámú segítő személyzet.</a:t>
            </a:r>
          </a:p>
          <a:p>
            <a:pPr marL="531813" indent="-258763">
              <a:buFont typeface="Wingdings" panose="05000000000000000000" pitchFamily="2" charset="2"/>
              <a:buChar char="§"/>
            </a:pPr>
            <a:r>
              <a:rPr lang="hu-HU" sz="2400" dirty="0" smtClean="0"/>
              <a:t>Autizmus-specifikus környezet kialakítás, foglalkoztatás szervezés.</a:t>
            </a:r>
          </a:p>
          <a:p>
            <a:pPr marL="531813" indent="-258763">
              <a:buFont typeface="Wingdings" panose="05000000000000000000" pitchFamily="2" charset="2"/>
              <a:buChar char="§"/>
            </a:pPr>
            <a:r>
              <a:rPr lang="hu-HU" sz="2400" dirty="0" smtClean="0"/>
              <a:t>Kölcsönös megértés – az autizmussal élő társunk ért minket, mi is értjük őt.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9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 txBox="1">
            <a:spLocks/>
          </p:cNvSpPr>
          <p:nvPr/>
        </p:nvSpPr>
        <p:spPr>
          <a:xfrm>
            <a:off x="548640" y="95534"/>
            <a:ext cx="11324492" cy="1015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20000"/>
              </a:lnSpc>
              <a:buClrTx/>
              <a:buSzTx/>
              <a:tabLst/>
              <a:defRPr/>
            </a:pPr>
            <a:r>
              <a:rPr kumimoji="0" lang="hu-H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Kölcsönös megértés – az autizmussal élő társunk ért minket </a:t>
            </a:r>
            <a:br>
              <a:rPr kumimoji="0" lang="hu-H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hu-H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NAPIREND</a:t>
            </a:r>
            <a:r>
              <a:rPr lang="hu-HU" sz="3600" b="1" dirty="0" smtClean="0"/>
              <a:t>, TÉR STRUKTURÁLÁSA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20000"/>
              </a:lnSpc>
              <a:buClrTx/>
              <a:buSzTx/>
              <a:tabLst/>
              <a:defRPr/>
            </a:pPr>
            <a:r>
              <a:rPr lang="hu-HU" sz="2900" dirty="0" smtClean="0"/>
              <a:t>(Autizmus Alapítvány, Budapest: „Látni és érteni” c. oktatófilm 5 perc 15 </a:t>
            </a:r>
            <a:r>
              <a:rPr lang="hu-HU" sz="2900" dirty="0" smtClean="0"/>
              <a:t>mp</a:t>
            </a:r>
            <a:r>
              <a:rPr lang="hu-HU" sz="2900" dirty="0" smtClean="0"/>
              <a:t>)</a:t>
            </a:r>
            <a:endParaRPr kumimoji="0" lang="hu-HU" sz="29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09600" y="1665027"/>
            <a:ext cx="10972800" cy="4461137"/>
          </a:xfrm>
        </p:spPr>
        <p:txBody>
          <a:bodyPr/>
          <a:lstStyle/>
          <a:p>
            <a:r>
              <a:rPr lang="hu-HU" dirty="0" smtClean="0"/>
              <a:t>VIDEÓRÉSZLET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25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8159262" y="233136"/>
            <a:ext cx="3854547" cy="176447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altLang="hu-HU" sz="3600" dirty="0" smtClean="0">
                <a:solidFill>
                  <a:schemeClr val="hlink"/>
                </a:solidFill>
              </a:rPr>
              <a:t>Napirend az </a:t>
            </a:r>
            <a:br>
              <a:rPr lang="hu-HU" altLang="hu-HU" sz="3600" dirty="0" smtClean="0">
                <a:solidFill>
                  <a:schemeClr val="hlink"/>
                </a:solidFill>
              </a:rPr>
            </a:br>
            <a:r>
              <a:rPr lang="hu-HU" altLang="hu-HU" sz="3600" dirty="0" err="1" smtClean="0">
                <a:solidFill>
                  <a:schemeClr val="hlink"/>
                </a:solidFill>
              </a:rPr>
              <a:t>AUT-KÖZ-PONT-ban</a:t>
            </a:r>
            <a:endParaRPr lang="hu-HU" altLang="hu-HU" sz="3600" dirty="0">
              <a:solidFill>
                <a:schemeClr val="hlink"/>
              </a:solidFill>
            </a:endParaRPr>
          </a:p>
        </p:txBody>
      </p:sp>
      <p:pic>
        <p:nvPicPr>
          <p:cNvPr id="14340" name="Picture 4" descr="20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2000" contrast="12000"/>
          </a:blip>
          <a:srcRect l="20338" r="26271"/>
          <a:stretch>
            <a:fillRect/>
          </a:stretch>
        </p:blipFill>
        <p:spPr>
          <a:xfrm>
            <a:off x="600501" y="309563"/>
            <a:ext cx="2565887" cy="5949950"/>
          </a:xfrm>
        </p:spPr>
      </p:pic>
      <p:pic>
        <p:nvPicPr>
          <p:cNvPr id="14341" name="Picture 5" descr="20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bright="18000" contrast="18000"/>
          </a:blip>
          <a:srcRect l="5360" t="4605" r="15108" b="9137"/>
          <a:stretch>
            <a:fillRect/>
          </a:stretch>
        </p:blipFill>
        <p:spPr>
          <a:xfrm>
            <a:off x="3587845" y="346075"/>
            <a:ext cx="4368800" cy="5876925"/>
          </a:xfrm>
        </p:spPr>
      </p:pic>
      <p:pic>
        <p:nvPicPr>
          <p:cNvPr id="6" name="Picture 2" descr="20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lum bright="12000" contrast="10000"/>
          </a:blip>
          <a:srcRect/>
          <a:stretch>
            <a:fillRect/>
          </a:stretch>
        </p:blipFill>
        <p:spPr>
          <a:xfrm>
            <a:off x="8284984" y="2497162"/>
            <a:ext cx="3739487" cy="3725838"/>
          </a:xfrm>
          <a:noFill/>
        </p:spPr>
      </p:pic>
    </p:spTree>
    <p:extLst>
      <p:ext uri="{BB962C8B-B14F-4D97-AF65-F5344CB8AC3E}">
        <p14:creationId xmlns:p14="http://schemas.microsoft.com/office/powerpoint/2010/main" val="15645434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olyosó 2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>
          <a:xfrm>
            <a:off x="196947" y="1026942"/>
            <a:ext cx="6330462" cy="5831058"/>
          </a:xfrm>
          <a:noFill/>
          <a:ln>
            <a:solidFill>
              <a:schemeClr val="tx1"/>
            </a:solidFill>
          </a:ln>
        </p:spPr>
      </p:pic>
      <p:pic>
        <p:nvPicPr>
          <p:cNvPr id="3" name="Picture 2" descr="2008[1]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>
          <a:xfrm>
            <a:off x="6764020" y="984738"/>
            <a:ext cx="5245100" cy="5873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37626" y="168812"/>
            <a:ext cx="11619912" cy="703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Környezet kialakítás</a:t>
            </a:r>
          </a:p>
        </p:txBody>
      </p:sp>
    </p:spTree>
  </p:cSld>
  <p:clrMapOvr>
    <a:masterClrMapping/>
  </p:clrMapOvr>
  <p:transition advTm="270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37626" y="365125"/>
            <a:ext cx="2546252" cy="3630100"/>
          </a:xfrm>
        </p:spPr>
        <p:txBody>
          <a:bodyPr/>
          <a:lstStyle/>
          <a:p>
            <a:pPr eaLnBrk="1" hangingPunct="1"/>
            <a:r>
              <a:rPr lang="hu-HU" dirty="0" smtClean="0"/>
              <a:t>Környezet</a:t>
            </a:r>
            <a:br>
              <a:rPr lang="hu-HU" dirty="0" smtClean="0"/>
            </a:br>
            <a:r>
              <a:rPr lang="hu-HU" dirty="0" smtClean="0"/>
              <a:t>kialakítás</a:t>
            </a:r>
          </a:p>
        </p:txBody>
      </p:sp>
      <p:pic>
        <p:nvPicPr>
          <p:cNvPr id="12292" name="Picture 4" descr="Szilvinek 013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3225800" y="0"/>
            <a:ext cx="8966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32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2964</TotalTime>
  <Words>698</Words>
  <Application>Microsoft Office PowerPoint</Application>
  <PresentationFormat>Szélesvásznú</PresentationFormat>
  <Paragraphs>94</Paragraphs>
  <Slides>31</Slides>
  <Notes>1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Office Theme</vt:lpstr>
      <vt:lpstr>Munkalap</vt:lpstr>
      <vt:lpstr>?  Az autizmussal élők   ? vizuális kommunikációt segítő eszközökről a gyakorlatban,   ? miért fontos az idő, a tér strukturálása </vt:lpstr>
      <vt:lpstr>Autizmussal élő társaink a szociális szolgáltatásokban AUT-KÖZ-PONT Fogyatékosok Nappali Intézménye</vt:lpstr>
      <vt:lpstr>Szakirodalmi ajánlás</vt:lpstr>
      <vt:lpstr>Szakirodalmi ajánlás</vt:lpstr>
      <vt:lpstr>Az autizmusról gyakran a problémás vagy kihívást jelentő viselkedés jut az emberek eszébe…</vt:lpstr>
      <vt:lpstr>PowerPoint-bemutató</vt:lpstr>
      <vt:lpstr>Napirend az  AUT-KÖZ-PONT-ban</vt:lpstr>
      <vt:lpstr>PowerPoint-bemutató</vt:lpstr>
      <vt:lpstr>Környezet kialakítás</vt:lpstr>
      <vt:lpstr>Kölcsönös megértés – mi is értjük őt.</vt:lpstr>
      <vt:lpstr>Autizmus-specifikus foglalkoztatás szervezés</vt:lpstr>
      <vt:lpstr>Önállóság támogatása – MUNKAREND, MUNKASZERVEZÉS Autizmus Alapítvány, Budapest: „Látni és érteni” c. oktatófilm részlet 1 perc 28 mp</vt:lpstr>
      <vt:lpstr>Videókínálat</vt:lpstr>
      <vt:lpstr>Néhány tevékenység az AUT-KÖZ-PONT-ban: Szelektív szemetes ürítés kidolgozása</vt:lpstr>
      <vt:lpstr>Néhány tevékenység az AUT-KÖZ-PONT-ban: Szelektív szemetes ürítés kidolgozása</vt:lpstr>
      <vt:lpstr>Szelektív szemetes ürítés - VIDEÓFILM (4 perc 2 mp)</vt:lpstr>
      <vt:lpstr>Kirándulás szervezés – Szanazug hajókázás</vt:lpstr>
      <vt:lpstr>Néhány tevékenység az AUT-KÖZ-PONT-ban: Futás</vt:lpstr>
      <vt:lpstr>PowerPoint-bemutató</vt:lpstr>
      <vt:lpstr>PowerPoint-bemutató</vt:lpstr>
      <vt:lpstr>Futás elő-készítése</vt:lpstr>
      <vt:lpstr>PowerPoint-bemutató</vt:lpstr>
      <vt:lpstr>PowerPoint-bemutató</vt:lpstr>
      <vt:lpstr>PowerPoint-bemutató</vt:lpstr>
      <vt:lpstr>Videókínálat</vt:lpstr>
      <vt:lpstr>Mi kell az autista személy jóllétéhez?</vt:lpstr>
      <vt:lpstr>Pihenés megszervezése  /időnként mentesítés a társas helyzettől/</vt:lpstr>
      <vt:lpstr>PowerPoint-bemutató</vt:lpstr>
      <vt:lpstr>Vizuális időzítők, időjelzők</vt:lpstr>
      <vt:lpstr>Mi segíti az autista személyt abban, hogy kiegyensúlyozott, örömteli napjai legyenek?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Segítség – Autizmus!</dc:title>
  <dc:creator>Felhasználó</dc:creator>
  <cp:lastModifiedBy>Aut-Pont</cp:lastModifiedBy>
  <cp:revision>164</cp:revision>
  <dcterms:created xsi:type="dcterms:W3CDTF">2019-03-23T16:26:49Z</dcterms:created>
  <dcterms:modified xsi:type="dcterms:W3CDTF">2022-09-22T11:13:08Z</dcterms:modified>
</cp:coreProperties>
</file>