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56" r:id="rId2"/>
    <p:sldId id="272" r:id="rId3"/>
    <p:sldId id="279" r:id="rId4"/>
    <p:sldId id="257" r:id="rId5"/>
    <p:sldId id="278" r:id="rId6"/>
    <p:sldId id="271" r:id="rId7"/>
    <p:sldId id="258" r:id="rId8"/>
    <p:sldId id="265" r:id="rId9"/>
    <p:sldId id="259" r:id="rId10"/>
    <p:sldId id="266" r:id="rId11"/>
    <p:sldId id="262" r:id="rId12"/>
    <p:sldId id="280" r:id="rId13"/>
    <p:sldId id="273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ongy" initials="s" lastIdx="1" clrIdx="0">
    <p:extLst>
      <p:ext uri="{19B8F6BF-5375-455C-9EA6-DF929625EA0E}">
        <p15:presenceInfo xmlns:p15="http://schemas.microsoft.com/office/powerpoint/2012/main" userId="4a845d2372393d1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47" d="100"/>
          <a:sy n="47" d="100"/>
        </p:scale>
        <p:origin x="43" y="7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08T19:59:45.018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1620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450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4020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1626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4375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2315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2611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535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3036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586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385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778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6012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0006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568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685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0176C-17FD-445F-B5CB-4FEBF78CB2CD}" type="datetimeFigureOut">
              <a:rPr lang="hu-HU" smtClean="0"/>
              <a:t>2022. 04. 11.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32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-dokumentum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um 5">
            <a:extLst>
              <a:ext uri="{FF2B5EF4-FFF2-40B4-BE49-F238E27FC236}">
                <a16:creationId xmlns:a16="http://schemas.microsoft.com/office/drawing/2014/main" id="{3AB4BA55-D6EF-4FB4-8EF6-B0D5CE5D5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513389"/>
              </p:ext>
            </p:extLst>
          </p:nvPr>
        </p:nvGraphicFramePr>
        <p:xfrm>
          <a:off x="1495511" y="4684677"/>
          <a:ext cx="6931927" cy="1927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Document" r:id="rId3" imgW="5763233" imgH="1611105" progId="Word.Document.12">
                  <p:embed/>
                </p:oleObj>
              </mc:Choice>
              <mc:Fallback>
                <p:oleObj name="Document" r:id="rId3" imgW="5763233" imgH="16111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5511" y="4684677"/>
                        <a:ext cx="6931927" cy="1927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zövegdoboz 9">
            <a:extLst>
              <a:ext uri="{FF2B5EF4-FFF2-40B4-BE49-F238E27FC236}">
                <a16:creationId xmlns:a16="http://schemas.microsoft.com/office/drawing/2014/main" id="{B95C5571-8CB1-4D12-A692-D2A8D6C21961}"/>
              </a:ext>
            </a:extLst>
          </p:cNvPr>
          <p:cNvSpPr txBox="1"/>
          <p:nvPr/>
        </p:nvSpPr>
        <p:spPr>
          <a:xfrm>
            <a:off x="707792" y="1228092"/>
            <a:ext cx="81680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Pszichiátriai</a:t>
            </a: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ellátás </a:t>
            </a:r>
            <a:b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Békés- Csongrád-Csanád megye </a:t>
            </a:r>
            <a:b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Területfejlesztés</a:t>
            </a:r>
            <a:r>
              <a:rPr kumimoji="0" lang="hu-HU" sz="40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Hálózati munka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386" y="131363"/>
            <a:ext cx="3024554" cy="213804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7208" y="1943101"/>
            <a:ext cx="1688738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8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B7B206-AB76-4BCA-814F-C9FB7C04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89758" cy="1096108"/>
          </a:xfrm>
        </p:spPr>
        <p:txBody>
          <a:bodyPr>
            <a:noAutofit/>
          </a:bodyPr>
          <a:lstStyle/>
          <a:p>
            <a:pPr algn="ctr"/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Szakosított</a:t>
            </a:r>
            <a:r>
              <a:rPr lang="hu-HU" dirty="0"/>
              <a:t> </a:t>
            </a:r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ellátások </a:t>
            </a: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Békés-</a:t>
            </a:r>
            <a:b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 Csongrád-Csanád megyében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B5915C0-55F2-4C28-9E43-743BA5798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6620" y="1825624"/>
            <a:ext cx="10607180" cy="4899377"/>
          </a:xfrm>
        </p:spPr>
        <p:txBody>
          <a:bodyPr>
            <a:normAutofit/>
          </a:bodyPr>
          <a:lstStyle/>
          <a:p>
            <a:pPr marL="0" indent="0" fontAlgn="b">
              <a:spcBef>
                <a:spcPts val="0"/>
              </a:spcBef>
              <a:buNone/>
            </a:pP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Pszichiátriai betegek otthona (7) 711 fő összesen</a:t>
            </a:r>
            <a:endParaRPr lang="hu-HU" sz="1600" b="0" i="0" u="none" strike="noStrike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">
              <a:spcBef>
                <a:spcPts val="0"/>
              </a:spcBef>
            </a:pPr>
            <a:endParaRPr lang="hu-HU" sz="1600" i="0" u="none" strike="noStrike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">
              <a:spcBef>
                <a:spcPts val="0"/>
              </a:spcBef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Egyéb, nem állami	 	(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Békés megye)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           13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">
              <a:spcBef>
                <a:spcPts val="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Központi kormányzati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(3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megye, 2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		648 férőhely kapacitással</a:t>
            </a:r>
          </a:p>
          <a:p>
            <a:pPr fontAlgn="b">
              <a:spcBef>
                <a:spcPts val="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Egyházi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Békés megye) 	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</a:p>
          <a:p>
            <a:pPr marL="0" indent="0" fontAlgn="b">
              <a:spcBef>
                <a:spcPts val="0"/>
              </a:spcBef>
              <a:buNone/>
            </a:pP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1600" b="1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Pszichiátriai betegek rehabilitációs célú lakóotthona </a:t>
            </a: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33 fő összesen</a:t>
            </a:r>
            <a:endParaRPr lang="hu-HU" sz="1600" b="1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Központi kormányzati             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Békés megye,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megye)                  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sz="1600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ámogatott lakhatás pszichiátriai betegek részére (4) 170 férőhely kapacitással összesen</a:t>
            </a:r>
            <a:endParaRPr lang="hu-HU" sz="1600" b="1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</a:p>
          <a:p>
            <a:pPr fontAlgn="b">
              <a:spcBef>
                <a:spcPts val="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Egyéb, nem állami                      (1 Békés megye)                                                  	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</a:p>
          <a:p>
            <a:pPr fontAlgn="b">
              <a:spcBef>
                <a:spcPts val="0"/>
              </a:spcBef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Központi </a:t>
            </a:r>
            <a:r>
              <a:rPr lang="hu-HU" sz="1600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kormányzati              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megye,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megye)         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162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sz="1600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">
              <a:spcBef>
                <a:spcPts val="0"/>
              </a:spcBef>
            </a:pPr>
            <a:r>
              <a:rPr lang="hu-HU" sz="1600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hu-HU" sz="1600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profit nem állami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(1 Békés megye)                                                         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sz="1600" b="0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hu-HU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9493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4000" y="-12699"/>
            <a:ext cx="5847862" cy="2562468"/>
          </a:xfrm>
        </p:spPr>
        <p:txBody>
          <a:bodyPr>
            <a:normAutofit fontScale="90000"/>
          </a:bodyPr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>Országos munkacsoport</a:t>
            </a:r>
            <a:b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>    tervezett </a:t>
            </a:r>
            <a:r>
              <a:rPr lang="hu-HU" sz="4000" dirty="0">
                <a:solidFill>
                  <a:schemeClr val="accent3">
                    <a:lumMod val="75000"/>
                  </a:schemeClr>
                </a:solidFill>
              </a:rPr>
              <a:t>témái, 			</a:t>
            </a:r>
            <a:br>
              <a:rPr lang="hu-HU" sz="40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40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>kapott </a:t>
            </a:r>
            <a:r>
              <a:rPr lang="hu-HU" sz="4000" dirty="0">
                <a:solidFill>
                  <a:schemeClr val="accent3">
                    <a:lumMod val="75000"/>
                  </a:schemeClr>
                </a:solidFill>
              </a:rPr>
              <a:t>feladatok </a:t>
            </a: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40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40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hu-HU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723900" y="3165232"/>
            <a:ext cx="10240108" cy="3138854"/>
          </a:xfrm>
        </p:spPr>
        <p:txBody>
          <a:bodyPr>
            <a:normAutofit/>
          </a:bodyPr>
          <a:lstStyle/>
          <a:p>
            <a:r>
              <a:rPr lang="hu-HU" dirty="0" smtClean="0"/>
              <a:t>Információgyűjtés a két megyét érintő szolgáltatókról.</a:t>
            </a:r>
          </a:p>
          <a:p>
            <a:r>
              <a:rPr lang="hu-HU" dirty="0" smtClean="0"/>
              <a:t>Szakmai kritériumok a pszichiátriai ellátásban: szabályozott tevékenységek mentén megjelenő létszám, szakképzettség.</a:t>
            </a:r>
          </a:p>
          <a:p>
            <a:r>
              <a:rPr lang="hu-HU" dirty="0" smtClean="0"/>
              <a:t>Speciális csoportok szakmai kérdéseinek tisztázása.</a:t>
            </a:r>
          </a:p>
          <a:p>
            <a:r>
              <a:rPr lang="hu-HU" dirty="0" smtClean="0"/>
              <a:t>Hozzátartozói csoportok támogatása, bevonása a szolgáltatási tartalomba.</a:t>
            </a:r>
          </a:p>
          <a:p>
            <a:r>
              <a:rPr lang="hu-HU" dirty="0" smtClean="0"/>
              <a:t>Betegút koordináció a felépülés modellt szem előtt tartva.</a:t>
            </a:r>
          </a:p>
          <a:p>
            <a:r>
              <a:rPr lang="hu-HU" dirty="0"/>
              <a:t>A támogatott lakhatás gyakran ismételt kérdéseinek a felülvizsgálata, aktualizálása és kiadása a fogyatékosságügyi és az </a:t>
            </a:r>
            <a:r>
              <a:rPr lang="hu-HU" dirty="0" err="1"/>
              <a:t>addiktológiai</a:t>
            </a:r>
            <a:r>
              <a:rPr lang="hu-HU" dirty="0"/>
              <a:t> munkacsoporttal közösen együttműködve.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519" y="227868"/>
            <a:ext cx="3716668" cy="208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65357" y="424961"/>
            <a:ext cx="7517097" cy="524608"/>
          </a:xfrm>
        </p:spPr>
        <p:txBody>
          <a:bodyPr>
            <a:normAutofit fontScale="90000"/>
          </a:bodyPr>
          <a:lstStyle/>
          <a:p>
            <a:r>
              <a:rPr lang="hu-HU" sz="4000" dirty="0">
                <a:solidFill>
                  <a:schemeClr val="accent3">
                    <a:lumMod val="75000"/>
                  </a:schemeClr>
                </a:solidFill>
              </a:rPr>
              <a:t>Országos </a:t>
            </a: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>munkacsoport célfeladata</a:t>
            </a: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4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3">
                    <a:lumMod val="75000"/>
                  </a:schemeClr>
                </a:solidFill>
              </a:rPr>
            </a:br>
            <a:endParaRPr lang="hu-H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719146" y="1670538"/>
            <a:ext cx="8379069" cy="4534319"/>
          </a:xfrm>
        </p:spPr>
        <p:txBody>
          <a:bodyPr>
            <a:normAutofit/>
          </a:bodyPr>
          <a:lstStyle/>
          <a:p>
            <a:r>
              <a:rPr lang="hu-HU" dirty="0" smtClean="0"/>
              <a:t>Betegút koordináció - a szociális és az egészségügyi ellátások között, </a:t>
            </a:r>
          </a:p>
          <a:p>
            <a:pPr marL="0" indent="0">
              <a:buNone/>
            </a:pPr>
            <a:r>
              <a:rPr lang="hu-HU" dirty="0" smtClean="0"/>
              <a:t>      - a szociális szolgáltatók között.</a:t>
            </a:r>
          </a:p>
          <a:p>
            <a:r>
              <a:rPr lang="hu-HU" dirty="0" smtClean="0"/>
              <a:t>OGYSZ felé kapcsolat kialakítása             következő országos pszichiátriai munkacsoportra meghívást kap az OGYSZ, és a gyermekvédelmi munkacsoport.</a:t>
            </a:r>
          </a:p>
          <a:p>
            <a:r>
              <a:rPr lang="hu-HU" dirty="0" smtClean="0"/>
              <a:t>Jelenleg nincs pszichiátriai spektrumú szakmacsoportos képzés         				képzési, továbbképzési igények felmérése.</a:t>
            </a:r>
          </a:p>
          <a:p>
            <a:pPr lvl="0"/>
            <a:r>
              <a:rPr lang="hu-HU" dirty="0"/>
              <a:t>Pszichiátriai képzésfejlesztés (egészségügyi képzésekbe kerüljön be a szociális terület ismerete</a:t>
            </a:r>
            <a:r>
              <a:rPr lang="hu-HU" dirty="0" smtClean="0"/>
              <a:t>, a pszichiátriai képzés </a:t>
            </a:r>
            <a:r>
              <a:rPr lang="hu-HU" dirty="0" smtClean="0"/>
              <a:t>a </a:t>
            </a:r>
            <a:r>
              <a:rPr lang="hu-HU" dirty="0"/>
              <a:t>közösségi képzésre </a:t>
            </a:r>
            <a:r>
              <a:rPr lang="hu-HU" dirty="0" smtClean="0"/>
              <a:t>alapulva </a:t>
            </a:r>
            <a:r>
              <a:rPr lang="hu-HU" dirty="0"/>
              <a:t>kerüljön fejlesztésre a szociális </a:t>
            </a:r>
            <a:r>
              <a:rPr lang="hu-HU" dirty="0" smtClean="0"/>
              <a:t>területen).</a:t>
            </a:r>
            <a:endParaRPr lang="hu-HU" dirty="0" smtClean="0"/>
          </a:p>
          <a:p>
            <a:pPr lvl="0"/>
            <a:r>
              <a:rPr lang="hu-HU" dirty="0" smtClean="0"/>
              <a:t>Jogszabálymódosítási javaslatok összegzése,</a:t>
            </a:r>
            <a:r>
              <a:rPr lang="hu-HU" dirty="0"/>
              <a:t> jogszabály értelmezési kérdések </a:t>
            </a:r>
            <a:r>
              <a:rPr lang="hu-HU" dirty="0" smtClean="0"/>
              <a:t>megbeszélése.</a:t>
            </a:r>
          </a:p>
          <a:p>
            <a:pPr lvl="0"/>
            <a:endParaRPr lang="hu-HU" dirty="0"/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01" y="2540976"/>
            <a:ext cx="2581275" cy="1771650"/>
          </a:xfrm>
          <a:prstGeom prst="rect">
            <a:avLst/>
          </a:prstGeom>
        </p:spPr>
      </p:pic>
      <p:cxnSp>
        <p:nvCxnSpPr>
          <p:cNvPr id="7" name="Egyenes összekötő nyíllal 6"/>
          <p:cNvCxnSpPr/>
          <p:nvPr/>
        </p:nvCxnSpPr>
        <p:spPr>
          <a:xfrm>
            <a:off x="7574572" y="2667521"/>
            <a:ext cx="6682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129" y="3779187"/>
            <a:ext cx="755970" cy="1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7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8938" y="1176082"/>
            <a:ext cx="6172200" cy="279804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hu-HU" sz="4200" dirty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Köszönöm a figyelmet</a:t>
            </a:r>
            <a:r>
              <a:rPr lang="hu-HU" sz="4200" dirty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!</a:t>
            </a:r>
          </a:p>
          <a:p>
            <a:pPr marL="0" indent="0" algn="ctr">
              <a:buNone/>
            </a:pPr>
            <a:endParaRPr lang="hu-HU" sz="3600" dirty="0">
              <a:solidFill>
                <a:schemeClr val="accent3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hu-HU" sz="3600" dirty="0" smtClean="0">
              <a:solidFill>
                <a:schemeClr val="accent3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hu-HU" sz="3600" dirty="0" smtClean="0">
              <a:solidFill>
                <a:schemeClr val="accent3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hu-HU" sz="21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Simon Györgyi</a:t>
            </a:r>
          </a:p>
          <a:p>
            <a:pPr marL="0" indent="0" algn="ctr">
              <a:buNone/>
            </a:pPr>
            <a:r>
              <a:rPr lang="hu-HU" sz="21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</a:t>
            </a:r>
            <a:r>
              <a:rPr lang="hu-HU" sz="2100" i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zakmai módszertani munkatárs</a:t>
            </a:r>
            <a:endParaRPr lang="hu-HU" sz="2100" i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FB72B7C-949C-49F7-A3AA-65105DE4A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861" y="5042471"/>
            <a:ext cx="7214935" cy="1865997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887" y="305675"/>
            <a:ext cx="4797944" cy="453885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9193204" y="4528001"/>
            <a:ext cx="1686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Varga Tibor rajza</a:t>
            </a:r>
            <a:endParaRPr lang="hu-H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5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31323" y="448408"/>
            <a:ext cx="4492869" cy="1626576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Területfejlesztési </a:t>
            </a: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célfeladatok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2907" y="2538073"/>
            <a:ext cx="10857294" cy="3894588"/>
          </a:xfrm>
        </p:spPr>
        <p:txBody>
          <a:bodyPr>
            <a:normAutofit/>
          </a:bodyPr>
          <a:lstStyle/>
          <a:p>
            <a:r>
              <a:rPr lang="hu-HU" dirty="0" smtClean="0"/>
              <a:t>Feltérképezni </a:t>
            </a:r>
            <a:r>
              <a:rPr lang="hu-HU" dirty="0"/>
              <a:t>a </a:t>
            </a:r>
            <a:r>
              <a:rPr lang="hu-HU" dirty="0" smtClean="0"/>
              <a:t>térségben működő intézményeket és azok szolgáltatási elemeit - </a:t>
            </a:r>
            <a:r>
              <a:rPr lang="hu-HU" dirty="0"/>
              <a:t>személyes kapcsolat </a:t>
            </a:r>
            <a:r>
              <a:rPr lang="hu-HU" dirty="0" smtClean="0"/>
              <a:t>kialakítása.</a:t>
            </a:r>
            <a:endParaRPr lang="hu-HU" dirty="0"/>
          </a:p>
          <a:p>
            <a:r>
              <a:rPr lang="hu-HU" dirty="0"/>
              <a:t>Megismerni az intézmények erősségeit, </a:t>
            </a:r>
            <a:r>
              <a:rPr lang="hu-HU" dirty="0" smtClean="0"/>
              <a:t>gyengeségeit</a:t>
            </a:r>
            <a:r>
              <a:rPr lang="hu-HU" dirty="0"/>
              <a:t>.</a:t>
            </a:r>
          </a:p>
          <a:p>
            <a:r>
              <a:rPr lang="hu-HU" dirty="0" smtClean="0"/>
              <a:t>Felmerülő problémák összegzése, megoldási stratégia kidolgozása.</a:t>
            </a:r>
          </a:p>
          <a:p>
            <a:r>
              <a:rPr lang="hu-HU" dirty="0" smtClean="0"/>
              <a:t>Megyei </a:t>
            </a:r>
            <a:r>
              <a:rPr lang="hu-HU" dirty="0"/>
              <a:t>területi sajátosságok megismerése az ellátásokban - valós szükségletek felmérése</a:t>
            </a:r>
            <a:r>
              <a:rPr lang="hu-HU" dirty="0" smtClean="0"/>
              <a:t>.</a:t>
            </a:r>
          </a:p>
          <a:p>
            <a:r>
              <a:rPr lang="hu-HU" dirty="0"/>
              <a:t>Megismerni az egyes intézmények jó gyakorlatait – tapasztalatcsere.</a:t>
            </a:r>
          </a:p>
          <a:p>
            <a:r>
              <a:rPr lang="hu-HU" dirty="0" smtClean="0"/>
              <a:t>Területfejlesztési javaslatok összegyűjtése.</a:t>
            </a:r>
            <a:endParaRPr lang="hu-HU" dirty="0"/>
          </a:p>
          <a:p>
            <a:r>
              <a:rPr lang="hu-HU" dirty="0"/>
              <a:t>Tájékoztatás a területet érintő </a:t>
            </a:r>
            <a:r>
              <a:rPr lang="hu-HU" dirty="0" smtClean="0"/>
              <a:t>változásokról</a:t>
            </a:r>
            <a:r>
              <a:rPr lang="hu-HU" dirty="0"/>
              <a:t>, programokról, </a:t>
            </a:r>
            <a:r>
              <a:rPr lang="hu-HU" dirty="0" smtClean="0"/>
              <a:t>képzésekről.</a:t>
            </a:r>
            <a:endParaRPr lang="hu-HU" dirty="0"/>
          </a:p>
          <a:p>
            <a:r>
              <a:rPr lang="hu-HU" dirty="0"/>
              <a:t>O</a:t>
            </a:r>
            <a:r>
              <a:rPr lang="hu-HU" dirty="0" smtClean="0"/>
              <a:t>rszágos </a:t>
            </a:r>
            <a:r>
              <a:rPr lang="hu-HU" dirty="0" smtClean="0"/>
              <a:t>pszichiátriai munkacsoportban </a:t>
            </a:r>
            <a:r>
              <a:rPr lang="hu-HU" dirty="0" smtClean="0"/>
              <a:t>aktív feladatvállalás.</a:t>
            </a:r>
            <a:endParaRPr lang="hu-HU" dirty="0"/>
          </a:p>
          <a:p>
            <a:endParaRPr lang="hu-HU" dirty="0"/>
          </a:p>
          <a:p>
            <a:endParaRPr lang="hu-HU" sz="1600" i="1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80" y="490551"/>
            <a:ext cx="3212884" cy="181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493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085774" cy="1113692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</a:rPr>
              <a:t>Amit tudunk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8248" y="1465998"/>
            <a:ext cx="6602697" cy="1121569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Békés megye területén élők száma 334 264 fő.</a:t>
            </a:r>
          </a:p>
          <a:p>
            <a:r>
              <a:rPr lang="hu-HU" dirty="0" smtClean="0"/>
              <a:t>Csongrád-Csanád megye területén élők száma 399 012 </a:t>
            </a:r>
            <a:r>
              <a:rPr lang="hu-HU" dirty="0" smtClean="0"/>
              <a:t>fő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									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KSH adat)</a:t>
            </a:r>
            <a:endParaRPr lang="hu-H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4132385" y="3709139"/>
            <a:ext cx="7341577" cy="2441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hu-HU" sz="3600" dirty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Amit </a:t>
            </a:r>
            <a:r>
              <a:rPr lang="hu-HU" sz="3600" i="1" dirty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nem</a:t>
            </a:r>
            <a:r>
              <a:rPr lang="hu-HU" sz="3600" dirty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 </a:t>
            </a:r>
            <a:r>
              <a:rPr lang="hu-HU" sz="3600" dirty="0" smtClean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tudunk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0F6FC6"/>
              </a:buClr>
              <a:buSzPct val="80000"/>
              <a:buFont typeface="Wingdings 3" charset="2"/>
              <a:buChar char=""/>
            </a:pPr>
            <a:r>
              <a:rPr lang="hu-HU" dirty="0" smtClean="0"/>
              <a:t>Hány fő pszichiátriai diagnózissal élő igényel segítséget </a:t>
            </a:r>
            <a:r>
              <a:rPr lang="hu-HU" dirty="0"/>
              <a:t>Békés </a:t>
            </a:r>
            <a:r>
              <a:rPr lang="hu-HU" dirty="0" smtClean="0"/>
              <a:t>megyében?</a:t>
            </a:r>
          </a:p>
          <a:p>
            <a:pPr marL="342900" indent="-342900" defTabSz="457200">
              <a:spcBef>
                <a:spcPts val="1000"/>
              </a:spcBef>
              <a:buClr>
                <a:srgbClr val="0F6FC6"/>
              </a:buClr>
              <a:buSzPct val="80000"/>
              <a:buFont typeface="Wingdings 3" charset="2"/>
              <a:buChar char=""/>
            </a:pPr>
            <a:r>
              <a:rPr lang="hu-HU" dirty="0"/>
              <a:t>Hány fő pszichiátriai diagnózissal élő igényel segítséget </a:t>
            </a:r>
            <a:r>
              <a:rPr lang="hu-HU" dirty="0" smtClean="0"/>
              <a:t>Csongrád-Csanád </a:t>
            </a:r>
            <a:r>
              <a:rPr lang="hu-HU" dirty="0" smtClean="0"/>
              <a:t>megyében?</a:t>
            </a:r>
            <a:endParaRPr lang="hu-HU" sz="2800" dirty="0">
              <a:solidFill>
                <a:schemeClr val="accent3">
                  <a:lumMod val="75000"/>
                </a:schemeClr>
              </a:solidFill>
              <a:latin typeface="Trebuchet MS" panose="020B0603020202020204"/>
              <a:ea typeface="+mj-ea"/>
              <a:cs typeface="+mj-cs"/>
            </a:endParaRPr>
          </a:p>
          <a:p>
            <a:pPr defTabSz="457200">
              <a:spcBef>
                <a:spcPct val="0"/>
              </a:spcBef>
            </a:pPr>
            <a:endParaRPr lang="hu-HU" sz="2800" dirty="0">
              <a:solidFill>
                <a:schemeClr val="accent3">
                  <a:lumMod val="75000"/>
                </a:schemeClr>
              </a:solidFill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0945" y="344429"/>
            <a:ext cx="2633250" cy="2243139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10" y="3709138"/>
            <a:ext cx="3407021" cy="190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0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7"/>
          <p:cNvSpPr>
            <a:spLocks noGrp="1"/>
          </p:cNvSpPr>
          <p:nvPr>
            <p:ph sz="half" idx="1"/>
          </p:nvPr>
        </p:nvSpPr>
        <p:spPr>
          <a:xfrm>
            <a:off x="5185350" y="5050492"/>
            <a:ext cx="4587430" cy="1751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Lakosságszám (2019 KSH</a:t>
            </a:r>
            <a:r>
              <a:rPr lang="hu-HU" dirty="0" smtClean="0"/>
              <a:t>):</a:t>
            </a:r>
            <a:endParaRPr lang="hu-HU" dirty="0"/>
          </a:p>
          <a:p>
            <a:r>
              <a:rPr lang="hu-HU" dirty="0"/>
              <a:t>Békés megye: 334 264 </a:t>
            </a:r>
            <a:r>
              <a:rPr lang="hu-HU" dirty="0" smtClean="0"/>
              <a:t>fő</a:t>
            </a:r>
            <a:endParaRPr lang="hu-HU" dirty="0"/>
          </a:p>
          <a:p>
            <a:r>
              <a:rPr lang="hu-HU" dirty="0"/>
              <a:t>Csongrád-Csanád megye: 399 012 </a:t>
            </a:r>
            <a:r>
              <a:rPr lang="hu-HU" dirty="0" smtClean="0"/>
              <a:t>fő</a:t>
            </a:r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66" y="0"/>
            <a:ext cx="4718419" cy="6858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996" y="39757"/>
            <a:ext cx="6952851" cy="4791738"/>
          </a:xfrm>
          <a:prstGeom prst="rect">
            <a:avLst/>
          </a:prstGeom>
        </p:spPr>
      </p:pic>
      <p:cxnSp>
        <p:nvCxnSpPr>
          <p:cNvPr id="4" name="Egyenes összekötő nyíllal 3"/>
          <p:cNvCxnSpPr/>
          <p:nvPr/>
        </p:nvCxnSpPr>
        <p:spPr>
          <a:xfrm flipH="1" flipV="1">
            <a:off x="2830505" y="3740310"/>
            <a:ext cx="1144149" cy="57182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flipH="1">
            <a:off x="3495759" y="3819441"/>
            <a:ext cx="895859" cy="8901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 flipH="1">
            <a:off x="2905041" y="1753938"/>
            <a:ext cx="1062090" cy="153504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kerekített téglalap 15"/>
          <p:cNvSpPr/>
          <p:nvPr/>
        </p:nvSpPr>
        <p:spPr>
          <a:xfrm>
            <a:off x="3774831" y="1254369"/>
            <a:ext cx="865077" cy="4995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Békés</a:t>
            </a:r>
          </a:p>
        </p:txBody>
      </p:sp>
      <p:sp>
        <p:nvSpPr>
          <p:cNvPr id="17" name="Lekerekített téglalap 16"/>
          <p:cNvSpPr/>
          <p:nvPr/>
        </p:nvSpPr>
        <p:spPr>
          <a:xfrm>
            <a:off x="4257836" y="3598985"/>
            <a:ext cx="872160" cy="4272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Gyula</a:t>
            </a:r>
            <a:endParaRPr lang="hu-HU" sz="1600" dirty="0"/>
          </a:p>
        </p:txBody>
      </p:sp>
      <p:sp>
        <p:nvSpPr>
          <p:cNvPr id="18" name="Lekerekített téglalap 17"/>
          <p:cNvSpPr/>
          <p:nvPr/>
        </p:nvSpPr>
        <p:spPr>
          <a:xfrm>
            <a:off x="3880338" y="4173415"/>
            <a:ext cx="1441939" cy="3728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Békéscsaba</a:t>
            </a:r>
          </a:p>
        </p:txBody>
      </p:sp>
      <p:sp>
        <p:nvSpPr>
          <p:cNvPr id="19" name="Lekerekített téglalap 18"/>
          <p:cNvSpPr/>
          <p:nvPr/>
        </p:nvSpPr>
        <p:spPr>
          <a:xfrm>
            <a:off x="50678" y="4173415"/>
            <a:ext cx="1074311" cy="3728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Orosháza</a:t>
            </a:r>
          </a:p>
        </p:txBody>
      </p:sp>
      <p:cxnSp>
        <p:nvCxnSpPr>
          <p:cNvPr id="21" name="Egyenes összekötő nyíllal 20"/>
          <p:cNvCxnSpPr>
            <a:stCxn id="19" idx="3"/>
          </p:cNvCxnSpPr>
          <p:nvPr/>
        </p:nvCxnSpPr>
        <p:spPr>
          <a:xfrm flipV="1">
            <a:off x="1124989" y="4173416"/>
            <a:ext cx="328673" cy="18641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ekerekített téglalap 22"/>
          <p:cNvSpPr/>
          <p:nvPr/>
        </p:nvSpPr>
        <p:spPr>
          <a:xfrm>
            <a:off x="468923" y="1504153"/>
            <a:ext cx="1496607" cy="2497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Körösladány</a:t>
            </a:r>
          </a:p>
        </p:txBody>
      </p:sp>
      <p:cxnSp>
        <p:nvCxnSpPr>
          <p:cNvPr id="25" name="Egyenes összekötő nyíllal 24"/>
          <p:cNvCxnSpPr/>
          <p:nvPr/>
        </p:nvCxnSpPr>
        <p:spPr>
          <a:xfrm>
            <a:off x="1826647" y="1753938"/>
            <a:ext cx="877628" cy="64193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Lekerekített téglalap 26"/>
          <p:cNvSpPr/>
          <p:nvPr/>
        </p:nvSpPr>
        <p:spPr>
          <a:xfrm>
            <a:off x="414068" y="2277374"/>
            <a:ext cx="1039594" cy="244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Szarvas</a:t>
            </a:r>
          </a:p>
        </p:txBody>
      </p:sp>
      <p:cxnSp>
        <p:nvCxnSpPr>
          <p:cNvPr id="32" name="Egyenes összekötő nyíllal 31"/>
          <p:cNvCxnSpPr/>
          <p:nvPr/>
        </p:nvCxnSpPr>
        <p:spPr>
          <a:xfrm>
            <a:off x="1124989" y="2521462"/>
            <a:ext cx="92237" cy="42302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Lekerekített téglalap 32"/>
          <p:cNvSpPr/>
          <p:nvPr/>
        </p:nvSpPr>
        <p:spPr>
          <a:xfrm>
            <a:off x="10427516" y="2661898"/>
            <a:ext cx="1605442" cy="3220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Hódmezővásárhely</a:t>
            </a:r>
            <a:endParaRPr lang="hu-HU" sz="900" dirty="0"/>
          </a:p>
        </p:txBody>
      </p:sp>
      <p:sp>
        <p:nvSpPr>
          <p:cNvPr id="34" name="Lekerekített téglalap 33"/>
          <p:cNvSpPr/>
          <p:nvPr/>
        </p:nvSpPr>
        <p:spPr>
          <a:xfrm>
            <a:off x="11158694" y="3961477"/>
            <a:ext cx="845389" cy="216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Makó</a:t>
            </a:r>
            <a:endParaRPr lang="hu-HU" sz="2400" dirty="0"/>
          </a:p>
        </p:txBody>
      </p:sp>
      <p:sp>
        <p:nvSpPr>
          <p:cNvPr id="35" name="Lekerekített téglalap 34"/>
          <p:cNvSpPr/>
          <p:nvPr/>
        </p:nvSpPr>
        <p:spPr>
          <a:xfrm>
            <a:off x="6350720" y="2815048"/>
            <a:ext cx="1011042" cy="339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Szeged</a:t>
            </a:r>
          </a:p>
        </p:txBody>
      </p:sp>
      <p:sp>
        <p:nvSpPr>
          <p:cNvPr id="36" name="Lekerekített téglalap 35"/>
          <p:cNvSpPr/>
          <p:nvPr/>
        </p:nvSpPr>
        <p:spPr>
          <a:xfrm>
            <a:off x="10817639" y="1362123"/>
            <a:ext cx="1094728" cy="355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Szentes</a:t>
            </a:r>
            <a:endParaRPr lang="hu-HU" sz="2400" dirty="0"/>
          </a:p>
        </p:txBody>
      </p:sp>
      <p:cxnSp>
        <p:nvCxnSpPr>
          <p:cNvPr id="38" name="Egyenes összekötő nyíllal 37"/>
          <p:cNvCxnSpPr/>
          <p:nvPr/>
        </p:nvCxnSpPr>
        <p:spPr>
          <a:xfrm>
            <a:off x="7361762" y="3117708"/>
            <a:ext cx="1051323" cy="69092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nyíllal 39"/>
          <p:cNvCxnSpPr/>
          <p:nvPr/>
        </p:nvCxnSpPr>
        <p:spPr>
          <a:xfrm flipH="1">
            <a:off x="9287888" y="1504153"/>
            <a:ext cx="1529751" cy="71836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nyíllal 41"/>
          <p:cNvCxnSpPr/>
          <p:nvPr/>
        </p:nvCxnSpPr>
        <p:spPr>
          <a:xfrm flipH="1">
            <a:off x="9694194" y="2886935"/>
            <a:ext cx="822385" cy="19553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nyíllal 43"/>
          <p:cNvCxnSpPr/>
          <p:nvPr/>
        </p:nvCxnSpPr>
        <p:spPr>
          <a:xfrm flipH="1" flipV="1">
            <a:off x="10284551" y="3791849"/>
            <a:ext cx="874143" cy="21362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5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rtalom helye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04883989"/>
              </p:ext>
            </p:extLst>
          </p:nvPr>
        </p:nvGraphicFramePr>
        <p:xfrm>
          <a:off x="4562818" y="2664069"/>
          <a:ext cx="7455877" cy="2584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6064">
                  <a:extLst>
                    <a:ext uri="{9D8B030D-6E8A-4147-A177-3AD203B41FA5}">
                      <a16:colId xmlns:a16="http://schemas.microsoft.com/office/drawing/2014/main" val="4097777186"/>
                    </a:ext>
                  </a:extLst>
                </a:gridCol>
                <a:gridCol w="1146194">
                  <a:extLst>
                    <a:ext uri="{9D8B030D-6E8A-4147-A177-3AD203B41FA5}">
                      <a16:colId xmlns:a16="http://schemas.microsoft.com/office/drawing/2014/main" val="1500851022"/>
                    </a:ext>
                  </a:extLst>
                </a:gridCol>
                <a:gridCol w="947669">
                  <a:extLst>
                    <a:ext uri="{9D8B030D-6E8A-4147-A177-3AD203B41FA5}">
                      <a16:colId xmlns:a16="http://schemas.microsoft.com/office/drawing/2014/main" val="2241240117"/>
                    </a:ext>
                  </a:extLst>
                </a:gridCol>
                <a:gridCol w="1151811">
                  <a:extLst>
                    <a:ext uri="{9D8B030D-6E8A-4147-A177-3AD203B41FA5}">
                      <a16:colId xmlns:a16="http://schemas.microsoft.com/office/drawing/2014/main" val="4117358139"/>
                    </a:ext>
                  </a:extLst>
                </a:gridCol>
                <a:gridCol w="947669">
                  <a:extLst>
                    <a:ext uri="{9D8B030D-6E8A-4147-A177-3AD203B41FA5}">
                      <a16:colId xmlns:a16="http://schemas.microsoft.com/office/drawing/2014/main" val="3694133587"/>
                    </a:ext>
                  </a:extLst>
                </a:gridCol>
                <a:gridCol w="1191143">
                  <a:extLst>
                    <a:ext uri="{9D8B030D-6E8A-4147-A177-3AD203B41FA5}">
                      <a16:colId xmlns:a16="http://schemas.microsoft.com/office/drawing/2014/main" val="3254772255"/>
                    </a:ext>
                  </a:extLst>
                </a:gridCol>
                <a:gridCol w="1085327">
                  <a:extLst>
                    <a:ext uri="{9D8B030D-6E8A-4147-A177-3AD203B41FA5}">
                      <a16:colId xmlns:a16="http://schemas.microsoft.com/office/drawing/2014/main" val="3564665466"/>
                    </a:ext>
                  </a:extLst>
                </a:gridCol>
              </a:tblGrid>
              <a:tr h="1298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Terület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</a:rPr>
                        <a:t>Egészségügyi ellátás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Kórházi ágyak száma összesen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</a:rPr>
                        <a:t>Elbocsátott </a:t>
                      </a:r>
                      <a:r>
                        <a:rPr lang="hu-HU" sz="1100" dirty="0">
                          <a:effectLst/>
                        </a:rPr>
                        <a:t>betegek száma összesen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</a:rPr>
                        <a:t>Ápolási napok száma összesen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Ápolás általános tartózkodás (nap)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Ágykihasz-nalási %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7004758"/>
                  </a:ext>
                </a:extLst>
              </a:tr>
              <a:tr h="511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</a:rPr>
                        <a:t>Békés megye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</a:rPr>
                        <a:t>Pszichiátriai osztály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140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3166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38274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12,14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74,9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9994516"/>
                  </a:ext>
                </a:extLst>
              </a:tr>
              <a:tr h="774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</a:rPr>
                        <a:t>Csongrád </a:t>
                      </a:r>
                      <a:r>
                        <a:rPr lang="hu-HU" sz="1100" dirty="0" smtClean="0">
                          <a:effectLst/>
                        </a:rPr>
                        <a:t>–Csanád megye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</a:rPr>
                        <a:t>Pszichiátriai osztály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100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</a:rPr>
                        <a:t>2258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27718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</a:rPr>
                        <a:t>12,26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</a:rPr>
                        <a:t>75,9</a:t>
                      </a: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7602455"/>
                  </a:ext>
                </a:extLst>
              </a:tr>
            </a:tbl>
          </a:graphicData>
        </a:graphic>
      </p:graphicFrame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92368" y="6084894"/>
            <a:ext cx="8739553" cy="773106"/>
          </a:xfrm>
        </p:spPr>
        <p:txBody>
          <a:bodyPr>
            <a:noAutofit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Nemzeti Egészségbiztosítási Alapkezelő 2019. évi </a:t>
            </a:r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„Kórházi ágyszám- és betegforgalmi kimutatás” című kiadványa </a:t>
            </a:r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alapján</a:t>
            </a:r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200" dirty="0"/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099366" y="770793"/>
            <a:ext cx="8596668" cy="1320800"/>
          </a:xfrm>
        </p:spPr>
        <p:txBody>
          <a:bodyPr/>
          <a:lstStyle/>
          <a:p>
            <a:pPr algn="ctr"/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Kórházi ágyszám- és betegforgalmi kimutatás 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4" y="2664070"/>
            <a:ext cx="4500204" cy="25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6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526108"/>
              </p:ext>
            </p:extLst>
          </p:nvPr>
        </p:nvGraphicFramePr>
        <p:xfrm>
          <a:off x="527539" y="407376"/>
          <a:ext cx="11051929" cy="55934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6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8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9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4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2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005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06912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hu-HU" sz="1800" b="1" u="none" strike="noStrike" dirty="0" smtClean="0">
                          <a:effectLst/>
                        </a:rPr>
                        <a:t>Pszichiátriai</a:t>
                      </a:r>
                      <a:r>
                        <a:rPr lang="hu-HU" sz="1800" b="1" u="none" strike="noStrike" baseline="0" dirty="0" smtClean="0">
                          <a:effectLst/>
                        </a:rPr>
                        <a:t> betegek</a:t>
                      </a:r>
                      <a:r>
                        <a:rPr lang="hu-HU" sz="1800" b="1" u="none" strike="noStrike" dirty="0" smtClean="0">
                          <a:effectLst/>
                        </a:rPr>
                        <a:t> </a:t>
                      </a:r>
                      <a:r>
                        <a:rPr lang="hu-HU" sz="1800" b="1" u="none" strike="noStrike" dirty="0">
                          <a:effectLst/>
                        </a:rPr>
                        <a:t>szociális alap - és szakosított ellátásainak </a:t>
                      </a:r>
                      <a:r>
                        <a:rPr lang="hu-HU" sz="1800" b="1" u="none" strike="noStrike" dirty="0" smtClean="0">
                          <a:effectLst/>
                        </a:rPr>
                        <a:t>lefedettsége Békés</a:t>
                      </a:r>
                      <a:r>
                        <a:rPr lang="hu-HU" sz="1800" b="1" u="none" strike="noStrike" baseline="0" dirty="0" smtClean="0">
                          <a:effectLst/>
                        </a:rPr>
                        <a:t> és Csongrád-Csanád megyében</a:t>
                      </a:r>
                      <a:endParaRPr lang="hu-HU" sz="1800" b="1" u="none" strike="noStrike" dirty="0">
                        <a:effectLst/>
                      </a:endParaRPr>
                    </a:p>
                  </a:txBody>
                  <a:tcPr marL="7116" marR="7116" marT="7116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5707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llátási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 típusa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típusa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 megyei szolgáltatók összes férőhelyszáma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 megyei szolgáltatók összes férőhelyszáma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1400" b="1" i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két megyében működő szolgáltatók ö</a:t>
                      </a:r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sszes férőhelyszáma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63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Szociális alapellátás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Közösségi ellátás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Pszichiátriai</a:t>
                      </a:r>
                      <a:r>
                        <a:rPr lang="hu-H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betegek közösségi ellátása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554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appali </a:t>
                      </a:r>
                      <a:r>
                        <a:rPr lang="hu-HU" sz="14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Pszichiátriai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betegek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nappali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ellátása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916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55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zemélyes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gondoskodás keretébe tartozó szakosított ellátások 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Ápolást </a:t>
                      </a:r>
                      <a:r>
                        <a:rPr lang="hu-HU" sz="14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gondozást </a:t>
                      </a:r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nyújtó intézményi ellátás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Pszichiátriai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betegek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otthona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711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15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Lakóotthoni ellátás</a:t>
                      </a:r>
                      <a:endParaRPr lang="hu-HU" sz="1400" b="1" i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Pszichiátriai betegek rehabilitációs célú lakóotthona</a:t>
                      </a:r>
                      <a:endParaRPr lang="hu-H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502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Támogatott lakhatás</a:t>
                      </a:r>
                      <a:endParaRPr lang="hu-HU" sz="1400" b="1" i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Támogatott lakhatás pszichiátriai betegek részére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088">
                <a:tc>
                  <a:txBody>
                    <a:bodyPr/>
                    <a:lstStyle/>
                    <a:p>
                      <a:pPr algn="l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összesen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1114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716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1830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églalap 2"/>
          <p:cNvSpPr/>
          <p:nvPr/>
        </p:nvSpPr>
        <p:spPr>
          <a:xfrm>
            <a:off x="6486769" y="6134560"/>
            <a:ext cx="31510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100" i="1" dirty="0" smtClean="0"/>
              <a:t>Forrás: szolgáltatói nyilvántartás (MÜKENG)</a:t>
            </a:r>
            <a:endParaRPr lang="hu-HU" sz="1100" i="1" dirty="0"/>
          </a:p>
        </p:txBody>
      </p:sp>
    </p:spTree>
    <p:extLst>
      <p:ext uri="{BB962C8B-B14F-4D97-AF65-F5344CB8AC3E}">
        <p14:creationId xmlns:p14="http://schemas.microsoft.com/office/powerpoint/2010/main" val="413806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751892" cy="809623"/>
          </a:xfrm>
        </p:spPr>
        <p:txBody>
          <a:bodyPr>
            <a:normAutofit/>
          </a:bodyPr>
          <a:lstStyle/>
          <a:p>
            <a:pPr algn="ctr"/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Alapellátások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11" name="Tartalom helye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28821847"/>
              </p:ext>
            </p:extLst>
          </p:nvPr>
        </p:nvGraphicFramePr>
        <p:xfrm>
          <a:off x="536332" y="1419223"/>
          <a:ext cx="10779367" cy="42869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2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06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04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39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76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493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633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8908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5613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6313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llátási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 típusa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Szolgáltatók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száma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enntartó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típusa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135">
                <a:tc>
                  <a:txBody>
                    <a:bodyPr/>
                    <a:lstStyle/>
                    <a:p>
                      <a:pPr algn="l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Önkormányzati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gyéb </a:t>
                      </a:r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állami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Központi kormányzati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Egyházi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 profit nem állami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277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2812">
                <a:tc rowSpan="3"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Szociális alapellátás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Pszichiátriai betegek részére nyújtott </a:t>
                      </a:r>
                      <a:r>
                        <a:rPr lang="hu-H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közösségi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alapellátás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135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Pszichiátriai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betegek </a:t>
                      </a:r>
                      <a:r>
                        <a:rPr lang="hu-H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nappali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ellátása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22489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Pszichiátriai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betegek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nappali ellátása összes férőhelyek száma</a:t>
                      </a:r>
                      <a:endParaRPr lang="hu-H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extLst>
                  <a:ext uri="{0D108BD9-81ED-4DB2-BD59-A6C34878D82A}">
                    <a16:rowId xmlns:a16="http://schemas.microsoft.com/office/drawing/2014/main" val="803457210"/>
                  </a:ext>
                </a:extLst>
              </a:tr>
            </a:tbl>
          </a:graphicData>
        </a:graphic>
      </p:graphicFrame>
      <p:sp>
        <p:nvSpPr>
          <p:cNvPr id="5" name="Téglalap 4"/>
          <p:cNvSpPr/>
          <p:nvPr/>
        </p:nvSpPr>
        <p:spPr>
          <a:xfrm>
            <a:off x="6365567" y="5829273"/>
            <a:ext cx="30636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Forrás: szolgáltatói nyilvántartás (MÜKENG)</a:t>
            </a:r>
          </a:p>
        </p:txBody>
      </p:sp>
    </p:spTree>
    <p:extLst>
      <p:ext uri="{BB962C8B-B14F-4D97-AF65-F5344CB8AC3E}">
        <p14:creationId xmlns:p14="http://schemas.microsoft.com/office/powerpoint/2010/main" val="18400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1E002C-38E7-4EF1-A216-F625DF78F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373" y="50482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Alapellátások </a:t>
            </a: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Békés-Csongrád-Csanád</a:t>
            </a:r>
            <a:b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megyében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654BAD6-2E49-4B76-A5E1-2075F67C54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617" y="1825624"/>
            <a:ext cx="10897460" cy="4765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Pszichiátriai betegek részére nyújtott közösségi alapellátás (11 intézmény) </a:t>
            </a:r>
            <a:endParaRPr lang="hu-H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Önkormányzati 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Békés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megye, 3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egyéb nem állami 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megye,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Egyházi (1 Csongrád-Csanád megye)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profit nem állami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megye)</a:t>
            </a: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hu-H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Pszichiátriai betegek</a:t>
            </a:r>
            <a:r>
              <a:rPr lang="hu-HU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nappali ellátása </a:t>
            </a:r>
            <a:r>
              <a:rPr lang="hu-HU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(25 intézmény)   916 férőhely kapacitással </a:t>
            </a:r>
            <a:r>
              <a:rPr lang="hu-HU" b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összesen</a:t>
            </a:r>
          </a:p>
          <a:p>
            <a:pPr marL="0" indent="0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Önkormányzati       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megye,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megye)        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138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egyéb nem állami   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(4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megye,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megye)      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353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Egyházi                    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Békés megye,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megye)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65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profit nem állami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megye)			                         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160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96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4667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8057" y="337039"/>
            <a:ext cx="8596668" cy="806770"/>
          </a:xfrm>
        </p:spPr>
        <p:txBody>
          <a:bodyPr>
            <a:normAutofit/>
          </a:bodyPr>
          <a:lstStyle/>
          <a:p>
            <a:pPr algn="ctr"/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Szakosított </a:t>
            </a:r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ellátások</a:t>
            </a:r>
          </a:p>
        </p:txBody>
      </p:sp>
      <p:graphicFrame>
        <p:nvGraphicFramePr>
          <p:cNvPr id="10" name="Táblázat 9">
            <a:extLst>
              <a:ext uri="{FF2B5EF4-FFF2-40B4-BE49-F238E27FC236}">
                <a16:creationId xmlns:a16="http://schemas.microsoft.com/office/drawing/2014/main" id="{EA19DC57-B643-455D-B9FF-DE5DED473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142286"/>
              </p:ext>
            </p:extLst>
          </p:nvPr>
        </p:nvGraphicFramePr>
        <p:xfrm>
          <a:off x="450235" y="947764"/>
          <a:ext cx="11254477" cy="51558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1433">
                  <a:extLst>
                    <a:ext uri="{9D8B030D-6E8A-4147-A177-3AD203B41FA5}">
                      <a16:colId xmlns:a16="http://schemas.microsoft.com/office/drawing/2014/main" val="379560957"/>
                    </a:ext>
                  </a:extLst>
                </a:gridCol>
                <a:gridCol w="1533045">
                  <a:extLst>
                    <a:ext uri="{9D8B030D-6E8A-4147-A177-3AD203B41FA5}">
                      <a16:colId xmlns:a16="http://schemas.microsoft.com/office/drawing/2014/main" val="1243309929"/>
                    </a:ext>
                  </a:extLst>
                </a:gridCol>
                <a:gridCol w="1346953">
                  <a:extLst>
                    <a:ext uri="{9D8B030D-6E8A-4147-A177-3AD203B41FA5}">
                      <a16:colId xmlns:a16="http://schemas.microsoft.com/office/drawing/2014/main" val="3683206343"/>
                    </a:ext>
                  </a:extLst>
                </a:gridCol>
                <a:gridCol w="848285">
                  <a:extLst>
                    <a:ext uri="{9D8B030D-6E8A-4147-A177-3AD203B41FA5}">
                      <a16:colId xmlns:a16="http://schemas.microsoft.com/office/drawing/2014/main" val="86684712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90000183"/>
                    </a:ext>
                  </a:extLst>
                </a:gridCol>
                <a:gridCol w="835269">
                  <a:extLst>
                    <a:ext uri="{9D8B030D-6E8A-4147-A177-3AD203B41FA5}">
                      <a16:colId xmlns:a16="http://schemas.microsoft.com/office/drawing/2014/main" val="555028715"/>
                    </a:ext>
                  </a:extLst>
                </a:gridCol>
                <a:gridCol w="474785">
                  <a:extLst>
                    <a:ext uri="{9D8B030D-6E8A-4147-A177-3AD203B41FA5}">
                      <a16:colId xmlns:a16="http://schemas.microsoft.com/office/drawing/2014/main" val="1796395992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3542177702"/>
                    </a:ext>
                  </a:extLst>
                </a:gridCol>
                <a:gridCol w="492369">
                  <a:extLst>
                    <a:ext uri="{9D8B030D-6E8A-4147-A177-3AD203B41FA5}">
                      <a16:colId xmlns:a16="http://schemas.microsoft.com/office/drawing/2014/main" val="1829752379"/>
                    </a:ext>
                  </a:extLst>
                </a:gridCol>
                <a:gridCol w="826477">
                  <a:extLst>
                    <a:ext uri="{9D8B030D-6E8A-4147-A177-3AD203B41FA5}">
                      <a16:colId xmlns:a16="http://schemas.microsoft.com/office/drawing/2014/main" val="1090051999"/>
                    </a:ext>
                  </a:extLst>
                </a:gridCol>
                <a:gridCol w="527539">
                  <a:extLst>
                    <a:ext uri="{9D8B030D-6E8A-4147-A177-3AD203B41FA5}">
                      <a16:colId xmlns:a16="http://schemas.microsoft.com/office/drawing/2014/main" val="1341470322"/>
                    </a:ext>
                  </a:extLst>
                </a:gridCol>
                <a:gridCol w="782515">
                  <a:extLst>
                    <a:ext uri="{9D8B030D-6E8A-4147-A177-3AD203B41FA5}">
                      <a16:colId xmlns:a16="http://schemas.microsoft.com/office/drawing/2014/main" val="3164756338"/>
                    </a:ext>
                  </a:extLst>
                </a:gridCol>
                <a:gridCol w="509954">
                  <a:extLst>
                    <a:ext uri="{9D8B030D-6E8A-4147-A177-3AD203B41FA5}">
                      <a16:colId xmlns:a16="http://schemas.microsoft.com/office/drawing/2014/main" val="4121896834"/>
                    </a:ext>
                  </a:extLst>
                </a:gridCol>
                <a:gridCol w="729761">
                  <a:extLst>
                    <a:ext uri="{9D8B030D-6E8A-4147-A177-3AD203B41FA5}">
                      <a16:colId xmlns:a16="http://schemas.microsoft.com/office/drawing/2014/main" val="3163845883"/>
                    </a:ext>
                  </a:extLst>
                </a:gridCol>
              </a:tblGrid>
              <a:tr h="369278"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llátási </a:t>
                      </a:r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 típusa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Férőhelyek száma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Szolgáltatók száma</a:t>
                      </a:r>
                      <a:endParaRPr lang="hu-HU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enntartó </a:t>
                      </a:r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típusa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038217"/>
                  </a:ext>
                </a:extLst>
              </a:tr>
              <a:tr h="389993">
                <a:tc rowSpan="9"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zemélyes </a:t>
                      </a:r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gondoskodás keretébe tartozó szakosított ellátások 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Önkormányzati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gyéb </a:t>
                      </a:r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állami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Központi kormányzati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Egyházi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 profit nem állami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776458"/>
                  </a:ext>
                </a:extLst>
              </a:tr>
              <a:tr h="373307">
                <a:tc vMerge="1">
                  <a:txBody>
                    <a:bodyPr/>
                    <a:lstStyle/>
                    <a:p>
                      <a:pPr algn="l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extLst>
                  <a:ext uri="{0D108BD9-81ED-4DB2-BD59-A6C34878D82A}">
                    <a16:rowId xmlns:a16="http://schemas.microsoft.com/office/drawing/2014/main" val="2308765428"/>
                  </a:ext>
                </a:extLst>
              </a:tr>
              <a:tr h="185712">
                <a:tc vMerge="1">
                  <a:txBody>
                    <a:bodyPr/>
                    <a:lstStyle/>
                    <a:p>
                      <a:pPr algn="l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Pszichiátriai betegek </a:t>
                      </a:r>
                      <a:r>
                        <a:rPr lang="hu-H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otthona</a:t>
                      </a:r>
                      <a:endParaRPr lang="hu-H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870352511"/>
                  </a:ext>
                </a:extLst>
              </a:tr>
              <a:tr h="312326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 férőhelyek száma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02160967"/>
                  </a:ext>
                </a:extLst>
              </a:tr>
              <a:tr h="464278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Pszichiátriai betegek </a:t>
                      </a:r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rehabilitációs célú lakóotthona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941673060"/>
                  </a:ext>
                </a:extLst>
              </a:tr>
              <a:tr h="274100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 férőhelyek száma</a:t>
                      </a:r>
                      <a:endParaRPr lang="hu-H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2915137276"/>
                  </a:ext>
                </a:extLst>
              </a:tr>
              <a:tr h="545134">
                <a:tc vMerge="1">
                  <a:txBody>
                    <a:bodyPr/>
                    <a:lstStyle/>
                    <a:p>
                      <a:pPr algn="ctr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Támogatott lakhatás </a:t>
                      </a:r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pszichiátriai betegek részére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983862279"/>
                  </a:ext>
                </a:extLst>
              </a:tr>
              <a:tr h="371422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 férőhelyek száma</a:t>
                      </a:r>
                      <a:endParaRPr lang="hu-H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3370397007"/>
                  </a:ext>
                </a:extLst>
              </a:tr>
              <a:tr h="553686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3904851301"/>
                  </a:ext>
                </a:extLst>
              </a:tr>
            </a:tbl>
          </a:graphicData>
        </a:graphic>
      </p:graphicFrame>
      <p:sp>
        <p:nvSpPr>
          <p:cNvPr id="5" name="Szövegdoboz 4"/>
          <p:cNvSpPr txBox="1"/>
          <p:nvPr/>
        </p:nvSpPr>
        <p:spPr>
          <a:xfrm>
            <a:off x="6856118" y="6103616"/>
            <a:ext cx="241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6077474" y="6254866"/>
            <a:ext cx="3975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Forrás</a:t>
            </a:r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szolgáltatói nyilvántartás (</a:t>
            </a:r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MÜKENG)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2350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ta">
  <a:themeElements>
    <a:clrScheme name="Kék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zet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2113</TotalTime>
  <Words>790</Words>
  <Application>Microsoft Office PowerPoint</Application>
  <PresentationFormat>Szélesvásznú</PresentationFormat>
  <Paragraphs>321</Paragraphs>
  <Slides>13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Wingdings 3</vt:lpstr>
      <vt:lpstr>Fazetta</vt:lpstr>
      <vt:lpstr>Document</vt:lpstr>
      <vt:lpstr>PowerPoint-bemutató</vt:lpstr>
      <vt:lpstr>Területfejlesztési célfeladatok</vt:lpstr>
      <vt:lpstr>Amit tudunk</vt:lpstr>
      <vt:lpstr>PowerPoint-bemutató</vt:lpstr>
      <vt:lpstr>Kórházi ágyszám- és betegforgalmi kimutatás </vt:lpstr>
      <vt:lpstr>PowerPoint-bemutató</vt:lpstr>
      <vt:lpstr>Alapellátások</vt:lpstr>
      <vt:lpstr>Alapellátások Békés-Csongrád-Csanád megyében</vt:lpstr>
      <vt:lpstr>Szakosított ellátások</vt:lpstr>
      <vt:lpstr>Szakosított ellátások Békés-  Csongrád-Csanád megyében</vt:lpstr>
      <vt:lpstr> Országos munkacsoport     tervezett témái,      kapott feladatok    </vt:lpstr>
      <vt:lpstr>Országos munkacsoport célfeladata                           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Hajléktalan ellátás Békés- Csongrád-Csanád ellátórendszere kapacitások</dc:title>
  <dc:creator>Imu</dc:creator>
  <cp:lastModifiedBy>simongy</cp:lastModifiedBy>
  <cp:revision>212</cp:revision>
  <dcterms:created xsi:type="dcterms:W3CDTF">2022-02-26T20:16:04Z</dcterms:created>
  <dcterms:modified xsi:type="dcterms:W3CDTF">2022-04-11T20:06:19Z</dcterms:modified>
</cp:coreProperties>
</file>