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1" r:id="rId2"/>
    <p:sldId id="265" r:id="rId3"/>
    <p:sldId id="262" r:id="rId4"/>
    <p:sldId id="256" r:id="rId5"/>
    <p:sldId id="257" r:id="rId6"/>
    <p:sldId id="263" r:id="rId7"/>
    <p:sldId id="258" r:id="rId8"/>
    <p:sldId id="259" r:id="rId9"/>
    <p:sldId id="264" r:id="rId10"/>
    <p:sldId id="266" r:id="rId11"/>
    <p:sldId id="260" r:id="rId12"/>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0016" autoAdjust="0"/>
    <p:restoredTop sz="96187" autoAdjust="0"/>
  </p:normalViewPr>
  <p:slideViewPr>
    <p:cSldViewPr snapToGrid="0">
      <p:cViewPr varScale="1">
        <p:scale>
          <a:sx n="86" d="100"/>
          <a:sy n="86" d="100"/>
        </p:scale>
        <p:origin x="-456"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9" name="Cím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hu-HU" smtClean="0"/>
              <a:t>Mintacím szerkesztése</a:t>
            </a:r>
            <a:endParaRPr kumimoji="0" lang="en-US"/>
          </a:p>
        </p:txBody>
      </p:sp>
      <p:sp>
        <p:nvSpPr>
          <p:cNvPr id="17" name="Alcím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hu-HU" smtClean="0"/>
              <a:t>Alcím mintájának szerkesztése</a:t>
            </a:r>
            <a:endParaRPr kumimoji="0" lang="en-US"/>
          </a:p>
        </p:txBody>
      </p:sp>
      <p:sp>
        <p:nvSpPr>
          <p:cNvPr id="30" name="Dátum helye 29"/>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19" name="Élőláb helye 18"/>
          <p:cNvSpPr>
            <a:spLocks noGrp="1"/>
          </p:cNvSpPr>
          <p:nvPr>
            <p:ph type="ftr" sz="quarter" idx="11"/>
          </p:nvPr>
        </p:nvSpPr>
        <p:spPr/>
        <p:txBody>
          <a:bodyPr/>
          <a:lstStyle/>
          <a:p>
            <a:endParaRPr lang="hu-HU"/>
          </a:p>
        </p:txBody>
      </p:sp>
      <p:sp>
        <p:nvSpPr>
          <p:cNvPr id="27" name="Dia számának helye 26"/>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kumimoji="0" lang="hu-HU" smtClean="0"/>
              <a:t>Mintacím szerkesztése</a:t>
            </a:r>
            <a:endParaRPr kumimoji="0" lang="en-US"/>
          </a:p>
        </p:txBody>
      </p:sp>
      <p:sp>
        <p:nvSpPr>
          <p:cNvPr id="3" name="Függőleges szöveg helye 2"/>
          <p:cNvSpPr>
            <a:spLocks noGrp="1"/>
          </p:cNvSpPr>
          <p:nvPr>
            <p:ph type="body" orient="vert" idx="1"/>
          </p:nvPr>
        </p:nvSpPr>
        <p:spPr/>
        <p:txBody>
          <a:bodyPr vert="eaVer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839200" y="914402"/>
            <a:ext cx="2743200" cy="5211763"/>
          </a:xfrm>
        </p:spPr>
        <p:txBody>
          <a:bodyPr vert="eaVert"/>
          <a:lstStyle/>
          <a:p>
            <a:r>
              <a:rPr kumimoji="0" lang="hu-HU" smtClean="0"/>
              <a:t>Mintacím szerkesztése</a:t>
            </a:r>
            <a:endParaRPr kumimoji="0" lang="en-US"/>
          </a:p>
        </p:txBody>
      </p:sp>
      <p:sp>
        <p:nvSpPr>
          <p:cNvPr id="3" name="Függőleges szöveg helye 2"/>
          <p:cNvSpPr>
            <a:spLocks noGrp="1"/>
          </p:cNvSpPr>
          <p:nvPr>
            <p:ph type="body" orient="vert" idx="1"/>
          </p:nvPr>
        </p:nvSpPr>
        <p:spPr>
          <a:xfrm>
            <a:off x="609600" y="914402"/>
            <a:ext cx="8026400" cy="5211763"/>
          </a:xfrm>
        </p:spPr>
        <p:txBody>
          <a:bodyPr vert="eaVer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kumimoji="0" lang="hu-HU" smtClean="0"/>
              <a:t>Mintacím szerkesztése</a:t>
            </a:r>
            <a:endParaRPr kumimoji="0" lang="en-US"/>
          </a:p>
        </p:txBody>
      </p:sp>
      <p:sp>
        <p:nvSpPr>
          <p:cNvPr id="3" name="Tartalom helye 2"/>
          <p:cNvSpPr>
            <a:spLocks noGrp="1"/>
          </p:cNvSpPr>
          <p:nvPr>
            <p:ph idx="1"/>
          </p:nvPr>
        </p:nvSpPr>
        <p:spPr/>
        <p:txBody>
          <a:body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hu-HU" smtClean="0"/>
              <a:t>Mintacím szerkesztése</a:t>
            </a:r>
            <a:endParaRPr kumimoji="0" lang="en-US"/>
          </a:p>
        </p:txBody>
      </p:sp>
      <p:sp>
        <p:nvSpPr>
          <p:cNvPr id="3" name="Szöveg helye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hu-HU" smtClean="0"/>
              <a:t>Mintaszöveg szerkesztése</a:t>
            </a:r>
          </a:p>
        </p:txBody>
      </p:sp>
      <p:sp>
        <p:nvSpPr>
          <p:cNvPr id="4" name="Dátum helye 3"/>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a:xfrm>
            <a:off x="609600" y="704088"/>
            <a:ext cx="10972800" cy="1143000"/>
          </a:xfrm>
        </p:spPr>
        <p:txBody>
          <a:bodyPr/>
          <a:lstStyle/>
          <a:p>
            <a:r>
              <a:rPr kumimoji="0" lang="hu-HU" smtClean="0"/>
              <a:t>Mintacím szerkesztése</a:t>
            </a:r>
            <a:endParaRPr kumimoji="0" lang="en-US"/>
          </a:p>
        </p:txBody>
      </p:sp>
      <p:sp>
        <p:nvSpPr>
          <p:cNvPr id="3" name="Tartalom helye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Tartalom helye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609600" y="704088"/>
            <a:ext cx="10972800" cy="1143000"/>
          </a:xfrm>
        </p:spPr>
        <p:txBody>
          <a:bodyPr tIns="45720" anchor="b"/>
          <a:lstStyle>
            <a:lvl1pPr>
              <a:defRPr/>
            </a:lvl1pPr>
          </a:lstStyle>
          <a:p>
            <a:r>
              <a:rPr kumimoji="0" lang="hu-HU" smtClean="0"/>
              <a:t>Mintacím szerkesztése</a:t>
            </a:r>
            <a:endParaRPr kumimoji="0" lang="en-US"/>
          </a:p>
        </p:txBody>
      </p:sp>
      <p:sp>
        <p:nvSpPr>
          <p:cNvPr id="3" name="Szöveg helye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hu-HU" smtClean="0"/>
              <a:t>Mintaszöveg szerkesztése</a:t>
            </a:r>
          </a:p>
        </p:txBody>
      </p:sp>
      <p:sp>
        <p:nvSpPr>
          <p:cNvPr id="4" name="Szöveg helye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hu-HU" smtClean="0"/>
              <a:t>Mintaszöveg szerkesztése</a:t>
            </a:r>
          </a:p>
        </p:txBody>
      </p:sp>
      <p:sp>
        <p:nvSpPr>
          <p:cNvPr id="5" name="Tartalom helye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6" name="Tartalom helye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7" name="Dátum helye 6"/>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hu-HU" smtClean="0"/>
              <a:t>Mintacím szerkesztése</a:t>
            </a:r>
            <a:endParaRPr kumimoji="0" lang="en-US"/>
          </a:p>
        </p:txBody>
      </p:sp>
      <p:sp>
        <p:nvSpPr>
          <p:cNvPr id="3" name="Dátum helye 2"/>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hu-HU" smtClean="0"/>
              <a:t>Mintacím szerkesztése</a:t>
            </a:r>
            <a:endParaRPr kumimoji="0" lang="en-US"/>
          </a:p>
        </p:txBody>
      </p:sp>
      <p:sp>
        <p:nvSpPr>
          <p:cNvPr id="3" name="Szöveg helye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hu-HU" smtClean="0"/>
              <a:t>Mintaszöveg szerkesztése</a:t>
            </a:r>
          </a:p>
        </p:txBody>
      </p:sp>
      <p:sp>
        <p:nvSpPr>
          <p:cNvPr id="4" name="Tartalom helye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C3A1143-FA85-4DA7-ACAF-D33836E1C1EC}"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9" name="Egy sarkán kerekítve levágott téglalap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Derékszögű háromszög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Cím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hu-HU" smtClean="0"/>
              <a:t>Mintacím szerkesztése</a:t>
            </a:r>
            <a:endParaRPr kumimoji="0" lang="en-US"/>
          </a:p>
        </p:txBody>
      </p:sp>
      <p:sp>
        <p:nvSpPr>
          <p:cNvPr id="4" name="Szöveg helye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hu-HU" smtClean="0"/>
              <a:t>Mintaszöveg szerkesztése</a:t>
            </a:r>
          </a:p>
        </p:txBody>
      </p:sp>
      <p:sp>
        <p:nvSpPr>
          <p:cNvPr id="5" name="Dátum helye 4"/>
          <p:cNvSpPr>
            <a:spLocks noGrp="1"/>
          </p:cNvSpPr>
          <p:nvPr>
            <p:ph type="dt" sz="half" idx="10"/>
          </p:nvPr>
        </p:nvSpPr>
        <p:spPr/>
        <p:txBody>
          <a:bodyPr/>
          <a:lstStyle/>
          <a:p>
            <a:fld id="{FF42678B-23DC-426A-95B7-8325264CE5F9}" type="datetimeFigureOut">
              <a:rPr lang="hu-HU" smtClean="0"/>
              <a:pPr/>
              <a:t>2022.06.14.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a:xfrm>
            <a:off x="10769600" y="6356351"/>
            <a:ext cx="812800" cy="365125"/>
          </a:xfrm>
        </p:spPr>
        <p:txBody>
          <a:bodyPr/>
          <a:lstStyle/>
          <a:p>
            <a:fld id="{AC3A1143-FA85-4DA7-ACAF-D33836E1C1EC}" type="slidenum">
              <a:rPr lang="hu-HU" smtClean="0"/>
              <a:pPr/>
              <a:t>‹#›</a:t>
            </a:fld>
            <a:endParaRPr lang="hu-HU"/>
          </a:p>
        </p:txBody>
      </p:sp>
      <p:sp>
        <p:nvSpPr>
          <p:cNvPr id="3" name="Kép helye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hu-HU" smtClean="0"/>
              <a:t>Kép beszúrásához kattintson az ikonra</a:t>
            </a:r>
            <a:endParaRPr kumimoji="0" lang="en-US" dirty="0"/>
          </a:p>
        </p:txBody>
      </p:sp>
      <p:sp>
        <p:nvSpPr>
          <p:cNvPr id="10" name="Szabadkézi sokszög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Szabadkézi sokszög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Szabadkézi sokszög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Szabadkézi sokszög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Cím helye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hu-HU" smtClean="0"/>
              <a:t>Mintacím szerkesztése</a:t>
            </a:r>
            <a:endParaRPr kumimoji="0" lang="en-US"/>
          </a:p>
        </p:txBody>
      </p:sp>
      <p:sp>
        <p:nvSpPr>
          <p:cNvPr id="30" name="Szöveg helye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hu-HU" smtClean="0"/>
              <a:t>Mintaszöveg szerkesztése</a:t>
            </a:r>
          </a:p>
          <a:p>
            <a:pPr lvl="1" eaLnBrk="1" latinLnBrk="0" hangingPunct="1"/>
            <a:r>
              <a:rPr kumimoji="0" lang="hu-HU" smtClean="0"/>
              <a:t>Második szint</a:t>
            </a:r>
          </a:p>
          <a:p>
            <a:pPr lvl="2" eaLnBrk="1" latinLnBrk="0" hangingPunct="1"/>
            <a:r>
              <a:rPr kumimoji="0" lang="hu-HU" smtClean="0"/>
              <a:t>Harmadik szint</a:t>
            </a:r>
          </a:p>
          <a:p>
            <a:pPr lvl="3" eaLnBrk="1" latinLnBrk="0" hangingPunct="1"/>
            <a:r>
              <a:rPr kumimoji="0" lang="hu-HU" smtClean="0"/>
              <a:t>Negyedik szint</a:t>
            </a:r>
          </a:p>
          <a:p>
            <a:pPr lvl="4" eaLnBrk="1" latinLnBrk="0" hangingPunct="1"/>
            <a:r>
              <a:rPr kumimoji="0" lang="hu-HU" smtClean="0"/>
              <a:t>Ötödik szint</a:t>
            </a:r>
            <a:endParaRPr kumimoji="0" lang="en-US"/>
          </a:p>
        </p:txBody>
      </p:sp>
      <p:sp>
        <p:nvSpPr>
          <p:cNvPr id="10" name="Dátum helye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F42678B-23DC-426A-95B7-8325264CE5F9}" type="datetimeFigureOut">
              <a:rPr lang="hu-HU" smtClean="0"/>
              <a:pPr/>
              <a:t>2022.06.14.</a:t>
            </a:fld>
            <a:endParaRPr lang="hu-HU"/>
          </a:p>
        </p:txBody>
      </p:sp>
      <p:sp>
        <p:nvSpPr>
          <p:cNvPr id="22" name="Élőláb helye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hu-HU"/>
          </a:p>
        </p:txBody>
      </p:sp>
      <p:sp>
        <p:nvSpPr>
          <p:cNvPr id="18" name="Dia számának helye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C3A1143-FA85-4DA7-ACAF-D33836E1C1EC}" type="slidenum">
              <a:rPr lang="hu-HU" smtClean="0"/>
              <a:pPr/>
              <a:t>‹#›</a:t>
            </a:fld>
            <a:endParaRPr lang="hu-HU"/>
          </a:p>
        </p:txBody>
      </p:sp>
      <p:grpSp>
        <p:nvGrpSpPr>
          <p:cNvPr id="2" name="Csoportba foglalás 1"/>
          <p:cNvGrpSpPr/>
          <p:nvPr/>
        </p:nvGrpSpPr>
        <p:grpSpPr>
          <a:xfrm>
            <a:off x="-25356" y="202408"/>
            <a:ext cx="12240731" cy="649224"/>
            <a:chOff x="-19045" y="216550"/>
            <a:chExt cx="9180548" cy="649224"/>
          </a:xfrm>
        </p:grpSpPr>
        <p:sp>
          <p:nvSpPr>
            <p:cNvPr id="12" name="Szabadkézi sokszög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Szabadkézi sokszög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Microsoft_Office_Word_dokumentum1.docx"/><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708751" y="2929495"/>
            <a:ext cx="11074400" cy="1143000"/>
          </a:xfrm>
        </p:spPr>
        <p:txBody>
          <a:bodyPr>
            <a:normAutofit fontScale="90000"/>
          </a:bodyPr>
          <a:lstStyle/>
          <a:p>
            <a:pPr algn="ctr"/>
            <a:r>
              <a:rPr lang="hu-HU" sz="2800" b="1" dirty="0" smtClean="0"/>
              <a:t>Idősek számára fenntartott intézményi hálózat bemutatása két megyében, országos munkacsoport feladatai</a:t>
            </a:r>
            <a:br>
              <a:rPr lang="hu-HU" sz="2800" b="1" dirty="0" smtClean="0"/>
            </a:br>
            <a:r>
              <a:rPr lang="hu-HU" sz="2800" b="1" dirty="0" smtClean="0"/>
              <a:t/>
            </a:r>
            <a:br>
              <a:rPr lang="hu-HU" sz="2800" b="1" dirty="0" smtClean="0"/>
            </a:br>
            <a:r>
              <a:rPr lang="hu-HU" sz="2400" b="1" dirty="0" smtClean="0"/>
              <a:t>Időseket ellátó intézményei számára szakmai fórum</a:t>
            </a:r>
            <a:br>
              <a:rPr lang="hu-HU" sz="2400" b="1" dirty="0" smtClean="0"/>
            </a:br>
            <a:r>
              <a:rPr lang="hu-HU" sz="2400" b="1" dirty="0" smtClean="0"/>
              <a:t>2022. május 24.</a:t>
            </a:r>
            <a:r>
              <a:rPr lang="hu-HU" sz="2400" dirty="0" smtClean="0"/>
              <a:t/>
            </a:r>
            <a:br>
              <a:rPr lang="hu-HU" sz="2400" dirty="0" smtClean="0"/>
            </a:br>
            <a:endParaRPr lang="hu-HU" sz="2800" b="1" dirty="0"/>
          </a:p>
        </p:txBody>
      </p:sp>
      <p:graphicFrame>
        <p:nvGraphicFramePr>
          <p:cNvPr id="4" name="Objektum 3">
            <a:extLst>
              <a:ext uri="{FF2B5EF4-FFF2-40B4-BE49-F238E27FC236}">
                <a16:creationId xmlns:a16="http://schemas.microsoft.com/office/drawing/2014/main" xmlns="" id="{3AB4BA55-D6EF-4FB4-8EF6-B0D5CE5D57B5}"/>
              </a:ext>
            </a:extLst>
          </p:cNvPr>
          <p:cNvGraphicFramePr>
            <a:graphicFrameLocks noChangeAspect="1"/>
          </p:cNvGraphicFramePr>
          <p:nvPr>
            <p:extLst>
              <p:ext uri="{D42A27DB-BD31-4B8C-83A1-F6EECF244321}">
                <p14:modId xmlns:p14="http://schemas.microsoft.com/office/powerpoint/2010/main" xmlns="" val="3622529764"/>
              </p:ext>
            </p:extLst>
          </p:nvPr>
        </p:nvGraphicFramePr>
        <p:xfrm>
          <a:off x="2908423" y="4804252"/>
          <a:ext cx="6892132" cy="1927139"/>
        </p:xfrm>
        <a:graphic>
          <a:graphicData uri="http://schemas.openxmlformats.org/presentationml/2006/ole">
            <p:oleObj spid="_x0000_s3078" name="Document" r:id="rId3" imgW="5763233" imgH="1611105" progId="Word.Document.12">
              <p:embed/>
            </p:oleObj>
          </a:graphicData>
        </a:graphic>
      </p:graphicFrame>
      <p:pic>
        <p:nvPicPr>
          <p:cNvPr id="5" name="Kép 4">
            <a:extLst>
              <a:ext uri="{FF2B5EF4-FFF2-40B4-BE49-F238E27FC236}">
                <a16:creationId xmlns:a16="http://schemas.microsoft.com/office/drawing/2014/main" xmlns="" id="{F1430F72-B3DB-433E-B709-484840F06FE8}"/>
              </a:ext>
            </a:extLst>
          </p:cNvPr>
          <p:cNvPicPr>
            <a:picLocks noChangeAspect="1"/>
          </p:cNvPicPr>
          <p:nvPr/>
        </p:nvPicPr>
        <p:blipFill>
          <a:blip r:embed="rId4"/>
          <a:stretch>
            <a:fillRect/>
          </a:stretch>
        </p:blipFill>
        <p:spPr>
          <a:xfrm>
            <a:off x="10075730" y="566446"/>
            <a:ext cx="1132631" cy="1124242"/>
          </a:xfrm>
          <a:prstGeom prst="rect">
            <a:avLst/>
          </a:prstGeom>
        </p:spPr>
      </p:pic>
    </p:spTree>
    <p:extLst>
      <p:ext uri="{BB962C8B-B14F-4D97-AF65-F5344CB8AC3E}">
        <p14:creationId xmlns:p14="http://schemas.microsoft.com/office/powerpoint/2010/main" xmlns="" val="11530771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98583" y="738130"/>
            <a:ext cx="11074400" cy="5871989"/>
          </a:xfrm>
        </p:spPr>
        <p:txBody>
          <a:bodyPr>
            <a:normAutofit/>
          </a:bodyPr>
          <a:lstStyle/>
          <a:p>
            <a:pPr lvl="0"/>
            <a:r>
              <a:rPr lang="hu-HU" sz="2000" dirty="0" smtClean="0">
                <a:solidFill>
                  <a:schemeClr val="tx1"/>
                </a:solidFill>
              </a:rPr>
              <a:t>S</a:t>
            </a:r>
            <a:r>
              <a:rPr lang="hu-HU" sz="2400" dirty="0" smtClean="0">
                <a:solidFill>
                  <a:schemeClr val="tx1"/>
                </a:solidFill>
              </a:rPr>
              <a:t>ar</a:t>
            </a:r>
            <a:r>
              <a:rPr lang="hu-HU" sz="2000" dirty="0" smtClean="0">
                <a:solidFill>
                  <a:schemeClr val="tx1"/>
                </a:solidFill>
              </a:rPr>
              <a:t>okkövek – ajánlások </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Igénybevételi eljárás folyamata </a:t>
            </a:r>
            <a:br>
              <a:rPr lang="hu-HU" sz="2000" dirty="0" smtClean="0">
                <a:solidFill>
                  <a:schemeClr val="tx1"/>
                </a:solidFill>
              </a:rPr>
            </a:br>
            <a:r>
              <a:rPr lang="hu-HU" sz="2000" dirty="0" smtClean="0">
                <a:solidFill>
                  <a:schemeClr val="tx1"/>
                </a:solidFill>
              </a:rPr>
              <a:t> </a:t>
            </a:r>
            <a:br>
              <a:rPr lang="hu-HU" sz="2000" dirty="0" smtClean="0">
                <a:solidFill>
                  <a:schemeClr val="tx1"/>
                </a:solidFill>
              </a:rPr>
            </a:br>
            <a:r>
              <a:rPr lang="hu-HU" sz="2000" dirty="0" smtClean="0">
                <a:solidFill>
                  <a:schemeClr val="tx1"/>
                </a:solidFill>
              </a:rPr>
              <a:t>Ápolás-gondozás </a:t>
            </a:r>
            <a:r>
              <a:rPr lang="hu-HU" sz="2000" dirty="0" smtClean="0">
                <a:solidFill>
                  <a:schemeClr val="tx1"/>
                </a:solidFill>
              </a:rPr>
              <a:t>gyakorlatok</a:t>
            </a:r>
            <a:r>
              <a:rPr lang="hu-HU" sz="2000" dirty="0" smtClean="0">
                <a:solidFill>
                  <a:schemeClr val="tx1"/>
                </a:solidFill>
              </a:rPr>
              <a:t/>
            </a:r>
            <a:br>
              <a:rPr lang="hu-HU" sz="2000" dirty="0" smtClean="0">
                <a:solidFill>
                  <a:schemeClr val="tx1"/>
                </a:solidFill>
              </a:rPr>
            </a:br>
            <a:r>
              <a:rPr lang="hu-HU" sz="2000" dirty="0" smtClean="0">
                <a:solidFill>
                  <a:schemeClr val="tx1"/>
                </a:solidFill>
              </a:rPr>
              <a:t> </a:t>
            </a:r>
            <a:br>
              <a:rPr lang="hu-HU" sz="2000" dirty="0" smtClean="0">
                <a:solidFill>
                  <a:schemeClr val="tx1"/>
                </a:solidFill>
              </a:rPr>
            </a:br>
            <a:r>
              <a:rPr lang="hu-HU" sz="2000" dirty="0" smtClean="0">
                <a:solidFill>
                  <a:schemeClr val="tx1"/>
                </a:solidFill>
              </a:rPr>
              <a:t>Mentálhigiénés ellátás</a:t>
            </a:r>
            <a:r>
              <a:rPr lang="hu-HU" sz="2000" dirty="0" smtClean="0">
                <a:solidFill>
                  <a:schemeClr val="tx1"/>
                </a:solidFill>
              </a:rPr>
              <a:t/>
            </a:r>
            <a:br>
              <a:rPr lang="hu-HU" sz="2000" dirty="0" smtClean="0">
                <a:solidFill>
                  <a:schemeClr val="tx1"/>
                </a:solidFill>
              </a:rPr>
            </a:br>
            <a:r>
              <a:rPr lang="hu-HU" sz="2000" dirty="0" smtClean="0">
                <a:solidFill>
                  <a:schemeClr val="tx1"/>
                </a:solidFill>
              </a:rPr>
              <a:t> </a:t>
            </a:r>
            <a:br>
              <a:rPr lang="hu-HU" sz="2000" dirty="0" smtClean="0">
                <a:solidFill>
                  <a:schemeClr val="tx1"/>
                </a:solidFill>
              </a:rPr>
            </a:br>
            <a:r>
              <a:rPr lang="hu-HU" sz="2000" dirty="0" err="1" smtClean="0">
                <a:solidFill>
                  <a:schemeClr val="tx1"/>
                </a:solidFill>
              </a:rPr>
              <a:t>Teljeskörű</a:t>
            </a:r>
            <a:r>
              <a:rPr lang="hu-HU" sz="2000" dirty="0" smtClean="0">
                <a:solidFill>
                  <a:schemeClr val="tx1"/>
                </a:solidFill>
              </a:rPr>
              <a:t> </a:t>
            </a:r>
            <a:r>
              <a:rPr lang="hu-HU" sz="2000" dirty="0" smtClean="0">
                <a:solidFill>
                  <a:schemeClr val="tx1"/>
                </a:solidFill>
              </a:rPr>
              <a:t>ellátás</a:t>
            </a:r>
            <a:r>
              <a:rPr lang="hu-HU" sz="2000" dirty="0" smtClean="0">
                <a:solidFill>
                  <a:schemeClr val="tx1"/>
                </a:solidFill>
              </a:rPr>
              <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Ellátotti </a:t>
            </a:r>
            <a:r>
              <a:rPr lang="hu-HU" sz="2000" dirty="0" smtClean="0">
                <a:solidFill>
                  <a:schemeClr val="tx1"/>
                </a:solidFill>
              </a:rPr>
              <a:t>jogok </a:t>
            </a:r>
            <a:r>
              <a:rPr lang="hu-HU" sz="2000" dirty="0" smtClean="0">
                <a:solidFill>
                  <a:schemeClr val="tx1"/>
                </a:solidFill>
              </a:rPr>
              <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Probléma-</a:t>
            </a:r>
            <a:r>
              <a:rPr lang="hu-HU" sz="2000" dirty="0" smtClean="0">
                <a:solidFill>
                  <a:schemeClr val="tx1"/>
                </a:solidFill>
              </a:rPr>
              <a:t>, krízis-, konfliktus kezelés fejezet </a:t>
            </a:r>
            <a:r>
              <a:rPr lang="hu-HU" sz="2000" dirty="0" smtClean="0">
                <a:solidFill>
                  <a:schemeClr val="tx1"/>
                </a:solidFill>
              </a:rPr>
              <a:t>ismertetése</a:t>
            </a:r>
            <a:r>
              <a:rPr lang="hu-HU" sz="2000" dirty="0" smtClean="0">
                <a:solidFill>
                  <a:schemeClr val="tx1"/>
                </a:solidFill>
              </a:rPr>
              <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Ellátotti jogviszony </a:t>
            </a:r>
            <a:r>
              <a:rPr lang="hu-HU" sz="2000" dirty="0" smtClean="0">
                <a:solidFill>
                  <a:schemeClr val="tx1"/>
                </a:solidFill>
              </a:rPr>
              <a:t>megszűnése - Életvégi kérdések - ellátás</a:t>
            </a:r>
            <a:r>
              <a:rPr lang="hu-HU" sz="2000" dirty="0" smtClean="0">
                <a:solidFill>
                  <a:schemeClr val="tx1"/>
                </a:solidFill>
              </a:rPr>
              <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 </a:t>
            </a:r>
            <a:r>
              <a:rPr lang="hu-HU" sz="1600" dirty="0" smtClean="0">
                <a:solidFill>
                  <a:schemeClr val="tx1"/>
                </a:solidFill>
              </a:rPr>
              <a:t/>
            </a:r>
            <a:br>
              <a:rPr lang="hu-HU" sz="1600" dirty="0" smtClean="0">
                <a:solidFill>
                  <a:schemeClr val="tx1"/>
                </a:solidFill>
              </a:rPr>
            </a:br>
            <a:endParaRPr lang="hu-HU" sz="1200"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992534" y="2925107"/>
            <a:ext cx="10515600" cy="1126791"/>
          </a:xfrm>
        </p:spPr>
        <p:txBody>
          <a:bodyPr>
            <a:noAutofit/>
          </a:bodyPr>
          <a:lstStyle/>
          <a:p>
            <a:r>
              <a:rPr lang="hu-HU" b="1" i="0" u="none" strike="noStrike" dirty="0" smtClean="0">
                <a:solidFill>
                  <a:srgbClr val="000000"/>
                </a:solidFill>
                <a:effectLst/>
                <a:latin typeface="Calibri" panose="020F0502020204030204" pitchFamily="34" charset="0"/>
              </a:rPr>
              <a:t/>
            </a:r>
            <a:br>
              <a:rPr lang="hu-HU" b="1" i="0" u="none" strike="noStrike" dirty="0" smtClean="0">
                <a:solidFill>
                  <a:srgbClr val="000000"/>
                </a:solidFill>
                <a:effectLst/>
                <a:latin typeface="Calibri" panose="020F0502020204030204" pitchFamily="34" charset="0"/>
              </a:rPr>
            </a:br>
            <a:r>
              <a:rPr lang="hu-HU" sz="6000" b="1" dirty="0" smtClean="0"/>
              <a:t> </a:t>
            </a:r>
            <a:r>
              <a:rPr lang="hu-HU" dirty="0" smtClean="0"/>
              <a:t/>
            </a:r>
            <a:br>
              <a:rPr lang="hu-HU" dirty="0" smtClean="0"/>
            </a:br>
            <a:endParaRPr lang="hu-HU" dirty="0"/>
          </a:p>
        </p:txBody>
      </p:sp>
      <p:sp>
        <p:nvSpPr>
          <p:cNvPr id="3" name="Téglalap 2"/>
          <p:cNvSpPr/>
          <p:nvPr/>
        </p:nvSpPr>
        <p:spPr>
          <a:xfrm>
            <a:off x="449179" y="1491916"/>
            <a:ext cx="10992854" cy="1477328"/>
          </a:xfrm>
          <a:prstGeom prst="rect">
            <a:avLst/>
          </a:prstGeom>
        </p:spPr>
        <p:txBody>
          <a:bodyPr wrap="square">
            <a:spAutoFit/>
          </a:bodyPr>
          <a:lstStyle/>
          <a:p>
            <a:pPr fontAlgn="b"/>
            <a:endParaRPr lang="hu-HU" dirty="0">
              <a:solidFill>
                <a:srgbClr val="000000"/>
              </a:solidFill>
              <a:latin typeface="Calibri" panose="020F0502020204030204" pitchFamily="34" charset="0"/>
            </a:endParaRPr>
          </a:p>
          <a:p>
            <a:pPr fontAlgn="b"/>
            <a:endParaRPr lang="hu-HU" b="1" dirty="0">
              <a:solidFill>
                <a:srgbClr val="000000"/>
              </a:solidFill>
              <a:latin typeface="Calibri" panose="020F0502020204030204" pitchFamily="34" charset="0"/>
            </a:endParaRPr>
          </a:p>
          <a:p>
            <a:pPr fontAlgn="b"/>
            <a:endParaRPr lang="hu-HU" dirty="0">
              <a:solidFill>
                <a:srgbClr val="000000"/>
              </a:solidFill>
              <a:latin typeface="Calibri" panose="020F0502020204030204" pitchFamily="34" charset="0"/>
            </a:endParaRPr>
          </a:p>
          <a:p>
            <a:pPr fontAlgn="b"/>
            <a:endParaRPr lang="hu-HU" dirty="0" smtClean="0">
              <a:solidFill>
                <a:srgbClr val="000000"/>
              </a:solidFill>
              <a:latin typeface="Calibri" panose="020F0502020204030204" pitchFamily="34" charset="0"/>
            </a:endParaRPr>
          </a:p>
          <a:p>
            <a:pPr fontAlgn="b"/>
            <a:endParaRPr lang="hu-HU" dirty="0" smtClean="0">
              <a:solidFill>
                <a:srgbClr val="000000"/>
              </a:solidFill>
              <a:latin typeface="Calibri" panose="020F0502020204030204" pitchFamily="34" charset="0"/>
            </a:endParaRPr>
          </a:p>
        </p:txBody>
      </p:sp>
      <p:sp>
        <p:nvSpPr>
          <p:cNvPr id="4" name="Szövegdoboz 3"/>
          <p:cNvSpPr txBox="1"/>
          <p:nvPr/>
        </p:nvSpPr>
        <p:spPr>
          <a:xfrm>
            <a:off x="550843" y="2666082"/>
            <a:ext cx="10642294" cy="584775"/>
          </a:xfrm>
          <a:prstGeom prst="rect">
            <a:avLst/>
          </a:prstGeom>
          <a:noFill/>
        </p:spPr>
        <p:txBody>
          <a:bodyPr wrap="square" rtlCol="0">
            <a:spAutoFit/>
          </a:bodyPr>
          <a:lstStyle/>
          <a:p>
            <a:pPr algn="ctr"/>
            <a:r>
              <a:rPr lang="hu-HU" sz="3200" dirty="0" smtClean="0"/>
              <a:t>Köszönöm a megtisztelő figyelmet!</a:t>
            </a:r>
            <a:endParaRPr lang="hu-HU" sz="3200" dirty="0"/>
          </a:p>
        </p:txBody>
      </p:sp>
    </p:spTree>
    <p:extLst>
      <p:ext uri="{BB962C8B-B14F-4D97-AF65-F5344CB8AC3E}">
        <p14:creationId xmlns:p14="http://schemas.microsoft.com/office/powerpoint/2010/main" xmlns="" val="2780959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artalom helye 3"/>
          <p:cNvSpPr>
            <a:spLocks noGrp="1"/>
          </p:cNvSpPr>
          <p:nvPr>
            <p:ph type="title"/>
          </p:nvPr>
        </p:nvSpPr>
        <p:spPr>
          <a:xfrm>
            <a:off x="609601" y="1608464"/>
            <a:ext cx="10972800" cy="4197426"/>
          </a:xfrm>
        </p:spPr>
        <p:txBody>
          <a:bodyPr>
            <a:normAutofit fontScale="90000"/>
          </a:bodyPr>
          <a:lstStyle/>
          <a:p>
            <a:r>
              <a:rPr lang="hu-HU" sz="1800" dirty="0" smtClean="0">
                <a:solidFill>
                  <a:schemeClr val="tx1"/>
                </a:solidFill>
              </a:rPr>
              <a:t/>
            </a:r>
            <a:br>
              <a:rPr lang="hu-HU" sz="1800" dirty="0" smtClean="0">
                <a:solidFill>
                  <a:schemeClr val="tx1"/>
                </a:solidFill>
              </a:rPr>
            </a:br>
            <a:r>
              <a:rPr lang="hu-HU" sz="1800" dirty="0" smtClean="0">
                <a:solidFill>
                  <a:schemeClr val="tx1"/>
                </a:solidFill>
              </a:rPr>
              <a:t/>
            </a:r>
            <a:br>
              <a:rPr lang="hu-HU" sz="1800" dirty="0" smtClean="0">
                <a:solidFill>
                  <a:schemeClr val="tx1"/>
                </a:solidFill>
              </a:rPr>
            </a:br>
            <a:r>
              <a:rPr lang="hu-HU" sz="1800" dirty="0" smtClean="0">
                <a:solidFill>
                  <a:schemeClr val="tx1"/>
                </a:solidFill>
              </a:rPr>
              <a:t/>
            </a:r>
            <a:br>
              <a:rPr lang="hu-HU" sz="1800" dirty="0" smtClean="0">
                <a:solidFill>
                  <a:schemeClr val="tx1"/>
                </a:solidFill>
              </a:rPr>
            </a:br>
            <a:r>
              <a:rPr lang="hu-HU" sz="1800" dirty="0" smtClean="0">
                <a:solidFill>
                  <a:schemeClr val="tx1"/>
                </a:solidFill>
              </a:rPr>
              <a:t/>
            </a:r>
            <a:br>
              <a:rPr lang="hu-HU" sz="1800" dirty="0" smtClean="0">
                <a:solidFill>
                  <a:schemeClr val="tx1"/>
                </a:solidFill>
              </a:rPr>
            </a:br>
            <a:r>
              <a:rPr lang="hu-HU" sz="1800" dirty="0" smtClean="0">
                <a:solidFill>
                  <a:schemeClr val="tx1"/>
                </a:solidFill>
              </a:rPr>
              <a:t/>
            </a:r>
            <a:br>
              <a:rPr lang="hu-HU" sz="1800" dirty="0" smtClean="0">
                <a:solidFill>
                  <a:schemeClr val="tx1"/>
                </a:solidFill>
              </a:rPr>
            </a:br>
            <a:r>
              <a:rPr lang="hu-HU" sz="1800" dirty="0" smtClean="0">
                <a:solidFill>
                  <a:schemeClr val="tx1"/>
                </a:solidFill>
              </a:rPr>
              <a:t/>
            </a:r>
            <a:br>
              <a:rPr lang="hu-HU" sz="1800" dirty="0" smtClean="0">
                <a:solidFill>
                  <a:schemeClr val="tx1"/>
                </a:solidFill>
              </a:rPr>
            </a:br>
            <a:r>
              <a:rPr lang="hu-HU" sz="1800" dirty="0" smtClean="0">
                <a:solidFill>
                  <a:schemeClr val="tx1"/>
                </a:solidFill>
              </a:rPr>
              <a:t/>
            </a:r>
            <a:br>
              <a:rPr lang="hu-HU" sz="1800" dirty="0" smtClean="0">
                <a:solidFill>
                  <a:schemeClr val="tx1"/>
                </a:solidFill>
              </a:rPr>
            </a:br>
            <a:r>
              <a:rPr lang="hu-HU" sz="2700" dirty="0" smtClean="0">
                <a:solidFill>
                  <a:schemeClr val="tx1"/>
                </a:solidFill>
              </a:rPr>
              <a:t>Demográfia</a:t>
            </a:r>
            <a:r>
              <a:rPr lang="hu-HU" sz="1800" dirty="0" smtClean="0">
                <a:solidFill>
                  <a:schemeClr val="tx1"/>
                </a:solidFill>
              </a:rPr>
              <a:t/>
            </a:r>
            <a:br>
              <a:rPr lang="hu-HU" sz="1800" dirty="0" smtClean="0">
                <a:solidFill>
                  <a:schemeClr val="tx1"/>
                </a:solidFill>
              </a:rPr>
            </a:br>
            <a:r>
              <a:rPr lang="hu-HU" sz="1800" dirty="0" smtClean="0">
                <a:solidFill>
                  <a:schemeClr val="tx1"/>
                </a:solidFill>
              </a:rPr>
              <a:t/>
            </a:r>
            <a:br>
              <a:rPr lang="hu-HU" sz="1800" dirty="0" smtClean="0">
                <a:solidFill>
                  <a:schemeClr val="tx1"/>
                </a:solidFill>
              </a:rPr>
            </a:br>
            <a:r>
              <a:rPr lang="hu-HU" sz="2200" dirty="0" smtClean="0">
                <a:solidFill>
                  <a:schemeClr val="tx1"/>
                </a:solidFill>
              </a:rPr>
              <a:t>A népesség fogyása, a várható élettartam növekedése, az időskorúak száma növekszik, a népesség öregedése, korfa kedvezőtlen átrendeződése.</a:t>
            </a:r>
            <a:br>
              <a:rPr lang="hu-HU" sz="2200" dirty="0" smtClean="0">
                <a:solidFill>
                  <a:schemeClr val="tx1"/>
                </a:solidFill>
              </a:rPr>
            </a:br>
            <a:r>
              <a:rPr lang="hu-HU" sz="2200" dirty="0" smtClean="0">
                <a:solidFill>
                  <a:schemeClr val="tx1"/>
                </a:solidFill>
              </a:rPr>
              <a:t/>
            </a:r>
            <a:br>
              <a:rPr lang="hu-HU" sz="2200" dirty="0" smtClean="0">
                <a:solidFill>
                  <a:schemeClr val="tx1"/>
                </a:solidFill>
              </a:rPr>
            </a:br>
            <a:r>
              <a:rPr lang="hu-HU" sz="2200" dirty="0" smtClean="0">
                <a:solidFill>
                  <a:schemeClr val="tx1"/>
                </a:solidFill>
              </a:rPr>
              <a:t>Időskori eltartottsági ráta növekedése, ezer aktív (15–64 éves) korúra jutó 65 éves és annál idősebb korúak </a:t>
            </a:r>
            <a:r>
              <a:rPr lang="hu-HU" sz="2200" dirty="0" smtClean="0">
                <a:solidFill>
                  <a:schemeClr val="tx1"/>
                </a:solidFill>
              </a:rPr>
              <a:t>száma. Kevesebb </a:t>
            </a:r>
            <a:r>
              <a:rPr lang="hu-HU" sz="2200" dirty="0" smtClean="0">
                <a:solidFill>
                  <a:schemeClr val="tx1"/>
                </a:solidFill>
              </a:rPr>
              <a:t>aktív korú jut egy idősre, nő az időskorúak eltartási indexe. </a:t>
            </a:r>
            <a:br>
              <a:rPr lang="hu-HU" sz="2200" dirty="0" smtClean="0">
                <a:solidFill>
                  <a:schemeClr val="tx1"/>
                </a:solidFill>
              </a:rPr>
            </a:br>
            <a:r>
              <a:rPr lang="hu-HU" sz="2200" dirty="0" smtClean="0">
                <a:solidFill>
                  <a:schemeClr val="tx1"/>
                </a:solidFill>
              </a:rPr>
              <a:t/>
            </a:r>
            <a:br>
              <a:rPr lang="hu-HU" sz="2200" dirty="0" smtClean="0">
                <a:solidFill>
                  <a:schemeClr val="tx1"/>
                </a:solidFill>
              </a:rPr>
            </a:br>
            <a:r>
              <a:rPr lang="hu-HU" sz="2200" dirty="0" smtClean="0">
                <a:solidFill>
                  <a:schemeClr val="tx1"/>
                </a:solidFill>
              </a:rPr>
              <a:t>Az öregedési index nő, időskorúak a gyermekkorúakhoz viszonyított aránya.  100 gyerekre mennyi idős </a:t>
            </a:r>
            <a:r>
              <a:rPr lang="hu-HU" sz="2200" dirty="0" smtClean="0">
                <a:solidFill>
                  <a:schemeClr val="tx1"/>
                </a:solidFill>
              </a:rPr>
              <a:t>jut.</a:t>
            </a:r>
            <a:r>
              <a:rPr lang="hu-HU" sz="2200" dirty="0" smtClean="0">
                <a:solidFill>
                  <a:schemeClr val="tx1"/>
                </a:solidFill>
              </a:rPr>
              <a:t/>
            </a:r>
            <a:br>
              <a:rPr lang="hu-HU" sz="2200" dirty="0" smtClean="0">
                <a:solidFill>
                  <a:schemeClr val="tx1"/>
                </a:solidFill>
              </a:rPr>
            </a:br>
            <a:r>
              <a:rPr lang="hu-HU" sz="2200" dirty="0" smtClean="0">
                <a:solidFill>
                  <a:schemeClr val="tx1"/>
                </a:solidFill>
              </a:rPr>
              <a:t/>
            </a:r>
            <a:br>
              <a:rPr lang="hu-HU" sz="2200" dirty="0" smtClean="0">
                <a:solidFill>
                  <a:schemeClr val="tx1"/>
                </a:solidFill>
              </a:rPr>
            </a:br>
            <a:r>
              <a:rPr lang="hu-HU" sz="2200" dirty="0" smtClean="0">
                <a:solidFill>
                  <a:schemeClr val="tx1"/>
                </a:solidFill>
              </a:rPr>
              <a:t>Régiók, települések közötti eltérések </a:t>
            </a:r>
            <a:r>
              <a:rPr lang="hu-HU" sz="2200" dirty="0" smtClean="0">
                <a:solidFill>
                  <a:schemeClr val="tx1"/>
                </a:solidFill>
              </a:rPr>
              <a:t>(migráció</a:t>
            </a:r>
            <a:r>
              <a:rPr lang="hu-HU" sz="2200" dirty="0" smtClean="0">
                <a:solidFill>
                  <a:schemeClr val="tx1"/>
                </a:solidFill>
              </a:rPr>
              <a:t>, egyéb tényezők befolyásolják).</a:t>
            </a:r>
            <a:br>
              <a:rPr lang="hu-HU" sz="2200" dirty="0" smtClean="0">
                <a:solidFill>
                  <a:schemeClr val="tx1"/>
                </a:solidFill>
              </a:rPr>
            </a:br>
            <a:r>
              <a:rPr lang="hu-HU" sz="2200" dirty="0" smtClean="0">
                <a:solidFill>
                  <a:schemeClr val="tx1"/>
                </a:solidFill>
              </a:rPr>
              <a:t/>
            </a:r>
            <a:br>
              <a:rPr lang="hu-HU" sz="2200" dirty="0" smtClean="0">
                <a:solidFill>
                  <a:schemeClr val="tx1"/>
                </a:solidFill>
              </a:rPr>
            </a:br>
            <a:r>
              <a:rPr lang="hu-HU" sz="2200" dirty="0" smtClean="0">
                <a:solidFill>
                  <a:schemeClr val="tx1"/>
                </a:solidFill>
              </a:rPr>
              <a:t>Egészségi állapot alakulása – várható élettartam – ápolási szükséglet.</a:t>
            </a:r>
            <a:br>
              <a:rPr lang="hu-HU" sz="2200" dirty="0" smtClean="0">
                <a:solidFill>
                  <a:schemeClr val="tx1"/>
                </a:solidFill>
              </a:rPr>
            </a:br>
            <a:r>
              <a:rPr lang="hu-HU" sz="2200" dirty="0" smtClean="0">
                <a:solidFill>
                  <a:schemeClr val="tx1"/>
                </a:solidFill>
              </a:rPr>
              <a:t/>
            </a:r>
            <a:br>
              <a:rPr lang="hu-HU" sz="2200" dirty="0" smtClean="0">
                <a:solidFill>
                  <a:schemeClr val="tx1"/>
                </a:solidFill>
              </a:rPr>
            </a:br>
            <a:endParaRPr lang="hu-HU" sz="2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rtalom helye 7"/>
          <p:cNvSpPr>
            <a:spLocks noGrp="1"/>
          </p:cNvSpPr>
          <p:nvPr>
            <p:ph sz="half" idx="1"/>
          </p:nvPr>
        </p:nvSpPr>
        <p:spPr>
          <a:xfrm>
            <a:off x="6344049" y="4954589"/>
            <a:ext cx="4587430" cy="1751011"/>
          </a:xfrm>
        </p:spPr>
        <p:txBody>
          <a:bodyPr>
            <a:normAutofit fontScale="85000" lnSpcReduction="20000"/>
          </a:bodyPr>
          <a:lstStyle/>
          <a:p>
            <a:pPr marL="0" indent="0">
              <a:buNone/>
            </a:pPr>
            <a:r>
              <a:rPr lang="hu-HU" dirty="0"/>
              <a:t>Lakosságszám (2019 KSH):</a:t>
            </a:r>
          </a:p>
          <a:p>
            <a:pPr marL="0" indent="0">
              <a:buNone/>
            </a:pPr>
            <a:endParaRPr lang="hu-HU" dirty="0"/>
          </a:p>
          <a:p>
            <a:r>
              <a:rPr lang="hu-HU" dirty="0"/>
              <a:t>Békés megye: 334 264 Fő</a:t>
            </a:r>
          </a:p>
          <a:p>
            <a:r>
              <a:rPr lang="hu-HU" dirty="0"/>
              <a:t>Csongrád-Csanád megye: 399 012 Fő</a:t>
            </a:r>
          </a:p>
        </p:txBody>
      </p:sp>
      <p:pic>
        <p:nvPicPr>
          <p:cNvPr id="9" name="Kép 8"/>
          <p:cNvPicPr>
            <a:picLocks noChangeAspect="1"/>
          </p:cNvPicPr>
          <p:nvPr/>
        </p:nvPicPr>
        <p:blipFill>
          <a:blip r:embed="rId2"/>
          <a:stretch>
            <a:fillRect/>
          </a:stretch>
        </p:blipFill>
        <p:spPr>
          <a:xfrm>
            <a:off x="345066" y="0"/>
            <a:ext cx="4718419" cy="6858000"/>
          </a:xfrm>
          <a:prstGeom prst="rect">
            <a:avLst/>
          </a:prstGeom>
        </p:spPr>
      </p:pic>
      <p:pic>
        <p:nvPicPr>
          <p:cNvPr id="10" name="Kép 9"/>
          <p:cNvPicPr>
            <a:picLocks noChangeAspect="1"/>
          </p:cNvPicPr>
          <p:nvPr/>
        </p:nvPicPr>
        <p:blipFill>
          <a:blip r:embed="rId3"/>
          <a:stretch>
            <a:fillRect/>
          </a:stretch>
        </p:blipFill>
        <p:spPr>
          <a:xfrm>
            <a:off x="5239149" y="0"/>
            <a:ext cx="6952851" cy="4791738"/>
          </a:xfrm>
          <a:prstGeom prst="rect">
            <a:avLst/>
          </a:prstGeom>
        </p:spPr>
      </p:pic>
    </p:spTree>
    <p:extLst>
      <p:ext uri="{BB962C8B-B14F-4D97-AF65-F5344CB8AC3E}">
        <p14:creationId xmlns:p14="http://schemas.microsoft.com/office/powerpoint/2010/main" xmlns="" val="21170566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áblázat 5"/>
          <p:cNvGraphicFramePr>
            <a:graphicFrameLocks noGrp="1"/>
          </p:cNvGraphicFramePr>
          <p:nvPr/>
        </p:nvGraphicFramePr>
        <p:xfrm>
          <a:off x="228604" y="278296"/>
          <a:ext cx="11648657" cy="6281529"/>
        </p:xfrm>
        <a:graphic>
          <a:graphicData uri="http://schemas.openxmlformats.org/drawingml/2006/table">
            <a:tbl>
              <a:tblPr/>
              <a:tblGrid>
                <a:gridCol w="1977786"/>
                <a:gridCol w="1044171"/>
                <a:gridCol w="1044171"/>
                <a:gridCol w="764703"/>
                <a:gridCol w="761630"/>
                <a:gridCol w="761630"/>
                <a:gridCol w="687926"/>
                <a:gridCol w="687926"/>
                <a:gridCol w="614219"/>
                <a:gridCol w="675641"/>
                <a:gridCol w="675641"/>
                <a:gridCol w="651071"/>
                <a:gridCol w="651071"/>
                <a:gridCol w="651071"/>
              </a:tblGrid>
              <a:tr h="552856">
                <a:tc gridSpan="14">
                  <a:txBody>
                    <a:bodyPr/>
                    <a:lstStyle/>
                    <a:p>
                      <a:pPr algn="ctr" fontAlgn="ctr"/>
                      <a:r>
                        <a:rPr lang="hu-HU" sz="1000" b="1" i="0" u="none" strike="noStrike" dirty="0">
                          <a:solidFill>
                            <a:srgbClr val="000000"/>
                          </a:solidFill>
                          <a:latin typeface="Calibri"/>
                        </a:rPr>
                        <a:t>Időskorúak ellátása - alap és szakosított ellátásainak országos lefedettsége  az új TSZR felosztásban (2 megye+Budapest) Engedélyezett szolgáltatások száma 2021.TSZR pályázati felhívásból adat</a:t>
                      </a:r>
                      <a:br>
                        <a:rPr lang="hu-HU" sz="1000" b="1" i="0" u="none" strike="noStrike" dirty="0">
                          <a:solidFill>
                            <a:srgbClr val="000000"/>
                          </a:solidFill>
                          <a:latin typeface="Calibri"/>
                        </a:rPr>
                      </a:br>
                      <a:endParaRPr lang="hu-HU" sz="1000" b="1" i="0" u="none" strike="noStrike" dirty="0">
                        <a:solidFill>
                          <a:srgbClr val="000000"/>
                        </a:solidFill>
                        <a:latin typeface="Calibri"/>
                      </a:endParaRP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r>
              <a:tr h="1177125">
                <a:tc>
                  <a:txBody>
                    <a:bodyPr/>
                    <a:lstStyle/>
                    <a:p>
                      <a:pPr algn="l" fontAlgn="t"/>
                      <a:r>
                        <a:rPr lang="hu-HU" sz="1000" b="1" i="0" u="none" strike="noStrike">
                          <a:solidFill>
                            <a:srgbClr val="000000"/>
                          </a:solidFill>
                          <a:latin typeface="Calibri"/>
                        </a:rPr>
                        <a:t>Forma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1000" b="1" i="0" u="none" strike="noStrike">
                          <a:solidFill>
                            <a:srgbClr val="000000"/>
                          </a:solidFill>
                          <a:latin typeface="Calibri"/>
                        </a:rPr>
                        <a:t>Ellátás típusa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1000" b="1" i="0" u="none" strike="noStrike">
                          <a:solidFill>
                            <a:srgbClr val="000000"/>
                          </a:solidFill>
                          <a:latin typeface="Calibri"/>
                        </a:rPr>
                        <a:t>Ellátás altípusa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Budapest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Pest, Nógrád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Komárom-Esztergom, Fejér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Vas, Zala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Győr-Moson-Sopron, Veszprém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dirty="0">
                          <a:solidFill>
                            <a:srgbClr val="000000"/>
                          </a:solidFill>
                          <a:latin typeface="Calibri"/>
                        </a:rPr>
                        <a:t>Szabolcs-Szatmár-Bereg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Borsod, Heves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Békés, Csongrád-Csanád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Somogy, Baranya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Bács-Kiskun, Tolna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1000" b="1" i="0" u="none" strike="noStrike">
                          <a:solidFill>
                            <a:srgbClr val="000000"/>
                          </a:solidFill>
                          <a:latin typeface="Calibri"/>
                        </a:rPr>
                        <a:t>Hajdú-Bihar, Jász-Nagykun-Szolnok</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r>
              <a:tr h="535200">
                <a:tc rowSpan="3">
                  <a:txBody>
                    <a:bodyPr/>
                    <a:lstStyle/>
                    <a:p>
                      <a:pPr algn="l" fontAlgn="t"/>
                      <a:r>
                        <a:rPr lang="hu-HU" sz="1000" b="0" i="0" u="none" strike="noStrike">
                          <a:solidFill>
                            <a:srgbClr val="000000"/>
                          </a:solidFill>
                          <a:latin typeface="Calibri"/>
                        </a:rPr>
                        <a:t>Szociális alapellátás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1000" b="0" i="0" u="none" strike="noStrike">
                          <a:solidFill>
                            <a:srgbClr val="000000"/>
                          </a:solidFill>
                          <a:latin typeface="Calibri"/>
                        </a:rPr>
                        <a:t>nappali ellátás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1000" b="0" i="0" u="none" strike="noStrike">
                          <a:solidFill>
                            <a:srgbClr val="000000"/>
                          </a:solidFill>
                          <a:latin typeface="Calibri"/>
                        </a:rPr>
                        <a:t>időskorúak nappali ellátása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ctr"/>
                      <a:r>
                        <a:rPr lang="hu-HU" sz="1000" b="0" i="0" u="none" strike="noStrike">
                          <a:solidFill>
                            <a:srgbClr val="000000"/>
                          </a:solidFill>
                          <a:latin typeface="Calibri"/>
                        </a:rPr>
                        <a:t>102</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90</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62</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52</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55</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dirty="0">
                          <a:solidFill>
                            <a:srgbClr val="000000"/>
                          </a:solidFill>
                          <a:latin typeface="Calibri"/>
                        </a:rPr>
                        <a:t>136</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150</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1" i="0" u="none" strike="noStrike">
                          <a:solidFill>
                            <a:srgbClr val="000000"/>
                          </a:solidFill>
                          <a:latin typeface="Calibri"/>
                        </a:rPr>
                        <a:t>147</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hu-HU" sz="1000" b="0" i="0" u="none" strike="noStrike">
                          <a:solidFill>
                            <a:srgbClr val="000000"/>
                          </a:solidFill>
                          <a:latin typeface="Calibri"/>
                        </a:rPr>
                        <a:t>104</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88</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hu-HU" sz="1000" b="0" i="0" u="none" strike="noStrike">
                          <a:solidFill>
                            <a:srgbClr val="000000"/>
                          </a:solidFill>
                          <a:latin typeface="Calibri"/>
                        </a:rPr>
                        <a:t>139</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535200">
                <a:tc vMerge="1">
                  <a:txBody>
                    <a:bodyPr/>
                    <a:lstStyle/>
                    <a:p>
                      <a:endParaRPr lang="hu-HU"/>
                    </a:p>
                  </a:txBody>
                  <a:tcPr/>
                </a:tc>
                <a:tc>
                  <a:txBody>
                    <a:bodyPr/>
                    <a:lstStyle/>
                    <a:p>
                      <a:pPr algn="l" fontAlgn="t"/>
                      <a:r>
                        <a:rPr lang="hu-HU" sz="1000" b="0" i="0" u="none" strike="noStrike">
                          <a:solidFill>
                            <a:srgbClr val="000000"/>
                          </a:solidFill>
                          <a:latin typeface="Calibri"/>
                        </a:rPr>
                        <a:t>házi segítségnyújtás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1000" b="0" i="0" u="none" strike="noStrike">
                          <a:solidFill>
                            <a:srgbClr val="000000"/>
                          </a:solidFill>
                          <a:latin typeface="Calibri"/>
                        </a:rPr>
                        <a:t>házi segítségnyújtás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ctr"/>
                      <a:r>
                        <a:rPr lang="hu-HU" sz="1000" b="0" i="0" u="none" strike="noStrike">
                          <a:solidFill>
                            <a:srgbClr val="000000"/>
                          </a:solidFill>
                          <a:latin typeface="Calibri"/>
                        </a:rPr>
                        <a:t>73</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132</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85</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87</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81</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175</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211</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1" i="0" u="none" strike="noStrike">
                          <a:solidFill>
                            <a:srgbClr val="000000"/>
                          </a:solidFill>
                          <a:latin typeface="Calibri"/>
                        </a:rPr>
                        <a:t>149</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hu-HU" sz="1000" b="0" i="0" u="none" strike="noStrike">
                          <a:solidFill>
                            <a:srgbClr val="000000"/>
                          </a:solidFill>
                          <a:latin typeface="Calibri"/>
                        </a:rPr>
                        <a:t>91</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111</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hu-HU" sz="1000" b="0" i="0" u="none" strike="noStrike">
                          <a:solidFill>
                            <a:srgbClr val="000000"/>
                          </a:solidFill>
                          <a:latin typeface="Calibri"/>
                        </a:rPr>
                        <a:t>188</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784749">
                <a:tc vMerge="1">
                  <a:txBody>
                    <a:bodyPr/>
                    <a:lstStyle/>
                    <a:p>
                      <a:endParaRPr lang="hu-HU"/>
                    </a:p>
                  </a:txBody>
                  <a:tcPr/>
                </a:tc>
                <a:tc>
                  <a:txBody>
                    <a:bodyPr/>
                    <a:lstStyle/>
                    <a:p>
                      <a:pPr algn="l" fontAlgn="t"/>
                      <a:r>
                        <a:rPr lang="hu-HU" sz="1000" b="0" i="0" u="none" strike="noStrike">
                          <a:solidFill>
                            <a:srgbClr val="000000"/>
                          </a:solidFill>
                          <a:latin typeface="Calibri"/>
                        </a:rPr>
                        <a:t>jelzőrendszeres házi segítségnyújtás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1000" b="0" i="0" u="none" strike="noStrike">
                          <a:solidFill>
                            <a:srgbClr val="000000"/>
                          </a:solidFill>
                          <a:latin typeface="Calibri"/>
                        </a:rPr>
                        <a:t>jelzőrendszeres házi segítségnyújtás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ctr"/>
                      <a:r>
                        <a:rPr lang="hu-HU" sz="1000" b="0" i="0" u="none" strike="noStrike">
                          <a:solidFill>
                            <a:srgbClr val="000000"/>
                          </a:solidFill>
                          <a:latin typeface="Calibri"/>
                        </a:rPr>
                        <a:t>21</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27</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12</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12</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9</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24</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24</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1" i="0" u="none" strike="noStrike">
                          <a:solidFill>
                            <a:srgbClr val="000000"/>
                          </a:solidFill>
                          <a:latin typeface="Calibri"/>
                        </a:rPr>
                        <a:t>15</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hu-HU" sz="1000" b="0" i="0" u="none" strike="noStrike">
                          <a:solidFill>
                            <a:srgbClr val="000000"/>
                          </a:solidFill>
                          <a:latin typeface="Calibri"/>
                        </a:rPr>
                        <a:t>20</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18</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hu-HU" sz="1000" b="0" i="0" u="none" strike="noStrike">
                          <a:solidFill>
                            <a:srgbClr val="000000"/>
                          </a:solidFill>
                          <a:latin typeface="Calibri"/>
                        </a:rPr>
                        <a:t>21</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980937">
                <a:tc rowSpan="2">
                  <a:txBody>
                    <a:bodyPr/>
                    <a:lstStyle/>
                    <a:p>
                      <a:pPr algn="l" fontAlgn="t"/>
                      <a:r>
                        <a:rPr lang="hu-HU" sz="1000" b="0" i="0" u="none" strike="noStrike">
                          <a:solidFill>
                            <a:srgbClr val="000000"/>
                          </a:solidFill>
                          <a:latin typeface="Calibri"/>
                        </a:rPr>
                        <a:t>Személyes gondoskodás keretébe tartozó szakosított ellátások</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1000" b="0" i="0" u="none" strike="noStrike">
                          <a:solidFill>
                            <a:srgbClr val="000000"/>
                          </a:solidFill>
                          <a:latin typeface="Calibri"/>
                        </a:rPr>
                        <a:t>átmeneti elhelyezést nyújtó intézményi ellátás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1000" b="0" i="0" u="none" strike="noStrike">
                          <a:solidFill>
                            <a:srgbClr val="000000"/>
                          </a:solidFill>
                          <a:latin typeface="Calibri"/>
                        </a:rPr>
                        <a:t>időskorúak gondozóháza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ctr"/>
                      <a:r>
                        <a:rPr lang="hu-HU" sz="1000" b="0" i="0" u="none" strike="noStrike">
                          <a:solidFill>
                            <a:srgbClr val="000000"/>
                          </a:solidFill>
                          <a:latin typeface="Calibri"/>
                        </a:rPr>
                        <a:t>36</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23</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14</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6</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15</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4</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10</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1" i="0" u="none" strike="noStrike">
                          <a:solidFill>
                            <a:srgbClr val="000000"/>
                          </a:solidFill>
                          <a:latin typeface="Calibri"/>
                        </a:rPr>
                        <a:t>10</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hu-HU" sz="1000" b="0" i="0" u="none" strike="noStrike">
                          <a:solidFill>
                            <a:srgbClr val="000000"/>
                          </a:solidFill>
                          <a:latin typeface="Calibri"/>
                        </a:rPr>
                        <a:t>4</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8</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hu-HU" sz="1000" b="0" i="0" u="none" strike="noStrike">
                          <a:solidFill>
                            <a:srgbClr val="000000"/>
                          </a:solidFill>
                          <a:latin typeface="Calibri"/>
                        </a:rPr>
                        <a:t>18</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980937">
                <a:tc vMerge="1">
                  <a:txBody>
                    <a:bodyPr/>
                    <a:lstStyle/>
                    <a:p>
                      <a:endParaRPr lang="hu-HU"/>
                    </a:p>
                  </a:txBody>
                  <a:tcPr/>
                </a:tc>
                <a:tc>
                  <a:txBody>
                    <a:bodyPr/>
                    <a:lstStyle/>
                    <a:p>
                      <a:pPr algn="l" fontAlgn="t"/>
                      <a:r>
                        <a:rPr lang="hu-HU" sz="1000" b="0" i="0" u="none" strike="noStrike">
                          <a:solidFill>
                            <a:srgbClr val="000000"/>
                          </a:solidFill>
                          <a:latin typeface="Calibri"/>
                        </a:rPr>
                        <a:t>ápolást, gondozást nyújtó intézményi ellátás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1000" b="0" i="0" u="none" strike="noStrike">
                          <a:solidFill>
                            <a:srgbClr val="000000"/>
                          </a:solidFill>
                          <a:latin typeface="Calibri"/>
                        </a:rPr>
                        <a:t>idősek otthona </a:t>
                      </a:r>
                    </a:p>
                  </a:txBody>
                  <a:tcPr marL="6583" marR="6583" marT="658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ctr"/>
                      <a:r>
                        <a:rPr lang="hu-HU" sz="1000" b="0" i="0" u="none" strike="noStrike">
                          <a:solidFill>
                            <a:srgbClr val="000000"/>
                          </a:solidFill>
                          <a:latin typeface="Calibri"/>
                        </a:rPr>
                        <a:t>75</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111</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63</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54</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63</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93</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86</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1" i="0" u="none" strike="noStrike">
                          <a:solidFill>
                            <a:srgbClr val="000000"/>
                          </a:solidFill>
                          <a:latin typeface="Calibri"/>
                        </a:rPr>
                        <a:t>91</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hu-HU" sz="1000" b="0" i="0" u="none" strike="noStrike">
                          <a:solidFill>
                            <a:srgbClr val="000000"/>
                          </a:solidFill>
                          <a:latin typeface="Calibri"/>
                        </a:rPr>
                        <a:t>79</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hu-HU" sz="1000" b="0" i="0" u="none" strike="noStrike">
                          <a:solidFill>
                            <a:srgbClr val="000000"/>
                          </a:solidFill>
                          <a:latin typeface="Calibri"/>
                        </a:rPr>
                        <a:t>82</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hu-HU" sz="1000" b="0" i="0" u="none" strike="noStrike">
                          <a:solidFill>
                            <a:srgbClr val="000000"/>
                          </a:solidFill>
                          <a:latin typeface="Calibri"/>
                        </a:rPr>
                        <a:t>92</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734525">
                <a:tc gridSpan="14">
                  <a:txBody>
                    <a:bodyPr/>
                    <a:lstStyle/>
                    <a:p>
                      <a:pPr algn="ctr" fontAlgn="ctr"/>
                      <a:r>
                        <a:rPr lang="hu-HU" sz="1000" b="1" i="0" u="none" strike="noStrike" dirty="0">
                          <a:solidFill>
                            <a:srgbClr val="000000"/>
                          </a:solidFill>
                          <a:latin typeface="Calibri"/>
                        </a:rPr>
                        <a:t>Forrás: „Területi szakmatámogatási rendszer létrehozása, szakmatámogatási feladatok ellátása- 2021” saját szerkesztés</a:t>
                      </a:r>
                      <a:br>
                        <a:rPr lang="hu-HU" sz="1000" b="1" i="0" u="none" strike="noStrike" dirty="0">
                          <a:solidFill>
                            <a:srgbClr val="000000"/>
                          </a:solidFill>
                          <a:latin typeface="Calibri"/>
                        </a:rPr>
                      </a:br>
                      <a:r>
                        <a:rPr lang="hu-HU" sz="1000" b="1" i="0" u="none" strike="noStrike" dirty="0">
                          <a:solidFill>
                            <a:srgbClr val="000000"/>
                          </a:solidFill>
                          <a:latin typeface="Calibri"/>
                        </a:rPr>
                        <a:t>(TSZR2021)</a:t>
                      </a:r>
                      <a:br>
                        <a:rPr lang="hu-HU" sz="1000" b="1" i="0" u="none" strike="noStrike" dirty="0">
                          <a:solidFill>
                            <a:srgbClr val="000000"/>
                          </a:solidFill>
                          <a:latin typeface="Calibri"/>
                        </a:rPr>
                      </a:br>
                      <a:r>
                        <a:rPr lang="hu-HU" sz="1000" b="1" i="0" u="none" strike="noStrike" dirty="0">
                          <a:solidFill>
                            <a:srgbClr val="000000"/>
                          </a:solidFill>
                          <a:latin typeface="Calibri"/>
                        </a:rPr>
                        <a:t>címmel</a:t>
                      </a:r>
                      <a:br>
                        <a:rPr lang="hu-HU" sz="1000" b="1" i="0" u="none" strike="noStrike" dirty="0">
                          <a:solidFill>
                            <a:srgbClr val="000000"/>
                          </a:solidFill>
                          <a:latin typeface="Calibri"/>
                        </a:rPr>
                      </a:br>
                      <a:r>
                        <a:rPr lang="hu-HU" sz="1000" b="1" i="0" u="none" strike="noStrike" dirty="0">
                          <a:solidFill>
                            <a:srgbClr val="000000"/>
                          </a:solidFill>
                          <a:latin typeface="Calibri"/>
                        </a:rPr>
                        <a:t>MÓDOSULT</a:t>
                      </a:r>
                    </a:p>
                  </a:txBody>
                  <a:tcPr marL="6583" marR="6583" marT="65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r>
            </a:tbl>
          </a:graphicData>
        </a:graphic>
      </p:graphicFrame>
    </p:spTree>
    <p:extLst>
      <p:ext uri="{BB962C8B-B14F-4D97-AF65-F5344CB8AC3E}">
        <p14:creationId xmlns:p14="http://schemas.microsoft.com/office/powerpoint/2010/main" xmlns="" val="1855829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áblázat 2"/>
          <p:cNvGraphicFramePr>
            <a:graphicFrameLocks noGrp="1"/>
          </p:cNvGraphicFramePr>
          <p:nvPr/>
        </p:nvGraphicFramePr>
        <p:xfrm>
          <a:off x="337930" y="586407"/>
          <a:ext cx="11410121" cy="5864090"/>
        </p:xfrm>
        <a:graphic>
          <a:graphicData uri="http://schemas.openxmlformats.org/drawingml/2006/table">
            <a:tbl>
              <a:tblPr/>
              <a:tblGrid>
                <a:gridCol w="1582407"/>
                <a:gridCol w="1576988"/>
                <a:gridCol w="1390025"/>
                <a:gridCol w="606950"/>
                <a:gridCol w="639465"/>
                <a:gridCol w="634046"/>
                <a:gridCol w="617788"/>
                <a:gridCol w="617788"/>
                <a:gridCol w="606950"/>
                <a:gridCol w="601530"/>
                <a:gridCol w="596111"/>
                <a:gridCol w="593402"/>
                <a:gridCol w="671982"/>
                <a:gridCol w="674689"/>
              </a:tblGrid>
              <a:tr h="306699">
                <a:tc gridSpan="14">
                  <a:txBody>
                    <a:bodyPr/>
                    <a:lstStyle/>
                    <a:p>
                      <a:pPr algn="ctr" fontAlgn="b"/>
                      <a:r>
                        <a:rPr lang="hu-HU" sz="900" b="1" i="0" u="none" strike="noStrike" dirty="0">
                          <a:solidFill>
                            <a:srgbClr val="000000"/>
                          </a:solidFill>
                          <a:latin typeface="Calibri"/>
                        </a:rPr>
                        <a:t>Időskorúak ellátásának engedélyezett működés - két megye adatai 1</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r>
              <a:tr h="1111478">
                <a:tc rowSpan="9">
                  <a:txBody>
                    <a:bodyPr/>
                    <a:lstStyle/>
                    <a:p>
                      <a:pPr algn="l" fontAlgn="ctr"/>
                      <a:r>
                        <a:rPr lang="hu-HU" sz="900" b="0" i="0" u="none" strike="noStrike" dirty="0">
                          <a:solidFill>
                            <a:srgbClr val="000000"/>
                          </a:solidFill>
                          <a:latin typeface="Calibri"/>
                        </a:rPr>
                        <a:t>Szociális alapellátás </a:t>
                      </a:r>
                    </a:p>
                  </a:txBody>
                  <a:tcPr marL="6176" marR="6176" marT="61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Ellátás altípusa</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Kapacitás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Békés,                    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gridSpan="10">
                  <a:txBody>
                    <a:bodyPr/>
                    <a:lstStyle/>
                    <a:p>
                      <a:pPr algn="ctr" fontAlgn="t"/>
                      <a:r>
                        <a:rPr lang="hu-HU" sz="900" b="1" i="0" u="none" strike="noStrike">
                          <a:solidFill>
                            <a:srgbClr val="000000"/>
                          </a:solidFill>
                          <a:latin typeface="Calibri"/>
                        </a:rPr>
                        <a:t>Fenntartó típusa</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r>
              <a:tr h="561873">
                <a:tc vMerge="1">
                  <a:txBody>
                    <a:bodyPr/>
                    <a:lstStyle/>
                    <a:p>
                      <a:endParaRPr lang="hu-HU"/>
                    </a:p>
                  </a:txBody>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gridSpan="2">
                  <a:txBody>
                    <a:bodyPr/>
                    <a:lstStyle/>
                    <a:p>
                      <a:pPr algn="ctr" fontAlgn="t"/>
                      <a:r>
                        <a:rPr lang="hu-HU" sz="900" b="0" i="0" u="none" strike="noStrike">
                          <a:solidFill>
                            <a:srgbClr val="000000"/>
                          </a:solidFill>
                          <a:latin typeface="Calibri"/>
                        </a:rPr>
                        <a:t>Önkormányzati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gridSpan="2">
                  <a:txBody>
                    <a:bodyPr/>
                    <a:lstStyle/>
                    <a:p>
                      <a:pPr algn="ctr" fontAlgn="t"/>
                      <a:r>
                        <a:rPr lang="hu-HU" sz="900" b="0" i="0" u="none" strike="noStrike">
                          <a:solidFill>
                            <a:srgbClr val="000000"/>
                          </a:solidFill>
                          <a:latin typeface="Calibri"/>
                        </a:rPr>
                        <a:t>Egyéb nem állami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gridSpan="2">
                  <a:txBody>
                    <a:bodyPr/>
                    <a:lstStyle/>
                    <a:p>
                      <a:pPr algn="ctr" fontAlgn="t"/>
                      <a:r>
                        <a:rPr lang="hu-HU" sz="900" b="0" i="0" u="none" strike="noStrike">
                          <a:solidFill>
                            <a:srgbClr val="000000"/>
                          </a:solidFill>
                          <a:latin typeface="Calibri"/>
                        </a:rPr>
                        <a:t>Központi kormányzati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gridSpan="2">
                  <a:txBody>
                    <a:bodyPr/>
                    <a:lstStyle/>
                    <a:p>
                      <a:pPr algn="ctr" fontAlgn="t"/>
                      <a:r>
                        <a:rPr lang="hu-HU" sz="900" b="0" i="0" u="none" strike="noStrike">
                          <a:solidFill>
                            <a:srgbClr val="000000"/>
                          </a:solidFill>
                          <a:latin typeface="Calibri"/>
                        </a:rPr>
                        <a:t>Egyházi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gridSpan="2">
                  <a:txBody>
                    <a:bodyPr/>
                    <a:lstStyle/>
                    <a:p>
                      <a:pPr algn="ctr" fontAlgn="t"/>
                      <a:r>
                        <a:rPr lang="hu-HU" sz="900" b="0" i="0" u="none" strike="noStrike">
                          <a:solidFill>
                            <a:srgbClr val="000000"/>
                          </a:solidFill>
                          <a:latin typeface="Calibri"/>
                        </a:rPr>
                        <a:t>Non profit nem állami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r>
              <a:tr h="920098">
                <a:tc vMerge="1">
                  <a:txBody>
                    <a:bodyPr/>
                    <a:lstStyle/>
                    <a:p>
                      <a:endParaRPr lang="hu-HU"/>
                    </a:p>
                  </a:txBody>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561873">
                <a:tc vMerge="1">
                  <a:txBody>
                    <a:bodyPr/>
                    <a:lstStyle/>
                    <a:p>
                      <a:endParaRPr lang="hu-HU"/>
                    </a:p>
                  </a:txBody>
                  <a:tcPr/>
                </a:tc>
                <a:tc>
                  <a:txBody>
                    <a:bodyPr/>
                    <a:lstStyle/>
                    <a:p>
                      <a:pPr algn="l" fontAlgn="t"/>
                      <a:r>
                        <a:rPr lang="hu-HU" sz="900" b="0" i="0" u="none" strike="noStrike">
                          <a:solidFill>
                            <a:srgbClr val="000000"/>
                          </a:solidFill>
                          <a:latin typeface="Calibri"/>
                        </a:rPr>
                        <a:t>időskorúak nappali ellátása</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146</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900" b="0" i="0" u="none" strike="noStrike">
                          <a:solidFill>
                            <a:srgbClr val="000000"/>
                          </a:solidFill>
                          <a:latin typeface="Calibri"/>
                        </a:rPr>
                        <a:t>81</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47</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1</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13</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1</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3</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306699">
                <a:tc vMerge="1">
                  <a:txBody>
                    <a:bodyPr/>
                    <a:lstStyle/>
                    <a:p>
                      <a:endParaRPr lang="hu-HU"/>
                    </a:p>
                  </a:txBody>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0" i="0" u="none" strike="noStrike">
                          <a:solidFill>
                            <a:srgbClr val="000000"/>
                          </a:solidFill>
                          <a:latin typeface="Calibri"/>
                        </a:rPr>
                        <a:t>férőhelyek</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5198</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900" b="0" i="0" u="none" strike="noStrike">
                          <a:solidFill>
                            <a:srgbClr val="000000"/>
                          </a:solidFill>
                          <a:latin typeface="Calibri"/>
                        </a:rPr>
                        <a:t>2874</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1622</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60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457</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35</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150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306699">
                <a:tc vMerge="1">
                  <a:txBody>
                    <a:bodyPr/>
                    <a:lstStyle/>
                    <a:p>
                      <a:endParaRPr lang="hu-HU"/>
                    </a:p>
                  </a:txBody>
                  <a:tcPr/>
                </a:tc>
                <a:tc>
                  <a:txBody>
                    <a:bodyPr/>
                    <a:lstStyle/>
                    <a:p>
                      <a:pPr algn="l" fontAlgn="b"/>
                      <a:r>
                        <a:rPr lang="hu-HU" sz="900" b="0" i="0" u="none" strike="noStrike">
                          <a:solidFill>
                            <a:srgbClr val="000000"/>
                          </a:solidFill>
                          <a:latin typeface="Calibri"/>
                        </a:rPr>
                        <a:t>házi segítségnyújtás</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0" i="0" u="none" strike="noStrike">
                          <a:solidFill>
                            <a:srgbClr val="000000"/>
                          </a:solidFill>
                          <a:latin typeface="Calibri"/>
                        </a:rPr>
                        <a:t> </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1" i="0" u="none" strike="noStrike">
                          <a:solidFill>
                            <a:srgbClr val="000000"/>
                          </a:solidFill>
                          <a:latin typeface="Calibri"/>
                        </a:rPr>
                        <a:t>149</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b"/>
                      <a:r>
                        <a:rPr lang="hu-HU" sz="900" b="0" i="0" u="none" strike="noStrike">
                          <a:solidFill>
                            <a:srgbClr val="000000"/>
                          </a:solidFill>
                          <a:latin typeface="Calibri"/>
                        </a:rPr>
                        <a:t>66</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49</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1</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2</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19</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5</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5</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2</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306699">
                <a:tc vMerge="1">
                  <a:txBody>
                    <a:bodyPr/>
                    <a:lstStyle/>
                    <a:p>
                      <a:endParaRPr lang="hu-HU"/>
                    </a:p>
                  </a:txBody>
                  <a:tcPr/>
                </a:tc>
                <a:tc>
                  <a:txBody>
                    <a:bodyPr/>
                    <a:lstStyle/>
                    <a:p>
                      <a:pPr algn="l" fontAlgn="b"/>
                      <a:r>
                        <a:rPr lang="hu-HU" sz="900" b="0" i="0" u="none" strike="noStrike">
                          <a:solidFill>
                            <a:srgbClr val="000000"/>
                          </a:solidFill>
                          <a:latin typeface="Calibri"/>
                        </a:rPr>
                        <a:t> </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0" i="0" u="none" strike="noStrike">
                          <a:solidFill>
                            <a:srgbClr val="000000"/>
                          </a:solidFill>
                          <a:latin typeface="Calibri"/>
                        </a:rPr>
                        <a:t>létszám</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1" i="0" u="none" strike="noStrike">
                          <a:solidFill>
                            <a:srgbClr val="000000"/>
                          </a:solidFill>
                          <a:latin typeface="Calibri"/>
                        </a:rPr>
                        <a:t>21022</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b"/>
                      <a:r>
                        <a:rPr lang="hu-HU" sz="900" b="0" i="0" u="none" strike="noStrike">
                          <a:solidFill>
                            <a:srgbClr val="000000"/>
                          </a:solidFill>
                          <a:latin typeface="Calibri"/>
                        </a:rPr>
                        <a:t>4453</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1530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18</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11856</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1246</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1919</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13400">
                <a:tc vMerge="1">
                  <a:txBody>
                    <a:bodyPr/>
                    <a:lstStyle/>
                    <a:p>
                      <a:endParaRPr lang="hu-HU"/>
                    </a:p>
                  </a:txBody>
                  <a:tcPr/>
                </a:tc>
                <a:tc>
                  <a:txBody>
                    <a:bodyPr/>
                    <a:lstStyle/>
                    <a:p>
                      <a:pPr algn="l" fontAlgn="b"/>
                      <a:r>
                        <a:rPr lang="hu-HU" sz="900" b="0" i="0" u="none" strike="noStrike">
                          <a:solidFill>
                            <a:srgbClr val="000000"/>
                          </a:solidFill>
                          <a:latin typeface="Calibri"/>
                        </a:rPr>
                        <a:t>jelzőrendszeres házi segítségnyújtás</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0" i="0" u="none" strike="noStrike">
                          <a:solidFill>
                            <a:srgbClr val="000000"/>
                          </a:solidFill>
                          <a:latin typeface="Calibri"/>
                        </a:rPr>
                        <a:t> </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15</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900" b="0" i="0" u="none" strike="noStrike">
                          <a:solidFill>
                            <a:srgbClr val="000000"/>
                          </a:solidFill>
                          <a:latin typeface="Calibri"/>
                        </a:rPr>
                        <a:t>5</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6</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2</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1</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1</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561873">
                <a:tc vMerge="1">
                  <a:txBody>
                    <a:bodyPr/>
                    <a:lstStyle/>
                    <a:p>
                      <a:endParaRPr lang="hu-HU"/>
                    </a:p>
                  </a:txBody>
                  <a:tcPr/>
                </a:tc>
                <a:tc>
                  <a:txBody>
                    <a:bodyPr/>
                    <a:lstStyle/>
                    <a:p>
                      <a:pPr algn="l" fontAlgn="b"/>
                      <a:r>
                        <a:rPr lang="hu-HU" sz="900" b="0" i="0" u="none" strike="noStrike">
                          <a:solidFill>
                            <a:srgbClr val="000000"/>
                          </a:solidFill>
                          <a:latin typeface="Calibri"/>
                        </a:rPr>
                        <a:t> </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0" i="0" u="none" strike="noStrike">
                          <a:solidFill>
                            <a:srgbClr val="000000"/>
                          </a:solidFill>
                          <a:latin typeface="Calibri"/>
                        </a:rPr>
                        <a:t>jelzőkészülékek száma</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2355</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900" b="0" i="0" u="none" strike="noStrike">
                          <a:solidFill>
                            <a:srgbClr val="000000"/>
                          </a:solidFill>
                          <a:latin typeface="Calibri"/>
                        </a:rPr>
                        <a:t>847</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556</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812</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40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100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306699">
                <a:tc gridSpan="14">
                  <a:txBody>
                    <a:bodyPr/>
                    <a:lstStyle/>
                    <a:p>
                      <a:pPr algn="ctr" fontAlgn="b"/>
                      <a:r>
                        <a:rPr lang="hu-HU" sz="900" b="1" i="0" u="none" strike="noStrike" dirty="0">
                          <a:solidFill>
                            <a:srgbClr val="000000"/>
                          </a:solidFill>
                          <a:latin typeface="Calibri"/>
                        </a:rPr>
                        <a:t>Forrás: Szociális Ágazati Portál </a:t>
                      </a:r>
                      <a:r>
                        <a:rPr lang="hu-HU" sz="900" b="1" i="0" u="none" strike="noStrike" dirty="0" smtClean="0">
                          <a:solidFill>
                            <a:srgbClr val="000000"/>
                          </a:solidFill>
                          <a:latin typeface="Calibri"/>
                        </a:rPr>
                        <a:t>2022</a:t>
                      </a:r>
                      <a:r>
                        <a:rPr lang="hu-HU" sz="900" b="1" i="0" u="none" strike="noStrike" baseline="0" dirty="0" smtClean="0">
                          <a:solidFill>
                            <a:srgbClr val="000000"/>
                          </a:solidFill>
                          <a:latin typeface="Calibri"/>
                        </a:rPr>
                        <a:t> január</a:t>
                      </a:r>
                      <a:r>
                        <a:rPr lang="hu-HU" sz="900" b="1" i="0" u="none" strike="noStrike" dirty="0" smtClean="0">
                          <a:solidFill>
                            <a:srgbClr val="000000"/>
                          </a:solidFill>
                          <a:latin typeface="Calibri"/>
                        </a:rPr>
                        <a:t> </a:t>
                      </a:r>
                      <a:r>
                        <a:rPr lang="hu-HU" sz="900" b="1" i="0" u="none" strike="noStrike" dirty="0">
                          <a:solidFill>
                            <a:srgbClr val="000000"/>
                          </a:solidFill>
                          <a:latin typeface="Calibri"/>
                        </a:rPr>
                        <a:t>saját szerkesztés</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r>
            </a:tbl>
          </a:graphicData>
        </a:graphic>
      </p:graphicFrame>
    </p:spTree>
    <p:extLst>
      <p:ext uri="{BB962C8B-B14F-4D97-AF65-F5344CB8AC3E}">
        <p14:creationId xmlns:p14="http://schemas.microsoft.com/office/powerpoint/2010/main" xmlns="" val="3889892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áblázat 4"/>
          <p:cNvGraphicFramePr>
            <a:graphicFrameLocks noGrp="1"/>
          </p:cNvGraphicFramePr>
          <p:nvPr/>
        </p:nvGraphicFramePr>
        <p:xfrm>
          <a:off x="298174" y="417443"/>
          <a:ext cx="11479696" cy="5993296"/>
        </p:xfrm>
        <a:graphic>
          <a:graphicData uri="http://schemas.openxmlformats.org/drawingml/2006/table">
            <a:tbl>
              <a:tblPr/>
              <a:tblGrid>
                <a:gridCol w="1592056"/>
                <a:gridCol w="1586603"/>
                <a:gridCol w="1398500"/>
                <a:gridCol w="610651"/>
                <a:gridCol w="643364"/>
                <a:gridCol w="637913"/>
                <a:gridCol w="621555"/>
                <a:gridCol w="621555"/>
                <a:gridCol w="610651"/>
                <a:gridCol w="605199"/>
                <a:gridCol w="599746"/>
                <a:gridCol w="597020"/>
                <a:gridCol w="676079"/>
                <a:gridCol w="678804"/>
              </a:tblGrid>
              <a:tr h="350075">
                <a:tc gridSpan="14">
                  <a:txBody>
                    <a:bodyPr/>
                    <a:lstStyle/>
                    <a:p>
                      <a:pPr algn="ctr" fontAlgn="b"/>
                      <a:r>
                        <a:rPr lang="hu-HU" sz="900" b="1" i="0" u="none" strike="noStrike" dirty="0">
                          <a:solidFill>
                            <a:srgbClr val="000000"/>
                          </a:solidFill>
                          <a:latin typeface="Calibri"/>
                        </a:rPr>
                        <a:t>Időskorúak ellátásának engedélyezett működés - két megye adatai 2</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r>
              <a:tr h="1268675">
                <a:tc rowSpan="7">
                  <a:txBody>
                    <a:bodyPr/>
                    <a:lstStyle/>
                    <a:p>
                      <a:pPr algn="l" fontAlgn="ctr"/>
                      <a:r>
                        <a:rPr lang="hu-HU" sz="900" b="0" i="0" u="none" strike="noStrike">
                          <a:solidFill>
                            <a:srgbClr val="000000"/>
                          </a:solidFill>
                          <a:latin typeface="Calibri"/>
                        </a:rPr>
                        <a:t>Személyes gondoskodás keretébe tartozó szakosított ellátások</a:t>
                      </a:r>
                    </a:p>
                  </a:txBody>
                  <a:tcPr marL="6176" marR="6176" marT="61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Ellátás altípusa</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dirty="0">
                          <a:solidFill>
                            <a:srgbClr val="000000"/>
                          </a:solidFill>
                          <a:latin typeface="Calibri"/>
                        </a:rPr>
                        <a:t>Férőhelyek száma</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Békés,                    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gridSpan="10">
                  <a:txBody>
                    <a:bodyPr/>
                    <a:lstStyle/>
                    <a:p>
                      <a:pPr algn="ctr" fontAlgn="t"/>
                      <a:r>
                        <a:rPr lang="hu-HU" sz="900" b="1" i="0" u="none" strike="noStrike">
                          <a:solidFill>
                            <a:srgbClr val="000000"/>
                          </a:solidFill>
                          <a:latin typeface="Calibri"/>
                        </a:rPr>
                        <a:t>Fenntartó típusa</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r>
              <a:tr h="641338">
                <a:tc vMerge="1">
                  <a:txBody>
                    <a:bodyPr/>
                    <a:lstStyle/>
                    <a:p>
                      <a:endParaRPr lang="hu-HU"/>
                    </a:p>
                  </a:txBody>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gridSpan="2">
                  <a:txBody>
                    <a:bodyPr/>
                    <a:lstStyle/>
                    <a:p>
                      <a:pPr algn="ctr" fontAlgn="t"/>
                      <a:r>
                        <a:rPr lang="hu-HU" sz="900" b="0" i="0" u="none" strike="noStrike">
                          <a:solidFill>
                            <a:srgbClr val="000000"/>
                          </a:solidFill>
                          <a:latin typeface="Calibri"/>
                        </a:rPr>
                        <a:t>Önkormányzati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gridSpan="2">
                  <a:txBody>
                    <a:bodyPr/>
                    <a:lstStyle/>
                    <a:p>
                      <a:pPr algn="ctr" fontAlgn="t"/>
                      <a:r>
                        <a:rPr lang="hu-HU" sz="900" b="0" i="0" u="none" strike="noStrike">
                          <a:solidFill>
                            <a:srgbClr val="000000"/>
                          </a:solidFill>
                          <a:latin typeface="Calibri"/>
                        </a:rPr>
                        <a:t>Egyéb nem állami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gridSpan="2">
                  <a:txBody>
                    <a:bodyPr/>
                    <a:lstStyle/>
                    <a:p>
                      <a:pPr algn="ctr" fontAlgn="t"/>
                      <a:r>
                        <a:rPr lang="hu-HU" sz="900" b="0" i="0" u="none" strike="noStrike">
                          <a:solidFill>
                            <a:srgbClr val="000000"/>
                          </a:solidFill>
                          <a:latin typeface="Calibri"/>
                        </a:rPr>
                        <a:t>Központi kormányzati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gridSpan="2">
                  <a:txBody>
                    <a:bodyPr/>
                    <a:lstStyle/>
                    <a:p>
                      <a:pPr algn="ctr" fontAlgn="t"/>
                      <a:r>
                        <a:rPr lang="hu-HU" sz="900" b="0" i="0" u="none" strike="noStrike">
                          <a:solidFill>
                            <a:srgbClr val="000000"/>
                          </a:solidFill>
                          <a:latin typeface="Calibri"/>
                        </a:rPr>
                        <a:t>Egyházi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c gridSpan="2">
                  <a:txBody>
                    <a:bodyPr/>
                    <a:lstStyle/>
                    <a:p>
                      <a:pPr algn="ctr" fontAlgn="t"/>
                      <a:r>
                        <a:rPr lang="hu-HU" sz="900" b="0" i="0" u="none" strike="noStrike">
                          <a:solidFill>
                            <a:srgbClr val="000000"/>
                          </a:solidFill>
                          <a:latin typeface="Calibri"/>
                        </a:rPr>
                        <a:t>Non profit nem állami</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hu-HU"/>
                    </a:p>
                  </a:txBody>
                  <a:tcPr/>
                </a:tc>
              </a:tr>
              <a:tr h="1050229">
                <a:tc vMerge="1">
                  <a:txBody>
                    <a:bodyPr/>
                    <a:lstStyle/>
                    <a:p>
                      <a:endParaRPr lang="hu-HU"/>
                    </a:p>
                  </a:txBody>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r>
                        <a:rPr lang="hu-HU" sz="900" b="1" i="0" u="none" strike="noStrike">
                          <a:solidFill>
                            <a:srgbClr val="000000"/>
                          </a:solidFill>
                          <a:latin typeface="Calibri"/>
                        </a:rPr>
                        <a:t>Békés</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r>
                        <a:rPr lang="hu-HU" sz="900" b="1" i="0" u="none" strike="noStrike">
                          <a:solidFill>
                            <a:srgbClr val="000000"/>
                          </a:solidFill>
                          <a:latin typeface="Calibri"/>
                        </a:rPr>
                        <a:t>Csongrád-Csanád</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350075">
                <a:tc vMerge="1">
                  <a:txBody>
                    <a:bodyPr/>
                    <a:lstStyle/>
                    <a:p>
                      <a:endParaRPr lang="hu-HU"/>
                    </a:p>
                  </a:txBody>
                  <a:tcPr/>
                </a:tc>
                <a:tc>
                  <a:txBody>
                    <a:bodyPr/>
                    <a:lstStyle/>
                    <a:p>
                      <a:pPr algn="l" fontAlgn="t"/>
                      <a:r>
                        <a:rPr lang="hu-HU" sz="900" b="0" i="0" u="none" strike="noStrike">
                          <a:solidFill>
                            <a:srgbClr val="000000"/>
                          </a:solidFill>
                          <a:latin typeface="Calibri"/>
                        </a:rPr>
                        <a:t>idősek otthona</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90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900" b="0" i="0" u="none" strike="noStrike">
                          <a:solidFill>
                            <a:srgbClr val="000000"/>
                          </a:solidFill>
                          <a:latin typeface="Calibri"/>
                        </a:rPr>
                        <a:t>32</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13</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9</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3</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5</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6</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15</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4</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3</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41338">
                <a:tc vMerge="1">
                  <a:txBody>
                    <a:bodyPr/>
                    <a:lstStyle/>
                    <a:p>
                      <a:endParaRPr lang="hu-HU"/>
                    </a:p>
                  </a:txBody>
                  <a:tcPr/>
                </a:tc>
                <a:tc>
                  <a:txBody>
                    <a:bodyPr/>
                    <a:lstStyle/>
                    <a:p>
                      <a:pPr algn="l" fontAlgn="t"/>
                      <a:r>
                        <a:rPr lang="hu-HU" sz="900" b="0" i="0" u="none" strike="noStrike">
                          <a:solidFill>
                            <a:srgbClr val="000000"/>
                          </a:solidFill>
                          <a:latin typeface="Calibri"/>
                        </a:rPr>
                        <a:t> </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0" i="0" u="none" strike="noStrike">
                          <a:solidFill>
                            <a:srgbClr val="000000"/>
                          </a:solidFill>
                          <a:latin typeface="Calibri"/>
                        </a:rPr>
                        <a:t>Összes férőhelyek száma</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t"/>
                      <a:r>
                        <a:rPr lang="hu-HU" sz="900" b="1" i="0" u="none" strike="noStrike">
                          <a:solidFill>
                            <a:srgbClr val="000000"/>
                          </a:solidFill>
                          <a:latin typeface="Calibri"/>
                        </a:rPr>
                        <a:t>6320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t"/>
                      <a:r>
                        <a:rPr lang="hu-HU" sz="900" b="0" i="0" u="none" strike="noStrike">
                          <a:solidFill>
                            <a:srgbClr val="000000"/>
                          </a:solidFill>
                          <a:latin typeface="Calibri"/>
                        </a:rPr>
                        <a:t>1925</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1073</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334</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295</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633</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876</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963</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221</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t"/>
                      <a:r>
                        <a:rPr lang="hu-HU" sz="900" b="0" i="0" u="none" strike="noStrike">
                          <a:solidFill>
                            <a:srgbClr val="000000"/>
                          </a:solidFill>
                          <a:latin typeface="Calibri"/>
                        </a:rPr>
                        <a:t>0</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700153">
                <a:tc vMerge="1">
                  <a:txBody>
                    <a:bodyPr/>
                    <a:lstStyle/>
                    <a:p>
                      <a:endParaRPr lang="hu-HU"/>
                    </a:p>
                  </a:txBody>
                  <a:tcPr/>
                </a:tc>
                <a:tc>
                  <a:txBody>
                    <a:bodyPr/>
                    <a:lstStyle/>
                    <a:p>
                      <a:pPr algn="l" fontAlgn="t"/>
                      <a:r>
                        <a:rPr lang="hu-HU" sz="900" b="0" i="0" u="none" strike="noStrike">
                          <a:solidFill>
                            <a:srgbClr val="000000"/>
                          </a:solidFill>
                          <a:latin typeface="Calibri"/>
                        </a:rPr>
                        <a:t>időskorúak gondozóháza</a:t>
                      </a:r>
                    </a:p>
                  </a:txBody>
                  <a:tcPr marL="6176" marR="6176" marT="617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0" i="0" u="none" strike="noStrike">
                          <a:solidFill>
                            <a:srgbClr val="000000"/>
                          </a:solidFill>
                          <a:latin typeface="Calibri"/>
                        </a:rPr>
                        <a:t> </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1" i="0" u="none" strike="noStrike">
                          <a:solidFill>
                            <a:srgbClr val="000000"/>
                          </a:solidFill>
                          <a:latin typeface="Calibri"/>
                        </a:rPr>
                        <a:t>10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b"/>
                      <a:r>
                        <a:rPr lang="hu-HU" sz="900" b="0" i="0" u="none" strike="noStrike">
                          <a:solidFill>
                            <a:srgbClr val="000000"/>
                          </a:solidFill>
                          <a:latin typeface="Calibri"/>
                        </a:rPr>
                        <a:t>4</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4</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1</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1</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41338">
                <a:tc vMerge="1">
                  <a:txBody>
                    <a:bodyPr/>
                    <a:lstStyle/>
                    <a:p>
                      <a:endParaRPr lang="hu-HU"/>
                    </a:p>
                  </a:txBody>
                  <a:tcPr/>
                </a:tc>
                <a:tc>
                  <a:txBody>
                    <a:bodyPr/>
                    <a:lstStyle/>
                    <a:p>
                      <a:pPr algn="l" fontAlgn="b"/>
                      <a:r>
                        <a:rPr lang="hu-HU" sz="900" b="0" i="0" u="none" strike="noStrike">
                          <a:solidFill>
                            <a:srgbClr val="000000"/>
                          </a:solidFill>
                          <a:latin typeface="Calibri"/>
                        </a:rPr>
                        <a:t> </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0" i="0" u="none" strike="noStrike">
                          <a:solidFill>
                            <a:srgbClr val="000000"/>
                          </a:solidFill>
                          <a:latin typeface="Calibri"/>
                        </a:rPr>
                        <a:t>Összes férőhelyek száma</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hu-HU" sz="900" b="1" i="0" u="none" strike="noStrike">
                          <a:solidFill>
                            <a:srgbClr val="000000"/>
                          </a:solidFill>
                          <a:latin typeface="Calibri"/>
                        </a:rPr>
                        <a:t>148</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b"/>
                      <a:r>
                        <a:rPr lang="hu-HU" sz="900" b="0" i="0" u="none" strike="noStrike">
                          <a:solidFill>
                            <a:srgbClr val="000000"/>
                          </a:solidFill>
                          <a:latin typeface="Calibri"/>
                        </a:rPr>
                        <a:t>23</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80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4</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41</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hu-HU" sz="900" b="0" i="0" u="none" strike="noStrike">
                          <a:solidFill>
                            <a:srgbClr val="000000"/>
                          </a:solidFill>
                          <a:latin typeface="Calibri"/>
                        </a:rPr>
                        <a:t>0</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350075">
                <a:tc gridSpan="14">
                  <a:txBody>
                    <a:bodyPr/>
                    <a:lstStyle/>
                    <a:p>
                      <a:pPr algn="ctr" fontAlgn="b"/>
                      <a:r>
                        <a:rPr lang="hu-HU" sz="900" b="1" i="0" u="none" strike="noStrike" dirty="0">
                          <a:solidFill>
                            <a:srgbClr val="000000"/>
                          </a:solidFill>
                          <a:latin typeface="Calibri"/>
                        </a:rPr>
                        <a:t>Forrás: Szociális Ágazati Portál </a:t>
                      </a:r>
                      <a:r>
                        <a:rPr lang="hu-HU" sz="900" b="1" i="0" u="none" strike="noStrike" dirty="0" smtClean="0">
                          <a:solidFill>
                            <a:srgbClr val="000000"/>
                          </a:solidFill>
                          <a:latin typeface="Calibri"/>
                        </a:rPr>
                        <a:t>2022</a:t>
                      </a:r>
                      <a:r>
                        <a:rPr lang="hu-HU" sz="900" b="1" i="0" u="none" strike="noStrike" baseline="0" dirty="0" smtClean="0">
                          <a:solidFill>
                            <a:srgbClr val="000000"/>
                          </a:solidFill>
                          <a:latin typeface="Calibri"/>
                        </a:rPr>
                        <a:t> január </a:t>
                      </a:r>
                      <a:r>
                        <a:rPr lang="hu-HU" sz="900" b="1" i="0" u="none" strike="noStrike" dirty="0" smtClean="0">
                          <a:solidFill>
                            <a:srgbClr val="000000"/>
                          </a:solidFill>
                          <a:latin typeface="Calibri"/>
                        </a:rPr>
                        <a:t>saját </a:t>
                      </a:r>
                      <a:r>
                        <a:rPr lang="hu-HU" sz="900" b="1" i="0" u="none" strike="noStrike" dirty="0">
                          <a:solidFill>
                            <a:srgbClr val="000000"/>
                          </a:solidFill>
                          <a:latin typeface="Calibri"/>
                        </a:rPr>
                        <a:t>szerkesztés</a:t>
                      </a:r>
                    </a:p>
                  </a:txBody>
                  <a:tcPr marL="6176" marR="6176" marT="617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53645" y="318817"/>
            <a:ext cx="10515600" cy="824184"/>
          </a:xfrm>
        </p:spPr>
        <p:txBody>
          <a:bodyPr>
            <a:normAutofit fontScale="90000"/>
          </a:bodyPr>
          <a:lstStyle/>
          <a:p>
            <a:pPr algn="ctr"/>
            <a:r>
              <a:rPr lang="hu-HU" sz="2400" b="1" dirty="0" smtClean="0"/>
              <a:t>Alapellátások Békés- Csongrád-Csanád   </a:t>
            </a:r>
            <a:r>
              <a:rPr lang="hu-HU" sz="2400" b="1" u="none" strike="noStrike" dirty="0" smtClean="0">
                <a:effectLst/>
              </a:rPr>
              <a:t>2022. január havi adat</a:t>
            </a:r>
            <a:r>
              <a:rPr lang="hu-HU" sz="2800" b="1" i="0" u="none" strike="noStrike" dirty="0" smtClean="0">
                <a:solidFill>
                  <a:srgbClr val="000000"/>
                </a:solidFill>
                <a:effectLst/>
                <a:latin typeface="Calibri" panose="020F0502020204030204" pitchFamily="34" charset="0"/>
              </a:rPr>
              <a:t/>
            </a:r>
            <a:br>
              <a:rPr lang="hu-HU" sz="2800" b="1" i="0" u="none" strike="noStrike" dirty="0" smtClean="0">
                <a:solidFill>
                  <a:srgbClr val="000000"/>
                </a:solidFill>
                <a:effectLst/>
                <a:latin typeface="Calibri" panose="020F0502020204030204" pitchFamily="34" charset="0"/>
              </a:rPr>
            </a:br>
            <a:endParaRPr lang="hu-HU" sz="2800" b="1" dirty="0"/>
          </a:p>
        </p:txBody>
      </p:sp>
      <p:sp>
        <p:nvSpPr>
          <p:cNvPr id="4" name="Tartalom helye 3">
            <a:extLst>
              <a:ext uri="{FF2B5EF4-FFF2-40B4-BE49-F238E27FC236}">
                <a16:creationId xmlns:a16="http://schemas.microsoft.com/office/drawing/2014/main" xmlns="" id="{C654BAD6-2E49-4B76-A5E1-2075F67C5467}"/>
              </a:ext>
            </a:extLst>
          </p:cNvPr>
          <p:cNvSpPr txBox="1">
            <a:spLocks/>
          </p:cNvSpPr>
          <p:nvPr/>
        </p:nvSpPr>
        <p:spPr>
          <a:xfrm>
            <a:off x="272600" y="1047026"/>
            <a:ext cx="11628668" cy="561846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1800" b="1" dirty="0" smtClean="0"/>
              <a:t>Nappali ellátás (146 engedély, 5198 férőhely)</a:t>
            </a:r>
          </a:p>
          <a:p>
            <a:pPr marL="0" indent="0">
              <a:buNone/>
            </a:pPr>
            <a:r>
              <a:rPr lang="hu-HU" sz="1800" b="1" dirty="0" smtClean="0"/>
              <a:t>Fenntartók:</a:t>
            </a:r>
            <a:endParaRPr lang="hu-HU" sz="1800" b="1" dirty="0" smtClean="0">
              <a:solidFill>
                <a:srgbClr val="000000"/>
              </a:solidFill>
            </a:endParaRPr>
          </a:p>
          <a:p>
            <a:pPr marL="0" indent="0" fontAlgn="b">
              <a:spcBef>
                <a:spcPts val="0"/>
              </a:spcBef>
              <a:buNone/>
            </a:pPr>
            <a:r>
              <a:rPr lang="hu-HU" sz="1800" dirty="0" smtClean="0">
                <a:solidFill>
                  <a:srgbClr val="000000"/>
                </a:solidFill>
              </a:rPr>
              <a:t>Önkormányzati  (81 Békés megye, 47 Csongrád-Csanád megye)             	</a:t>
            </a:r>
            <a:r>
              <a:rPr lang="hu-HU" sz="1800" dirty="0" smtClean="0"/>
              <a:t>2874 /1622 </a:t>
            </a:r>
            <a:r>
              <a:rPr lang="hu-HU" sz="1800" dirty="0" smtClean="0">
                <a:solidFill>
                  <a:srgbClr val="000000"/>
                </a:solidFill>
              </a:rPr>
              <a:t>férőhely kapacitás</a:t>
            </a:r>
          </a:p>
          <a:p>
            <a:pPr marL="0" indent="0" fontAlgn="b">
              <a:spcBef>
                <a:spcPts val="0"/>
              </a:spcBef>
              <a:buNone/>
            </a:pPr>
            <a:r>
              <a:rPr lang="hu-HU" sz="1800" dirty="0" smtClean="0">
                <a:solidFill>
                  <a:srgbClr val="000000"/>
                </a:solidFill>
              </a:rPr>
              <a:t>Egyéb nem állami  (1 Békés megye, 0 Csongrád-Csanád megye)    		</a:t>
            </a:r>
            <a:r>
              <a:rPr lang="hu-HU" sz="1800" dirty="0" smtClean="0"/>
              <a:t>60/ 0 </a:t>
            </a:r>
            <a:r>
              <a:rPr lang="hu-HU" sz="1800" dirty="0" smtClean="0">
                <a:solidFill>
                  <a:srgbClr val="000000"/>
                </a:solidFill>
              </a:rPr>
              <a:t>férőhely kapacitás</a:t>
            </a:r>
          </a:p>
          <a:p>
            <a:pPr marL="0" indent="0" fontAlgn="b">
              <a:spcBef>
                <a:spcPts val="0"/>
              </a:spcBef>
              <a:buNone/>
            </a:pPr>
            <a:r>
              <a:rPr lang="hu-HU" sz="1800" dirty="0" smtClean="0">
                <a:solidFill>
                  <a:srgbClr val="000000"/>
                </a:solidFill>
              </a:rPr>
              <a:t>Központi Kormányzati (0 Békés megye, 0 Csongrád-Csanád megye)   	0/ </a:t>
            </a:r>
            <a:r>
              <a:rPr lang="hu-HU" sz="1800" dirty="0" err="1" smtClean="0">
                <a:solidFill>
                  <a:srgbClr val="000000"/>
                </a:solidFill>
              </a:rPr>
              <a:t>0</a:t>
            </a:r>
            <a:r>
              <a:rPr lang="hu-HU" sz="1800" dirty="0" smtClean="0">
                <a:solidFill>
                  <a:srgbClr val="000000"/>
                </a:solidFill>
              </a:rPr>
              <a:t> férőhely kapacitás</a:t>
            </a:r>
            <a:endParaRPr lang="hu-HU" sz="1800" b="1" dirty="0" smtClean="0"/>
          </a:p>
          <a:p>
            <a:pPr marL="0" indent="0" fontAlgn="b">
              <a:spcBef>
                <a:spcPts val="0"/>
              </a:spcBef>
              <a:buNone/>
            </a:pPr>
            <a:r>
              <a:rPr lang="hu-HU" sz="1800" dirty="0" smtClean="0">
                <a:solidFill>
                  <a:srgbClr val="000000"/>
                </a:solidFill>
              </a:rPr>
              <a:t>Non profit nem állami (3 Békés megye, 0 Csongrád-Csanád megye)    	</a:t>
            </a:r>
            <a:r>
              <a:rPr lang="hu-HU" sz="1800" dirty="0" smtClean="0"/>
              <a:t>150/ 0 </a:t>
            </a:r>
            <a:r>
              <a:rPr lang="hu-HU" sz="1800" dirty="0" smtClean="0">
                <a:solidFill>
                  <a:srgbClr val="000000"/>
                </a:solidFill>
              </a:rPr>
              <a:t>férőhely kapacitás</a:t>
            </a:r>
          </a:p>
          <a:p>
            <a:pPr marL="0" indent="0" fontAlgn="b">
              <a:spcBef>
                <a:spcPts val="0"/>
              </a:spcBef>
              <a:buNone/>
            </a:pPr>
            <a:r>
              <a:rPr lang="hu-HU" sz="1800" dirty="0" smtClean="0">
                <a:solidFill>
                  <a:srgbClr val="000000"/>
                </a:solidFill>
              </a:rPr>
              <a:t>Egyházi (13 Békés megye, 1 Csongrád-Csanád megye)  			</a:t>
            </a:r>
            <a:r>
              <a:rPr lang="hu-HU" sz="1800" dirty="0" smtClean="0"/>
              <a:t>457/35 </a:t>
            </a:r>
            <a:r>
              <a:rPr lang="hu-HU" sz="1800" dirty="0" smtClean="0">
                <a:solidFill>
                  <a:srgbClr val="000000"/>
                </a:solidFill>
              </a:rPr>
              <a:t>férőhely kapacitás</a:t>
            </a:r>
          </a:p>
          <a:p>
            <a:pPr marL="0" indent="0" algn="ctr">
              <a:buFont typeface="Arial" panose="020B0604020202020204" pitchFamily="34" charset="0"/>
              <a:buNone/>
            </a:pPr>
            <a:r>
              <a:rPr lang="hu-HU" sz="1800" b="1" dirty="0" smtClean="0"/>
              <a:t>Házi segítségnyújtás (149 engedély, 21022 létszám)</a:t>
            </a:r>
          </a:p>
          <a:p>
            <a:pPr marL="0" indent="0">
              <a:buFont typeface="Arial" panose="020B0604020202020204" pitchFamily="34" charset="0"/>
              <a:buNone/>
            </a:pPr>
            <a:r>
              <a:rPr lang="hu-HU" sz="1800" b="1" dirty="0" smtClean="0"/>
              <a:t>Fenntartók:</a:t>
            </a:r>
            <a:endParaRPr lang="hu-HU" sz="1800" dirty="0" smtClean="0"/>
          </a:p>
          <a:p>
            <a:pPr marL="0" indent="0" fontAlgn="b">
              <a:spcBef>
                <a:spcPts val="0"/>
              </a:spcBef>
              <a:buNone/>
            </a:pPr>
            <a:r>
              <a:rPr lang="hu-HU" sz="1800" dirty="0" smtClean="0">
                <a:solidFill>
                  <a:srgbClr val="000000"/>
                </a:solidFill>
              </a:rPr>
              <a:t>Önkormányzati  (66 Békés megye, 49 Csongrád-Csanád megye) 		</a:t>
            </a:r>
            <a:r>
              <a:rPr lang="hu-HU" sz="1800" dirty="0" smtClean="0"/>
              <a:t>4453/1530 létszám </a:t>
            </a:r>
            <a:r>
              <a:rPr lang="hu-HU" sz="1800" dirty="0" smtClean="0">
                <a:solidFill>
                  <a:srgbClr val="000000"/>
                </a:solidFill>
              </a:rPr>
              <a:t> </a:t>
            </a:r>
          </a:p>
          <a:p>
            <a:pPr marL="0" indent="0" fontAlgn="b">
              <a:spcBef>
                <a:spcPts val="0"/>
              </a:spcBef>
              <a:buNone/>
            </a:pPr>
            <a:r>
              <a:rPr lang="hu-HU" sz="1800" dirty="0" smtClean="0">
                <a:solidFill>
                  <a:srgbClr val="000000"/>
                </a:solidFill>
              </a:rPr>
              <a:t>Egyéb nem állami  (1 Békés megye, 2 Csongrád-Csanád megye) 		</a:t>
            </a:r>
            <a:r>
              <a:rPr lang="hu-HU" sz="1800" dirty="0" smtClean="0"/>
              <a:t>18/ 0 létszám</a:t>
            </a:r>
            <a:endParaRPr lang="hu-HU" sz="1800" dirty="0" smtClean="0">
              <a:solidFill>
                <a:srgbClr val="000000"/>
              </a:solidFill>
            </a:endParaRPr>
          </a:p>
          <a:p>
            <a:pPr marL="0" indent="0" fontAlgn="b">
              <a:spcBef>
                <a:spcPts val="0"/>
              </a:spcBef>
              <a:buNone/>
            </a:pPr>
            <a:r>
              <a:rPr lang="hu-HU" sz="1800" dirty="0" smtClean="0">
                <a:solidFill>
                  <a:srgbClr val="000000"/>
                </a:solidFill>
              </a:rPr>
              <a:t>Központi Kormányzati (0 Békés megye - 0 Csongrád-Csanád megye) 	0</a:t>
            </a:r>
            <a:r>
              <a:rPr lang="hu-HU" sz="1800" dirty="0" smtClean="0"/>
              <a:t>/ </a:t>
            </a:r>
            <a:r>
              <a:rPr lang="hu-HU" sz="1800" dirty="0" err="1" smtClean="0"/>
              <a:t>0</a:t>
            </a:r>
            <a:r>
              <a:rPr lang="hu-HU" sz="1800" dirty="0" smtClean="0"/>
              <a:t> létszám</a:t>
            </a:r>
            <a:endParaRPr lang="hu-HU" sz="1800" b="1" dirty="0" smtClean="0"/>
          </a:p>
          <a:p>
            <a:pPr marL="0" indent="0" fontAlgn="b">
              <a:spcBef>
                <a:spcPts val="0"/>
              </a:spcBef>
              <a:buNone/>
            </a:pPr>
            <a:r>
              <a:rPr lang="hu-HU" sz="1800" dirty="0" smtClean="0">
                <a:solidFill>
                  <a:srgbClr val="000000"/>
                </a:solidFill>
              </a:rPr>
              <a:t>Non profit nem állami (5 Békés megye, 2 Csongrád-Csanád megye) 	</a:t>
            </a:r>
            <a:r>
              <a:rPr lang="hu-HU" sz="1800" dirty="0" smtClean="0"/>
              <a:t>1919/0 létszám</a:t>
            </a:r>
            <a:endParaRPr lang="hu-HU" sz="1800" dirty="0" smtClean="0">
              <a:solidFill>
                <a:srgbClr val="000000"/>
              </a:solidFill>
            </a:endParaRPr>
          </a:p>
          <a:p>
            <a:pPr marL="0" indent="0" fontAlgn="b">
              <a:spcBef>
                <a:spcPts val="0"/>
              </a:spcBef>
              <a:buNone/>
            </a:pPr>
            <a:r>
              <a:rPr lang="hu-HU" sz="1800" dirty="0" smtClean="0">
                <a:solidFill>
                  <a:srgbClr val="000000"/>
                </a:solidFill>
              </a:rPr>
              <a:t>Egyházi (19 Békés megye, 5 Csongrád-Csanád megye) 			</a:t>
            </a:r>
            <a:r>
              <a:rPr lang="hu-HU" sz="1800" dirty="0" smtClean="0"/>
              <a:t>11856/1246 létszám </a:t>
            </a:r>
          </a:p>
          <a:p>
            <a:pPr marL="0" indent="0" algn="ctr" fontAlgn="b">
              <a:spcBef>
                <a:spcPts val="0"/>
              </a:spcBef>
              <a:buNone/>
            </a:pPr>
            <a:r>
              <a:rPr lang="hu-HU" sz="1800" b="1" dirty="0" smtClean="0"/>
              <a:t>  </a:t>
            </a:r>
          </a:p>
          <a:p>
            <a:pPr marL="0" indent="0" algn="ctr" fontAlgn="b">
              <a:spcBef>
                <a:spcPts val="0"/>
              </a:spcBef>
              <a:buNone/>
            </a:pPr>
            <a:r>
              <a:rPr lang="hu-HU" sz="1800" b="1" dirty="0" smtClean="0"/>
              <a:t>Jelzőrendszeres házi segítségnyújtás (15 engedély, 2355 jelzőkészülékek száma)</a:t>
            </a:r>
          </a:p>
          <a:p>
            <a:pPr marL="0" indent="0" algn="ctr" fontAlgn="b">
              <a:spcBef>
                <a:spcPts val="0"/>
              </a:spcBef>
              <a:buNone/>
            </a:pPr>
            <a:endParaRPr lang="hu-HU" sz="1800" b="1" dirty="0" smtClean="0"/>
          </a:p>
          <a:p>
            <a:pPr marL="0" indent="0" fontAlgn="b">
              <a:spcBef>
                <a:spcPts val="0"/>
              </a:spcBef>
              <a:buNone/>
            </a:pPr>
            <a:r>
              <a:rPr lang="hu-HU" sz="1800" b="1" dirty="0" smtClean="0"/>
              <a:t>Fenntartók:</a:t>
            </a:r>
            <a:endParaRPr lang="hu-HU" sz="1800" dirty="0" smtClean="0"/>
          </a:p>
          <a:p>
            <a:pPr marL="0" indent="0" fontAlgn="b">
              <a:spcBef>
                <a:spcPts val="0"/>
              </a:spcBef>
              <a:buNone/>
            </a:pPr>
            <a:r>
              <a:rPr lang="hu-HU" sz="1800" dirty="0" smtClean="0">
                <a:solidFill>
                  <a:srgbClr val="000000"/>
                </a:solidFill>
              </a:rPr>
              <a:t>Önkormányzati  (5 Békés megye, 6 Csongrád-Csanád) 			</a:t>
            </a:r>
            <a:r>
              <a:rPr lang="hu-HU" sz="1800" dirty="0" smtClean="0"/>
              <a:t>847/ 556 jelzőkészülékek száma</a:t>
            </a:r>
            <a:endParaRPr lang="hu-HU" sz="1800" dirty="0" smtClean="0">
              <a:solidFill>
                <a:srgbClr val="000000"/>
              </a:solidFill>
            </a:endParaRPr>
          </a:p>
          <a:p>
            <a:pPr marL="0" indent="0" fontAlgn="b">
              <a:spcBef>
                <a:spcPts val="0"/>
              </a:spcBef>
              <a:buNone/>
            </a:pPr>
            <a:r>
              <a:rPr lang="hu-HU" sz="1800" dirty="0" smtClean="0">
                <a:solidFill>
                  <a:srgbClr val="000000"/>
                </a:solidFill>
              </a:rPr>
              <a:t>Egyéb nem állami  (0 Békés megye, 0 Csongrád-Csanád megye) 		0</a:t>
            </a:r>
            <a:r>
              <a:rPr lang="hu-HU" sz="1800" dirty="0" smtClean="0"/>
              <a:t>/ 0 jelzőkészülékek száma</a:t>
            </a:r>
            <a:endParaRPr lang="hu-HU" sz="1800" dirty="0" smtClean="0">
              <a:solidFill>
                <a:srgbClr val="000000"/>
              </a:solidFill>
            </a:endParaRPr>
          </a:p>
          <a:p>
            <a:pPr marL="0" indent="0" fontAlgn="b">
              <a:spcBef>
                <a:spcPts val="0"/>
              </a:spcBef>
              <a:buNone/>
            </a:pPr>
            <a:r>
              <a:rPr lang="hu-HU" sz="1800" dirty="0" smtClean="0">
                <a:solidFill>
                  <a:srgbClr val="000000"/>
                </a:solidFill>
              </a:rPr>
              <a:t>Központi Kormányzati (2 Békés megye, 0 Csongrád-Csanád megye) 	812</a:t>
            </a:r>
            <a:r>
              <a:rPr lang="hu-HU" sz="1800" dirty="0" smtClean="0"/>
              <a:t>/ 0 jelzőkészülékek száma</a:t>
            </a:r>
            <a:endParaRPr lang="hu-HU" sz="1800" b="1" dirty="0" smtClean="0"/>
          </a:p>
          <a:p>
            <a:pPr marL="0" indent="0" fontAlgn="b">
              <a:spcBef>
                <a:spcPts val="0"/>
              </a:spcBef>
              <a:buNone/>
            </a:pPr>
            <a:r>
              <a:rPr lang="hu-HU" sz="1800" dirty="0" smtClean="0">
                <a:solidFill>
                  <a:srgbClr val="000000"/>
                </a:solidFill>
              </a:rPr>
              <a:t>Non profit nem állami (0 Békés megye, 0 Csongrád-Csanád) 		0</a:t>
            </a:r>
            <a:r>
              <a:rPr lang="hu-HU" sz="1800" dirty="0" smtClean="0"/>
              <a:t>/ </a:t>
            </a:r>
            <a:r>
              <a:rPr lang="hu-HU" sz="1800" dirty="0" err="1" smtClean="0"/>
              <a:t>0</a:t>
            </a:r>
            <a:r>
              <a:rPr lang="hu-HU" sz="1800" dirty="0" smtClean="0"/>
              <a:t> jelzőkészülékek száma</a:t>
            </a:r>
            <a:endParaRPr lang="hu-HU" sz="1800" dirty="0" smtClean="0">
              <a:solidFill>
                <a:srgbClr val="000000"/>
              </a:solidFill>
            </a:endParaRPr>
          </a:p>
          <a:p>
            <a:pPr marL="0" indent="0" fontAlgn="b">
              <a:spcBef>
                <a:spcPts val="0"/>
              </a:spcBef>
              <a:buNone/>
            </a:pPr>
            <a:r>
              <a:rPr lang="hu-HU" sz="1800" dirty="0" smtClean="0">
                <a:solidFill>
                  <a:srgbClr val="000000"/>
                </a:solidFill>
              </a:rPr>
              <a:t>Egyházi (1 Békés megye, 1 Csongrád-Csanád) Létszám 			40</a:t>
            </a:r>
            <a:r>
              <a:rPr lang="hu-HU" sz="1800" dirty="0" smtClean="0"/>
              <a:t>/100 jelzőkészülékek száma</a:t>
            </a:r>
          </a:p>
          <a:p>
            <a:pPr marL="0" indent="0" algn="ctr" fontAlgn="b">
              <a:spcBef>
                <a:spcPts val="0"/>
              </a:spcBef>
              <a:buNone/>
            </a:pPr>
            <a:endParaRPr lang="hu-HU" sz="1800" b="1" dirty="0" smtClean="0"/>
          </a:p>
          <a:p>
            <a:pPr marL="0" indent="0" fontAlgn="b">
              <a:spcBef>
                <a:spcPts val="0"/>
              </a:spcBef>
              <a:buNone/>
            </a:pPr>
            <a:endParaRPr lang="hu-HU" sz="1800" dirty="0" smtClean="0">
              <a:solidFill>
                <a:srgbClr val="000000"/>
              </a:solidFill>
            </a:endParaRPr>
          </a:p>
          <a:p>
            <a:pPr marL="0" fontAlgn="b">
              <a:spcBef>
                <a:spcPts val="0"/>
              </a:spcBef>
            </a:pPr>
            <a:endParaRPr lang="hu-HU" sz="1800" dirty="0" smtClean="0"/>
          </a:p>
          <a:p>
            <a:pPr marL="0" fontAlgn="b">
              <a:spcBef>
                <a:spcPts val="0"/>
              </a:spcBef>
            </a:pPr>
            <a:endParaRPr lang="hu-HU" sz="2000" i="1" dirty="0" smtClean="0">
              <a:solidFill>
                <a:srgbClr val="000000"/>
              </a:solidFill>
              <a:latin typeface="Calibri" panose="020F0502020204030204" pitchFamily="34" charset="0"/>
            </a:endParaRPr>
          </a:p>
          <a:p>
            <a:pPr marL="0" fontAlgn="b">
              <a:spcBef>
                <a:spcPts val="0"/>
              </a:spcBef>
            </a:pPr>
            <a:endParaRPr lang="hu-HU" sz="3600" dirty="0" smtClean="0"/>
          </a:p>
          <a:p>
            <a:pPr marL="0" fontAlgn="b">
              <a:spcBef>
                <a:spcPts val="0"/>
              </a:spcBef>
            </a:pPr>
            <a:endParaRPr lang="hu-HU" sz="1900" dirty="0" smtClean="0">
              <a:latin typeface="Arial" panose="020B0604020202020204" pitchFamily="34" charset="0"/>
            </a:endParaRPr>
          </a:p>
          <a:p>
            <a:endParaRPr lang="hu-HU" sz="9600" dirty="0" smtClean="0"/>
          </a:p>
          <a:p>
            <a:endParaRPr lang="hu-HU" dirty="0"/>
          </a:p>
        </p:txBody>
      </p:sp>
    </p:spTree>
    <p:extLst>
      <p:ext uri="{BB962C8B-B14F-4D97-AF65-F5344CB8AC3E}">
        <p14:creationId xmlns:p14="http://schemas.microsoft.com/office/powerpoint/2010/main" xmlns="" val="1184735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ím 1">
            <a:extLst>
              <a:ext uri="{FF2B5EF4-FFF2-40B4-BE49-F238E27FC236}">
                <a16:creationId xmlns:a16="http://schemas.microsoft.com/office/drawing/2014/main" xmlns="" id="{E3B7B206-AB76-4BCA-814F-C9FB7C04D031}"/>
              </a:ext>
            </a:extLst>
          </p:cNvPr>
          <p:cNvSpPr txBox="1">
            <a:spLocks/>
          </p:cNvSpPr>
          <p:nvPr/>
        </p:nvSpPr>
        <p:spPr>
          <a:xfrm>
            <a:off x="943567" y="356937"/>
            <a:ext cx="10800792" cy="4491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hu-HU" sz="2200" b="1" dirty="0" smtClean="0"/>
              <a:t>Szakosított ellátások Békés- Csongrád-Csanád  </a:t>
            </a:r>
            <a:r>
              <a:rPr lang="hu-HU" sz="2200" b="1" u="none" strike="noStrike" dirty="0" smtClean="0">
                <a:effectLst/>
              </a:rPr>
              <a:t>2022. január havi adat</a:t>
            </a:r>
            <a:endParaRPr lang="hu-HU" sz="2200" b="1" i="0" u="none" strike="noStrike" dirty="0" smtClean="0">
              <a:solidFill>
                <a:srgbClr val="000000"/>
              </a:solidFill>
              <a:effectLst/>
              <a:latin typeface="Calibri" panose="020F0502020204030204" pitchFamily="34" charset="0"/>
            </a:endParaRPr>
          </a:p>
          <a:p>
            <a:endParaRPr lang="hu-HU" dirty="0"/>
          </a:p>
        </p:txBody>
      </p:sp>
      <p:sp>
        <p:nvSpPr>
          <p:cNvPr id="4" name="Tartalom helye 3">
            <a:extLst>
              <a:ext uri="{FF2B5EF4-FFF2-40B4-BE49-F238E27FC236}">
                <a16:creationId xmlns:a16="http://schemas.microsoft.com/office/drawing/2014/main" xmlns="" id="{3B5915C0-55F2-4C28-9E43-743BA57988FE}"/>
              </a:ext>
            </a:extLst>
          </p:cNvPr>
          <p:cNvSpPr txBox="1">
            <a:spLocks/>
          </p:cNvSpPr>
          <p:nvPr/>
        </p:nvSpPr>
        <p:spPr>
          <a:xfrm>
            <a:off x="746620" y="806116"/>
            <a:ext cx="10607180" cy="5918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
              <a:spcBef>
                <a:spcPts val="0"/>
              </a:spcBef>
              <a:buFont typeface="Arial" panose="020B0604020202020204" pitchFamily="34" charset="0"/>
              <a:buNone/>
            </a:pPr>
            <a:endParaRPr lang="hu-HU" sz="1800" b="1" dirty="0" smtClean="0">
              <a:solidFill>
                <a:srgbClr val="000000"/>
              </a:solidFill>
              <a:latin typeface="+mj-lt"/>
            </a:endParaRPr>
          </a:p>
          <a:p>
            <a:pPr marL="0" indent="0" algn="ctr" fontAlgn="b">
              <a:spcBef>
                <a:spcPts val="0"/>
              </a:spcBef>
              <a:buFont typeface="Arial" panose="020B0604020202020204" pitchFamily="34" charset="0"/>
              <a:buNone/>
            </a:pPr>
            <a:r>
              <a:rPr lang="hu-HU" sz="1800" b="1" dirty="0" smtClean="0">
                <a:solidFill>
                  <a:srgbClr val="000000"/>
                </a:solidFill>
                <a:latin typeface="+mj-lt"/>
              </a:rPr>
              <a:t>Ápolást gondozást nyújtó szakosított ellátás – Idősek otthona (90 engedély, 6320 férőhely)</a:t>
            </a:r>
          </a:p>
          <a:p>
            <a:pPr marL="0" indent="0" fontAlgn="b">
              <a:spcBef>
                <a:spcPts val="0"/>
              </a:spcBef>
              <a:buFont typeface="Arial" panose="020B0604020202020204" pitchFamily="34" charset="0"/>
              <a:buNone/>
            </a:pPr>
            <a:endParaRPr lang="hu-HU" sz="1800" b="1" dirty="0" smtClean="0">
              <a:solidFill>
                <a:srgbClr val="000000"/>
              </a:solidFill>
              <a:latin typeface="+mj-lt"/>
            </a:endParaRPr>
          </a:p>
          <a:p>
            <a:pPr marL="0" indent="0">
              <a:buNone/>
            </a:pPr>
            <a:r>
              <a:rPr lang="hu-HU" sz="1800" b="1" dirty="0" smtClean="0">
                <a:latin typeface="+mj-lt"/>
              </a:rPr>
              <a:t>Fenntartók:</a:t>
            </a:r>
            <a:endParaRPr lang="hu-HU" sz="1800" b="1" dirty="0" smtClean="0">
              <a:solidFill>
                <a:srgbClr val="000000"/>
              </a:solidFill>
              <a:latin typeface="+mj-lt"/>
            </a:endParaRPr>
          </a:p>
          <a:p>
            <a:pPr marL="0" indent="0" fontAlgn="b">
              <a:spcBef>
                <a:spcPts val="0"/>
              </a:spcBef>
              <a:buNone/>
            </a:pPr>
            <a:r>
              <a:rPr lang="hu-HU" sz="1800" dirty="0" smtClean="0">
                <a:solidFill>
                  <a:srgbClr val="000000"/>
                </a:solidFill>
                <a:latin typeface="+mj-lt"/>
              </a:rPr>
              <a:t>Önkormányzati  (32 Békés megye, 13 Csongrád-Csanád megye)             	</a:t>
            </a:r>
            <a:r>
              <a:rPr lang="hu-HU" sz="1800" dirty="0" smtClean="0">
                <a:latin typeface="+mj-lt"/>
              </a:rPr>
              <a:t>1925/ 1073 </a:t>
            </a:r>
            <a:r>
              <a:rPr lang="hu-HU" sz="1800" dirty="0" smtClean="0">
                <a:solidFill>
                  <a:srgbClr val="000000"/>
                </a:solidFill>
                <a:latin typeface="+mj-lt"/>
              </a:rPr>
              <a:t>férőhely kapacitás</a:t>
            </a:r>
          </a:p>
          <a:p>
            <a:pPr marL="0" indent="0" fontAlgn="b">
              <a:spcBef>
                <a:spcPts val="0"/>
              </a:spcBef>
              <a:buNone/>
            </a:pPr>
            <a:r>
              <a:rPr lang="hu-HU" sz="1800" dirty="0" smtClean="0">
                <a:solidFill>
                  <a:srgbClr val="000000"/>
                </a:solidFill>
                <a:latin typeface="+mj-lt"/>
              </a:rPr>
              <a:t>Egyéb nem állami  (9 Békés megye, 3 Csongrád-Csanád megye)    		</a:t>
            </a:r>
            <a:r>
              <a:rPr lang="hu-HU" sz="1800" dirty="0" smtClean="0">
                <a:latin typeface="+mj-lt"/>
              </a:rPr>
              <a:t>334/ 295 </a:t>
            </a:r>
            <a:r>
              <a:rPr lang="hu-HU" sz="1800" dirty="0" smtClean="0">
                <a:solidFill>
                  <a:srgbClr val="000000"/>
                </a:solidFill>
                <a:latin typeface="+mj-lt"/>
              </a:rPr>
              <a:t>férőhely kapacitás</a:t>
            </a:r>
          </a:p>
          <a:p>
            <a:pPr marL="0" indent="0" fontAlgn="b">
              <a:spcBef>
                <a:spcPts val="0"/>
              </a:spcBef>
              <a:buNone/>
            </a:pPr>
            <a:r>
              <a:rPr lang="hu-HU" sz="1800" dirty="0" smtClean="0">
                <a:solidFill>
                  <a:srgbClr val="000000"/>
                </a:solidFill>
                <a:latin typeface="+mj-lt"/>
              </a:rPr>
              <a:t>Központi Kormányzati (5 Békés megye, 6 Csongrád-Csanád megye)   		</a:t>
            </a:r>
            <a:r>
              <a:rPr lang="hu-HU" sz="1800" dirty="0" smtClean="0">
                <a:latin typeface="+mj-lt"/>
              </a:rPr>
              <a:t>633/ 876 </a:t>
            </a:r>
            <a:r>
              <a:rPr lang="hu-HU" sz="1800" dirty="0" smtClean="0">
                <a:solidFill>
                  <a:srgbClr val="000000"/>
                </a:solidFill>
                <a:latin typeface="+mj-lt"/>
              </a:rPr>
              <a:t>férőhely kapacitás</a:t>
            </a:r>
            <a:endParaRPr lang="hu-HU" sz="1800" b="1" dirty="0" smtClean="0">
              <a:latin typeface="+mj-lt"/>
            </a:endParaRPr>
          </a:p>
          <a:p>
            <a:pPr marL="0" indent="0" fontAlgn="b">
              <a:spcBef>
                <a:spcPts val="0"/>
              </a:spcBef>
              <a:buNone/>
            </a:pPr>
            <a:r>
              <a:rPr lang="hu-HU" sz="1800" dirty="0" smtClean="0">
                <a:solidFill>
                  <a:srgbClr val="000000"/>
                </a:solidFill>
                <a:latin typeface="+mj-lt"/>
              </a:rPr>
              <a:t>Non profit nem állami (3 Békés megye, 0 Csongrád-Csanád megye)    		0/ </a:t>
            </a:r>
            <a:r>
              <a:rPr lang="hu-HU" sz="1800" dirty="0" err="1" smtClean="0">
                <a:solidFill>
                  <a:srgbClr val="000000"/>
                </a:solidFill>
                <a:latin typeface="+mj-lt"/>
              </a:rPr>
              <a:t>0</a:t>
            </a:r>
            <a:r>
              <a:rPr lang="hu-HU" sz="1800" dirty="0" smtClean="0">
                <a:solidFill>
                  <a:srgbClr val="000000"/>
                </a:solidFill>
                <a:latin typeface="+mj-lt"/>
              </a:rPr>
              <a:t> férőhely kapacitás</a:t>
            </a:r>
          </a:p>
          <a:p>
            <a:pPr marL="0" indent="0" fontAlgn="b">
              <a:spcBef>
                <a:spcPts val="0"/>
              </a:spcBef>
              <a:buNone/>
            </a:pPr>
            <a:r>
              <a:rPr lang="hu-HU" sz="1800" dirty="0" smtClean="0">
                <a:solidFill>
                  <a:srgbClr val="000000"/>
                </a:solidFill>
                <a:latin typeface="+mj-lt"/>
              </a:rPr>
              <a:t>Egyházi (15 Békés megye, 4 Csongrád-Csanád megye)  			</a:t>
            </a:r>
            <a:r>
              <a:rPr lang="hu-HU" sz="1800" dirty="0" smtClean="0">
                <a:latin typeface="+mj-lt"/>
              </a:rPr>
              <a:t>963/ 221 </a:t>
            </a:r>
            <a:r>
              <a:rPr lang="hu-HU" sz="1800" dirty="0" smtClean="0">
                <a:solidFill>
                  <a:srgbClr val="000000"/>
                </a:solidFill>
                <a:latin typeface="+mj-lt"/>
              </a:rPr>
              <a:t>férőhely kapacitás</a:t>
            </a:r>
          </a:p>
          <a:p>
            <a:pPr marL="0" indent="0" fontAlgn="b">
              <a:spcBef>
                <a:spcPts val="0"/>
              </a:spcBef>
              <a:buNone/>
            </a:pPr>
            <a:endParaRPr lang="hu-HU" sz="2400" b="1" i="1" dirty="0" smtClean="0">
              <a:latin typeface="+mj-lt"/>
            </a:endParaRPr>
          </a:p>
          <a:p>
            <a:pPr fontAlgn="b">
              <a:spcBef>
                <a:spcPts val="0"/>
              </a:spcBef>
              <a:buNone/>
            </a:pPr>
            <a:endParaRPr lang="hu-HU" sz="2200" dirty="0" smtClean="0">
              <a:solidFill>
                <a:srgbClr val="000000"/>
              </a:solidFill>
              <a:latin typeface="+mj-lt"/>
              <a:cs typeface="Calibri" panose="020F0502020204030204" pitchFamily="34" charset="0"/>
            </a:endParaRPr>
          </a:p>
          <a:p>
            <a:pPr marL="0" indent="0" algn="ctr" fontAlgn="b">
              <a:spcBef>
                <a:spcPts val="0"/>
              </a:spcBef>
              <a:buFont typeface="Arial" panose="020B0604020202020204" pitchFamily="34" charset="0"/>
              <a:buNone/>
            </a:pPr>
            <a:r>
              <a:rPr lang="hu-HU" sz="1800" b="1" dirty="0" smtClean="0">
                <a:solidFill>
                  <a:srgbClr val="000000"/>
                </a:solidFill>
                <a:latin typeface="+mj-lt"/>
              </a:rPr>
              <a:t>Átmeneti elhelyezést nyújtó intézményi ellátás – Idős korúak gondozóháza (10 engedély, 148 férőhely)</a:t>
            </a:r>
          </a:p>
          <a:p>
            <a:pPr marL="0" indent="0">
              <a:buNone/>
            </a:pPr>
            <a:r>
              <a:rPr lang="hu-HU" sz="1800" b="1" dirty="0" smtClean="0">
                <a:latin typeface="+mj-lt"/>
              </a:rPr>
              <a:t>Fenntartók:</a:t>
            </a:r>
            <a:endParaRPr lang="hu-HU" sz="1800" b="1" dirty="0" smtClean="0">
              <a:solidFill>
                <a:srgbClr val="000000"/>
              </a:solidFill>
              <a:latin typeface="+mj-lt"/>
            </a:endParaRPr>
          </a:p>
          <a:p>
            <a:pPr marL="0" indent="0" fontAlgn="b">
              <a:spcBef>
                <a:spcPts val="0"/>
              </a:spcBef>
              <a:buNone/>
            </a:pPr>
            <a:r>
              <a:rPr lang="hu-HU" sz="1800" dirty="0" smtClean="0">
                <a:solidFill>
                  <a:srgbClr val="000000"/>
                </a:solidFill>
                <a:latin typeface="+mj-lt"/>
              </a:rPr>
              <a:t>Önkormányzati  (4 Békés megye, 4 Csongrád-Csanád megye)             		</a:t>
            </a:r>
            <a:r>
              <a:rPr lang="hu-HU" sz="1800" dirty="0" smtClean="0">
                <a:latin typeface="+mj-lt"/>
              </a:rPr>
              <a:t>23 / 80 </a:t>
            </a:r>
            <a:r>
              <a:rPr lang="hu-HU" sz="1800" dirty="0" smtClean="0">
                <a:solidFill>
                  <a:srgbClr val="000000"/>
                </a:solidFill>
                <a:latin typeface="+mj-lt"/>
              </a:rPr>
              <a:t>férőhely kapacitás</a:t>
            </a:r>
          </a:p>
          <a:p>
            <a:pPr marL="0" indent="0" fontAlgn="b">
              <a:spcBef>
                <a:spcPts val="0"/>
              </a:spcBef>
              <a:buNone/>
            </a:pPr>
            <a:r>
              <a:rPr lang="hu-HU" sz="1800" dirty="0" smtClean="0">
                <a:solidFill>
                  <a:srgbClr val="000000"/>
                </a:solidFill>
                <a:latin typeface="+mj-lt"/>
              </a:rPr>
              <a:t>Egyéb nem állami  (1 Békés megye, 0 Csongrád-Csanád megye)    		4</a:t>
            </a:r>
            <a:r>
              <a:rPr lang="hu-HU" sz="1800" dirty="0" smtClean="0">
                <a:latin typeface="+mj-lt"/>
              </a:rPr>
              <a:t>/ 0 </a:t>
            </a:r>
            <a:r>
              <a:rPr lang="hu-HU" sz="1800" dirty="0" smtClean="0">
                <a:solidFill>
                  <a:srgbClr val="000000"/>
                </a:solidFill>
                <a:latin typeface="+mj-lt"/>
              </a:rPr>
              <a:t>férőhely kapacitás</a:t>
            </a:r>
          </a:p>
          <a:p>
            <a:pPr marL="0" indent="0" fontAlgn="b">
              <a:spcBef>
                <a:spcPts val="0"/>
              </a:spcBef>
              <a:buNone/>
            </a:pPr>
            <a:r>
              <a:rPr lang="hu-HU" sz="1800" dirty="0" smtClean="0">
                <a:solidFill>
                  <a:srgbClr val="000000"/>
                </a:solidFill>
                <a:latin typeface="+mj-lt"/>
              </a:rPr>
              <a:t>Központi Kormányzati (0 Békés megye, 0 Csongrád-Csanád megye)   		0/ </a:t>
            </a:r>
            <a:r>
              <a:rPr lang="hu-HU" sz="1800" dirty="0" err="1" smtClean="0">
                <a:solidFill>
                  <a:srgbClr val="000000"/>
                </a:solidFill>
                <a:latin typeface="+mj-lt"/>
              </a:rPr>
              <a:t>0</a:t>
            </a:r>
            <a:r>
              <a:rPr lang="hu-HU" sz="1800" dirty="0" smtClean="0">
                <a:solidFill>
                  <a:srgbClr val="000000"/>
                </a:solidFill>
                <a:latin typeface="+mj-lt"/>
              </a:rPr>
              <a:t> férőhely kapacitás</a:t>
            </a:r>
            <a:endParaRPr lang="hu-HU" sz="1800" b="1" dirty="0" smtClean="0">
              <a:latin typeface="+mj-lt"/>
            </a:endParaRPr>
          </a:p>
          <a:p>
            <a:pPr marL="0" indent="0" fontAlgn="b">
              <a:spcBef>
                <a:spcPts val="0"/>
              </a:spcBef>
              <a:buNone/>
            </a:pPr>
            <a:r>
              <a:rPr lang="hu-HU" sz="1800" dirty="0" smtClean="0">
                <a:solidFill>
                  <a:srgbClr val="000000"/>
                </a:solidFill>
                <a:latin typeface="+mj-lt"/>
              </a:rPr>
              <a:t>Non profit nem állami (0 Békés megye, 0 Csongrád-Csanád megye)    		0</a:t>
            </a:r>
            <a:r>
              <a:rPr lang="hu-HU" sz="1800" dirty="0" smtClean="0">
                <a:latin typeface="+mj-lt"/>
              </a:rPr>
              <a:t>/ 0 </a:t>
            </a:r>
            <a:r>
              <a:rPr lang="hu-HU" sz="1800" dirty="0" smtClean="0">
                <a:solidFill>
                  <a:srgbClr val="000000"/>
                </a:solidFill>
                <a:latin typeface="+mj-lt"/>
              </a:rPr>
              <a:t>férőhely kapacitás</a:t>
            </a:r>
          </a:p>
          <a:p>
            <a:pPr marL="0" indent="0" fontAlgn="b">
              <a:spcBef>
                <a:spcPts val="0"/>
              </a:spcBef>
              <a:buNone/>
            </a:pPr>
            <a:r>
              <a:rPr lang="hu-HU" sz="1800" dirty="0" smtClean="0">
                <a:solidFill>
                  <a:srgbClr val="000000"/>
                </a:solidFill>
                <a:latin typeface="+mj-lt"/>
              </a:rPr>
              <a:t>Egyházi (0 Békés megye, 1 Csongrád-Csanád megye)  			0</a:t>
            </a:r>
            <a:r>
              <a:rPr lang="hu-HU" sz="1800" dirty="0" smtClean="0">
                <a:latin typeface="+mj-lt"/>
              </a:rPr>
              <a:t>/41 </a:t>
            </a:r>
            <a:r>
              <a:rPr lang="hu-HU" sz="1800" dirty="0" smtClean="0">
                <a:solidFill>
                  <a:srgbClr val="000000"/>
                </a:solidFill>
                <a:latin typeface="+mj-lt"/>
              </a:rPr>
              <a:t>férőhely kapacitás</a:t>
            </a:r>
          </a:p>
          <a:p>
            <a:pPr marL="0" indent="0" algn="ctr" fontAlgn="b">
              <a:spcBef>
                <a:spcPts val="0"/>
              </a:spcBef>
              <a:buFont typeface="Arial" panose="020B0604020202020204" pitchFamily="34" charset="0"/>
              <a:buNone/>
            </a:pPr>
            <a:endParaRPr lang="hu-HU" sz="1800" b="1" dirty="0" smtClean="0">
              <a:solidFill>
                <a:srgbClr val="000000"/>
              </a:solidFill>
              <a:latin typeface="Calibri" panose="020F0502020204030204" pitchFamily="34" charset="0"/>
            </a:endParaRPr>
          </a:p>
          <a:p>
            <a:pPr marL="0" indent="0" fontAlgn="b">
              <a:spcBef>
                <a:spcPts val="0"/>
              </a:spcBef>
              <a:buFont typeface="Arial" panose="020B0604020202020204" pitchFamily="34" charset="0"/>
              <a:buNone/>
            </a:pPr>
            <a:endParaRPr lang="hu-HU" sz="2400" b="1" dirty="0">
              <a:solidFill>
                <a:srgbClr val="000000"/>
              </a:solidFill>
              <a:latin typeface="Calibri" panose="020F0502020204030204" pitchFamily="34" charset="0"/>
            </a:endParaRPr>
          </a:p>
          <a:p>
            <a:pPr marL="0" indent="0" fontAlgn="b">
              <a:spcBef>
                <a:spcPts val="0"/>
              </a:spcBef>
              <a:buNone/>
            </a:pPr>
            <a:r>
              <a:rPr lang="hu-HU" sz="2400" b="1" dirty="0" smtClean="0">
                <a:solidFill>
                  <a:srgbClr val="000000"/>
                </a:solidFill>
                <a:latin typeface="Calibri" panose="020F0502020204030204" pitchFamily="34" charset="0"/>
              </a:rPr>
              <a:t> </a:t>
            </a:r>
          </a:p>
          <a:p>
            <a:pPr marL="0" indent="0" fontAlgn="b">
              <a:spcBef>
                <a:spcPts val="0"/>
              </a:spcBef>
              <a:buNone/>
            </a:pPr>
            <a:endParaRPr lang="hu-HU" sz="2900" b="1" dirty="0">
              <a:solidFill>
                <a:srgbClr val="000000"/>
              </a:solidFill>
              <a:latin typeface="Calibri" panose="020F0502020204030204" pitchFamily="34" charset="0"/>
            </a:endParaRPr>
          </a:p>
          <a:p>
            <a:pPr marL="0" indent="0" fontAlgn="b">
              <a:spcBef>
                <a:spcPts val="0"/>
              </a:spcBef>
              <a:buNone/>
            </a:pPr>
            <a:endParaRPr lang="hu-HU" sz="2900" b="1" dirty="0" smtClean="0">
              <a:solidFill>
                <a:srgbClr val="000000"/>
              </a:solidFill>
              <a:latin typeface="Calibri" panose="020F0502020204030204" pitchFamily="34" charset="0"/>
            </a:endParaRPr>
          </a:p>
          <a:p>
            <a:pPr marL="0" indent="0" fontAlgn="b">
              <a:spcBef>
                <a:spcPts val="0"/>
              </a:spcBef>
              <a:buFont typeface="Arial" panose="020B0604020202020204" pitchFamily="34" charset="0"/>
              <a:buNone/>
            </a:pPr>
            <a:endParaRPr lang="hu-HU" sz="2200" b="1" dirty="0" smtClean="0"/>
          </a:p>
          <a:p>
            <a:pPr marL="0" indent="0" fontAlgn="b">
              <a:spcBef>
                <a:spcPts val="0"/>
              </a:spcBef>
              <a:buFont typeface="Arial" panose="020B0604020202020204" pitchFamily="34" charset="0"/>
              <a:buNone/>
            </a:pPr>
            <a:endParaRPr lang="hu-HU" sz="1800" dirty="0" smtClean="0">
              <a:solidFill>
                <a:srgbClr val="000000"/>
              </a:solidFill>
              <a:latin typeface="Calibri" panose="020F0502020204030204" pitchFamily="34" charset="0"/>
            </a:endParaRPr>
          </a:p>
          <a:p>
            <a:pPr marL="0" indent="0" fontAlgn="b">
              <a:spcBef>
                <a:spcPts val="0"/>
              </a:spcBef>
              <a:buFont typeface="Arial" panose="020B0604020202020204" pitchFamily="34" charset="0"/>
              <a:buNone/>
            </a:pPr>
            <a:endParaRPr lang="hu-HU" sz="2900" b="1" dirty="0" smtClean="0">
              <a:latin typeface="Calibri" panose="020F0502020204030204" pitchFamily="34" charset="0"/>
              <a:cs typeface="Calibri" panose="020F0502020204030204" pitchFamily="34" charset="0"/>
            </a:endParaRPr>
          </a:p>
          <a:p>
            <a:pPr marL="0" indent="0" fontAlgn="b">
              <a:spcBef>
                <a:spcPts val="0"/>
              </a:spcBef>
              <a:buNone/>
            </a:pPr>
            <a:endParaRPr lang="hu-HU" sz="2900" dirty="0" smtClean="0">
              <a:solidFill>
                <a:srgbClr val="000000"/>
              </a:solidFill>
              <a:latin typeface="Calibri" panose="020F0502020204030204" pitchFamily="34" charset="0"/>
              <a:cs typeface="Calibri" panose="020F0502020204030204" pitchFamily="34" charset="0"/>
            </a:endParaRPr>
          </a:p>
          <a:p>
            <a:endParaRPr lang="hu-HU" dirty="0"/>
          </a:p>
        </p:txBody>
      </p:sp>
    </p:spTree>
    <p:extLst>
      <p:ext uri="{BB962C8B-B14F-4D97-AF65-F5344CB8AC3E}">
        <p14:creationId xmlns:p14="http://schemas.microsoft.com/office/powerpoint/2010/main" xmlns="" val="635428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50844" y="815247"/>
            <a:ext cx="11270255" cy="5199961"/>
          </a:xfrm>
        </p:spPr>
        <p:txBody>
          <a:bodyPr>
            <a:noAutofit/>
          </a:bodyPr>
          <a:lstStyle/>
          <a:p>
            <a:r>
              <a:rPr lang="hu-HU" sz="2000" b="1" dirty="0" smtClean="0">
                <a:solidFill>
                  <a:schemeClr val="tx1"/>
                </a:solidFill>
              </a:rPr>
              <a:t>Országos munkacsoport tervezett témák, </a:t>
            </a:r>
            <a:r>
              <a:rPr lang="hu-HU" sz="2000" b="1" dirty="0" smtClean="0">
                <a:solidFill>
                  <a:schemeClr val="tx1"/>
                </a:solidFill>
              </a:rPr>
              <a:t>feladatok </a:t>
            </a:r>
            <a:r>
              <a:rPr lang="hu-HU" sz="2000" dirty="0" smtClean="0">
                <a:solidFill>
                  <a:schemeClr val="tx1"/>
                </a:solidFill>
              </a:rPr>
              <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Mi a munkacsoport feladata, meghatározása, munkaterv készült.</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Szakmai </a:t>
            </a:r>
            <a:r>
              <a:rPr lang="hu-HU" sz="2000" dirty="0" smtClean="0">
                <a:solidFill>
                  <a:schemeClr val="tx1"/>
                </a:solidFill>
              </a:rPr>
              <a:t>ajánlások </a:t>
            </a:r>
            <a:r>
              <a:rPr lang="hu-HU" sz="2000" dirty="0" smtClean="0">
                <a:solidFill>
                  <a:schemeClr val="tx1"/>
                </a:solidFill>
              </a:rPr>
              <a:t>kidolgozása/átdolgozása – </a:t>
            </a:r>
            <a:r>
              <a:rPr lang="hu-HU" sz="2000" dirty="0" err="1" smtClean="0">
                <a:solidFill>
                  <a:schemeClr val="tx1"/>
                </a:solidFill>
              </a:rPr>
              <a:t>almunka</a:t>
            </a:r>
            <a:r>
              <a:rPr lang="hu-HU" sz="2000" dirty="0" smtClean="0">
                <a:solidFill>
                  <a:schemeClr val="tx1"/>
                </a:solidFill>
              </a:rPr>
              <a:t> csoportokban feladatfelosztás mellett.</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Alapszolgáltatások: </a:t>
            </a:r>
            <a:r>
              <a:rPr lang="hu-HU" sz="2000" dirty="0" smtClean="0">
                <a:solidFill>
                  <a:schemeClr val="tx1"/>
                </a:solidFill>
              </a:rPr>
              <a:t>pl.: dokumentumok listája.</a:t>
            </a:r>
            <a:r>
              <a:rPr lang="hu-HU" sz="2000" dirty="0" smtClean="0">
                <a:solidFill>
                  <a:schemeClr val="tx1"/>
                </a:solidFill>
              </a:rPr>
              <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Idősek bentlakásos </a:t>
            </a:r>
            <a:r>
              <a:rPr lang="hu-HU" sz="2000" dirty="0" smtClean="0">
                <a:solidFill>
                  <a:schemeClr val="tx1"/>
                </a:solidFill>
              </a:rPr>
              <a:t>ellátás:  </a:t>
            </a:r>
            <a:r>
              <a:rPr lang="hu-HU" sz="2000" dirty="0" smtClean="0">
                <a:solidFill>
                  <a:schemeClr val="tx1"/>
                </a:solidFill>
              </a:rPr>
              <a:t>szakmai </a:t>
            </a:r>
            <a:r>
              <a:rPr lang="hu-HU" sz="2000" dirty="0" smtClean="0">
                <a:solidFill>
                  <a:schemeClr val="tx1"/>
                </a:solidFill>
              </a:rPr>
              <a:t>ajánlások </a:t>
            </a:r>
            <a:r>
              <a:rPr lang="hu-HU" sz="2000" dirty="0" smtClean="0">
                <a:solidFill>
                  <a:schemeClr val="tx1"/>
                </a:solidFill>
              </a:rPr>
              <a:t>elkészítése idősek bentlakásos ellátását biztosító szociális szolgáltatók számára, valamint szakmai ajánlás elkészítése </a:t>
            </a:r>
            <a:r>
              <a:rPr lang="hu-HU" sz="2000" dirty="0" err="1" smtClean="0">
                <a:solidFill>
                  <a:schemeClr val="tx1"/>
                </a:solidFill>
              </a:rPr>
              <a:t>demens</a:t>
            </a:r>
            <a:r>
              <a:rPr lang="hu-HU" sz="2000" dirty="0" smtClean="0">
                <a:solidFill>
                  <a:schemeClr val="tx1"/>
                </a:solidFill>
              </a:rPr>
              <a:t> személyek bentlakásos ellátását biztosító szociális szolgáltatók számára. (Pl.: rendszerszemlélet az </a:t>
            </a:r>
            <a:r>
              <a:rPr lang="hu-HU" sz="2000" dirty="0" smtClean="0">
                <a:solidFill>
                  <a:schemeClr val="tx1"/>
                </a:solidFill>
              </a:rPr>
              <a:t>ellátásban, </a:t>
            </a:r>
            <a:r>
              <a:rPr lang="hu-HU" sz="2000" dirty="0" smtClean="0">
                <a:solidFill>
                  <a:schemeClr val="tx1"/>
                </a:solidFill>
              </a:rPr>
              <a:t>középpontban az idős korú, </a:t>
            </a:r>
            <a:r>
              <a:rPr lang="hu-HU" sz="2000" dirty="0" smtClean="0">
                <a:solidFill>
                  <a:schemeClr val="tx1"/>
                </a:solidFill>
              </a:rPr>
              <a:t>szükségletei, személyközpontú szolgáltatás az </a:t>
            </a:r>
            <a:r>
              <a:rPr lang="hu-HU" sz="2000" dirty="0" smtClean="0">
                <a:solidFill>
                  <a:schemeClr val="tx1"/>
                </a:solidFill>
              </a:rPr>
              <a:t>ellátás teljes folyamatában…) </a:t>
            </a:r>
            <a:br>
              <a:rPr lang="hu-HU" sz="2000" dirty="0" smtClean="0">
                <a:solidFill>
                  <a:schemeClr val="tx1"/>
                </a:solidFill>
              </a:rPr>
            </a:br>
            <a:r>
              <a:rPr lang="hu-HU" sz="2000" dirty="0" smtClean="0">
                <a:solidFill>
                  <a:schemeClr val="tx1"/>
                </a:solidFill>
              </a:rPr>
              <a:t/>
            </a:r>
            <a:br>
              <a:rPr lang="hu-HU" sz="2000" dirty="0" smtClean="0">
                <a:solidFill>
                  <a:schemeClr val="tx1"/>
                </a:solidFill>
              </a:rPr>
            </a:br>
            <a:r>
              <a:rPr lang="hu-HU" sz="2000" dirty="0" smtClean="0">
                <a:solidFill>
                  <a:schemeClr val="tx1"/>
                </a:solidFill>
              </a:rPr>
              <a:t>A lehetséges fejlesztési irányok megfogalmazása az ajánlásokban. </a:t>
            </a:r>
            <a:r>
              <a:rPr lang="hu-HU" sz="2000" dirty="0" smtClean="0"/>
              <a:t/>
            </a:r>
            <a:br>
              <a:rPr lang="hu-HU" sz="2000" dirty="0" smtClean="0"/>
            </a:br>
            <a:r>
              <a:rPr lang="hu-HU" sz="2000" dirty="0" smtClean="0"/>
              <a:t/>
            </a:r>
            <a:br>
              <a:rPr lang="hu-HU" sz="2000" dirty="0" smtClean="0"/>
            </a:br>
            <a:endParaRPr lang="hu-HU"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Áramlás">
  <a:themeElements>
    <a:clrScheme name="Áramlás">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Áramlás">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Áramlás">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557</TotalTime>
  <Words>509</Words>
  <Application>Microsoft Office PowerPoint</Application>
  <PresentationFormat>Egyéni</PresentationFormat>
  <Paragraphs>339</Paragraphs>
  <Slides>11</Slides>
  <Notes>0</Notes>
  <HiddenSlides>0</HiddenSlides>
  <MMClips>0</MMClips>
  <ScaleCrop>false</ScaleCrop>
  <HeadingPairs>
    <vt:vector size="6" baseType="variant">
      <vt:variant>
        <vt:lpstr>Téma</vt:lpstr>
      </vt:variant>
      <vt:variant>
        <vt:i4>1</vt:i4>
      </vt:variant>
      <vt:variant>
        <vt:lpstr>Beágyazott OLE kiszolgálók</vt:lpstr>
      </vt:variant>
      <vt:variant>
        <vt:i4>1</vt:i4>
      </vt:variant>
      <vt:variant>
        <vt:lpstr>Diacímek</vt:lpstr>
      </vt:variant>
      <vt:variant>
        <vt:i4>11</vt:i4>
      </vt:variant>
    </vt:vector>
  </HeadingPairs>
  <TitlesOfParts>
    <vt:vector size="13" baseType="lpstr">
      <vt:lpstr>Áramlás</vt:lpstr>
      <vt:lpstr>Document</vt:lpstr>
      <vt:lpstr>Idősek számára fenntartott intézményi hálózat bemutatása két megyében, országos munkacsoport feladatai  Időseket ellátó intézményei számára szakmai fórum 2022. május 24. </vt:lpstr>
      <vt:lpstr>       Demográfia  A népesség fogyása, a várható élettartam növekedése, az időskorúak száma növekszik, a népesség öregedése, korfa kedvezőtlen átrendeződése.  Időskori eltartottsági ráta növekedése, ezer aktív (15–64 éves) korúra jutó 65 éves és annál idősebb korúak száma. Kevesebb aktív korú jut egy idősre, nő az időskorúak eltartási indexe.   Az öregedési index nő, időskorúak a gyermekkorúakhoz viszonyított aránya.  100 gyerekre mennyi idős jut.  Régiók, települések közötti eltérések (migráció, egyéb tényezők befolyásolják).  Egészségi állapot alakulása – várható élettartam – ápolási szükséglet.  </vt:lpstr>
      <vt:lpstr>3. dia</vt:lpstr>
      <vt:lpstr>4. dia</vt:lpstr>
      <vt:lpstr>5. dia</vt:lpstr>
      <vt:lpstr>6. dia</vt:lpstr>
      <vt:lpstr>Alapellátások Békés- Csongrád-Csanád   2022. január havi adat </vt:lpstr>
      <vt:lpstr>8. dia</vt:lpstr>
      <vt:lpstr>Országos munkacsoport tervezett témák, feladatok    Mi a munkacsoport feladata, meghatározása, munkaterv készült.  Szakmai ajánlások kidolgozása/átdolgozása – almunka csoportokban feladatfelosztás mellett.  Alapszolgáltatások: pl.: dokumentumok listája.  Idősek bentlakásos ellátás:  szakmai ajánlások elkészítése idősek bentlakásos ellátását biztosító szociális szolgáltatók számára, valamint szakmai ajánlás elkészítése demens személyek bentlakásos ellátását biztosító szociális szolgáltatók számára. (Pl.: rendszerszemlélet az ellátásban, középpontban az idős korú, szükségletei, személyközpontú szolgáltatás az ellátás teljes folyamatában…)   A lehetséges fejlesztési irányok megfogalmazása az ajánlásokban.   </vt:lpstr>
      <vt:lpstr>Sarokkövek – ajánlások   Igénybevételi eljárás folyamata    Ápolás-gondozás gyakorlatok   Mentálhigiénés ellátás   Teljeskörű ellátás  Ellátotti jogok   Probléma-, krízis-, konfliktus kezelés fejezet ismertetése  Ellátotti jogviszony megszűnése - Életvégi kérdések - ellátás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Imu</dc:creator>
  <cp:lastModifiedBy>Szerencsi Károly</cp:lastModifiedBy>
  <cp:revision>122</cp:revision>
  <dcterms:created xsi:type="dcterms:W3CDTF">2022-04-20T08:04:55Z</dcterms:created>
  <dcterms:modified xsi:type="dcterms:W3CDTF">2022-06-14T12:26:28Z</dcterms:modified>
</cp:coreProperties>
</file>