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1" r:id="rId4"/>
    <p:sldId id="257" r:id="rId5"/>
    <p:sldId id="258" r:id="rId6"/>
    <p:sldId id="265" r:id="rId7"/>
    <p:sldId id="259" r:id="rId8"/>
    <p:sldId id="266" r:id="rId9"/>
    <p:sldId id="277" r:id="rId10"/>
    <p:sldId id="260" r:id="rId11"/>
    <p:sldId id="276" r:id="rId12"/>
    <p:sldId id="270" r:id="rId13"/>
    <p:sldId id="262" r:id="rId14"/>
    <p:sldId id="273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89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178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309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0473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1721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8440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2570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910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9782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5697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9774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4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389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687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7658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202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176C-17FD-445F-B5CB-4FEBF78CB2CD}" type="datetimeFigureOut">
              <a:rPr lang="hu-HU" smtClean="0"/>
              <a:t>2022. 05. 03.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EF6E3A-DA32-445E-85A7-BEA7CE8E82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429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1608843" y="4172322"/>
            <a:ext cx="7560081" cy="527011"/>
          </a:xfrm>
        </p:spPr>
        <p:txBody>
          <a:bodyPr/>
          <a:lstStyle/>
          <a:p>
            <a:br>
              <a:rPr lang="hu-HU" dirty="0"/>
            </a:br>
            <a:br>
              <a:rPr lang="hu-HU" dirty="0"/>
            </a:br>
            <a:br>
              <a:rPr lang="hu-HU" dirty="0">
                <a:solidFill>
                  <a:schemeClr val="tx1"/>
                </a:solidFill>
              </a:rPr>
            </a:br>
            <a:r>
              <a:rPr lang="hu-HU" sz="1600" dirty="0">
                <a:solidFill>
                  <a:schemeClr val="tx1"/>
                </a:solidFill>
              </a:rPr>
              <a:t>2022.03.22</a:t>
            </a:r>
            <a:endParaRPr lang="hu-HU" sz="4800" dirty="0"/>
          </a:p>
        </p:txBody>
      </p:sp>
      <p:graphicFrame>
        <p:nvGraphicFramePr>
          <p:cNvPr id="6" name="Objektum 5">
            <a:extLst>
              <a:ext uri="{FF2B5EF4-FFF2-40B4-BE49-F238E27FC236}">
                <a16:creationId xmlns:a16="http://schemas.microsoft.com/office/drawing/2014/main" id="{3AB4BA55-D6EF-4FB4-8EF6-B0D5CE5D5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787301"/>
              </p:ext>
            </p:extLst>
          </p:nvPr>
        </p:nvGraphicFramePr>
        <p:xfrm>
          <a:off x="2106565" y="4930861"/>
          <a:ext cx="6892132" cy="1927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Document" r:id="rId3" imgW="5763233" imgH="1611105" progId="Word.Document.12">
                  <p:embed/>
                </p:oleObj>
              </mc:Choice>
              <mc:Fallback>
                <p:oleObj name="Document" r:id="rId3" imgW="5763233" imgH="16111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6565" y="4930861"/>
                        <a:ext cx="6892132" cy="1927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zövegdoboz 9">
            <a:extLst>
              <a:ext uri="{FF2B5EF4-FFF2-40B4-BE49-F238E27FC236}">
                <a16:creationId xmlns:a16="http://schemas.microsoft.com/office/drawing/2014/main" id="{B95C5571-8CB1-4D12-A692-D2A8D6C21961}"/>
              </a:ext>
            </a:extLst>
          </p:cNvPr>
          <p:cNvSpPr txBox="1"/>
          <p:nvPr/>
        </p:nvSpPr>
        <p:spPr>
          <a:xfrm>
            <a:off x="922789" y="1538271"/>
            <a:ext cx="82254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Hajléktalan ellátás </a:t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Békés- Csongrád-Csanád megye </a:t>
            </a:r>
            <a:b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hu-HU" sz="4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ellátórendszere – kapacitások-kiegészítő szolgáltatásai 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F1430F72-B3DB-433E-B709-484840F06F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059" y="721336"/>
            <a:ext cx="1132631" cy="112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81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2260" y="-149225"/>
            <a:ext cx="9972737" cy="1619250"/>
          </a:xfrm>
        </p:spPr>
        <p:txBody>
          <a:bodyPr>
            <a:normAutofit/>
          </a:bodyPr>
          <a:lstStyle/>
          <a:p>
            <a:pPr algn="ctr"/>
            <a:br>
              <a:rPr lang="hu-HU" sz="2800" dirty="0"/>
            </a:br>
            <a:br>
              <a:rPr lang="hu-HU" sz="2800" dirty="0"/>
            </a:br>
            <a:r>
              <a:rPr lang="hu-HU" sz="2800" dirty="0"/>
              <a:t>Diszpécser Szolgálat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69431" y="1750402"/>
            <a:ext cx="10898393" cy="344571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hu-HU" sz="2400" dirty="0"/>
              <a:t>Országosan 7 diszpécserszolgálat működik- régiónkénti felosztásban</a:t>
            </a:r>
          </a:p>
          <a:p>
            <a:pPr algn="ctr"/>
            <a:endParaRPr lang="hu-HU" sz="2400" dirty="0"/>
          </a:p>
          <a:p>
            <a:pPr algn="ctr"/>
            <a:r>
              <a:rPr lang="hu-HU" sz="2400" b="1" dirty="0"/>
              <a:t>Dél-alföldi Regionális Diszpécserszolgálat –központja Szeged</a:t>
            </a:r>
          </a:p>
          <a:p>
            <a:pPr algn="ctr"/>
            <a:endParaRPr lang="hu-HU" b="1" dirty="0"/>
          </a:p>
          <a:p>
            <a:pPr marL="0" indent="0" algn="ctr">
              <a:buNone/>
            </a:pPr>
            <a:r>
              <a:rPr lang="hu-HU" b="1" dirty="0"/>
              <a:t>Bács-Kiskun, Csongrád, Békés megye </a:t>
            </a:r>
          </a:p>
          <a:p>
            <a:pPr marL="0" indent="0" algn="ctr">
              <a:buNone/>
            </a:pPr>
            <a:r>
              <a:rPr lang="hu-HU" b="1" dirty="0"/>
              <a:t>36-70-505 80 </a:t>
            </a:r>
            <a:r>
              <a:rPr lang="hu-HU" b="1" dirty="0" err="1"/>
              <a:t>80</a:t>
            </a:r>
            <a:r>
              <a:rPr lang="hu-HU" b="1" dirty="0"/>
              <a:t> </a:t>
            </a:r>
          </a:p>
          <a:p>
            <a:pPr marL="0" indent="0" algn="ctr">
              <a:buNone/>
            </a:pPr>
            <a:r>
              <a:rPr lang="hu-HU" b="1" dirty="0"/>
              <a:t>2 főállású, 4 megbízásos jogviszonnyal rendelkező diszpécser látja el a munkát napi 24 óra</a:t>
            </a:r>
          </a:p>
          <a:p>
            <a:pPr marL="0" indent="0" algn="ctr">
              <a:buNone/>
            </a:pPr>
            <a:r>
              <a:rPr lang="hu-HU" b="1" dirty="0"/>
              <a:t>2003 novembere óta biztosítja a Magyar Máltai Szeretetszolgálat  </a:t>
            </a:r>
          </a:p>
          <a:p>
            <a:pPr marL="0" indent="0" algn="ctr">
              <a:buNone/>
            </a:pPr>
            <a:r>
              <a:rPr lang="hu-HU" b="1" dirty="0"/>
              <a:t>2020-ban 1746 hívást regisztráltak</a:t>
            </a: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632260" y="3888159"/>
            <a:ext cx="10505640" cy="17760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hu-HU" sz="1800" dirty="0">
              <a:solidFill>
                <a:schemeClr val="tx1"/>
              </a:solidFill>
            </a:endParaRPr>
          </a:p>
          <a:p>
            <a:pPr algn="ctr"/>
            <a:endParaRPr lang="hu-HU" dirty="0"/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684430" y="250825"/>
            <a:ext cx="9972737" cy="40957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sz="2800" dirty="0">
                <a:solidFill>
                  <a:schemeClr val="tx1"/>
                </a:solidFill>
              </a:rPr>
              <a:t>Hajléktalanok szociális ellátásait kiegészítő szolgáltatások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58B6A608-E2E5-4534-98B7-A3E96846AD28}"/>
              </a:ext>
            </a:extLst>
          </p:cNvPr>
          <p:cNvSpPr txBox="1">
            <a:spLocks/>
          </p:cNvSpPr>
          <p:nvPr/>
        </p:nvSpPr>
        <p:spPr>
          <a:xfrm>
            <a:off x="632260" y="55372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dirty="0">
                <a:solidFill>
                  <a:schemeClr val="tx1"/>
                </a:solidFill>
              </a:rPr>
              <a:t>Országos munkacsoport feladata:1/2000 SZCSM rendelet - </a:t>
            </a:r>
            <a:r>
              <a:rPr lang="hu-HU" sz="1800" dirty="0"/>
              <a:t>együttműködési megállapodási tervezet kidolgozása CSSK-Diszpécserszolgálatok, fűtetlen lakásban élőkkel kapcsolatos ellátási kötelezettséghez kapcsolódóan</a:t>
            </a:r>
          </a:p>
          <a:p>
            <a:endParaRPr lang="hu-H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956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911283" cy="816528"/>
          </a:xfrm>
        </p:spPr>
        <p:txBody>
          <a:bodyPr>
            <a:normAutofit fontScale="90000"/>
          </a:bodyPr>
          <a:lstStyle/>
          <a:p>
            <a:r>
              <a:rPr lang="hu-HU" sz="4800" dirty="0"/>
              <a:t>Krízisautó Szolgáltatás</a:t>
            </a:r>
            <a:br>
              <a:rPr lang="hu-HU" sz="4800" dirty="0"/>
            </a:br>
            <a:r>
              <a:rPr lang="hu-HU" sz="4000" dirty="0">
                <a:solidFill>
                  <a:schemeClr val="tx1"/>
                </a:solidFill>
              </a:rPr>
              <a:t>D</a:t>
            </a:r>
            <a:r>
              <a:rPr lang="hu-HU" sz="2700" dirty="0">
                <a:solidFill>
                  <a:schemeClr val="tx1"/>
                </a:solidFill>
              </a:rPr>
              <a:t>iszpécserszolgálaton keresztül kapja az iránymutatást- esetenként az ügyeleti telefonszámot hívják </a:t>
            </a:r>
            <a:br>
              <a:rPr lang="hu-HU" sz="2700" dirty="0">
                <a:solidFill>
                  <a:schemeClr val="tx1"/>
                </a:solidFill>
              </a:rPr>
            </a:b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800" dirty="0">
                <a:solidFill>
                  <a:schemeClr val="tx1"/>
                </a:solidFill>
              </a:rPr>
              <a:t>Magyar Máltai Szeretetszolgálat működteti</a:t>
            </a:r>
            <a:br>
              <a:rPr lang="hu-HU" sz="2700" dirty="0">
                <a:solidFill>
                  <a:schemeClr val="tx1"/>
                </a:solidFill>
              </a:rPr>
            </a:b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2006. óta Csongrád-Csanád megyében</a:t>
            </a: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 	 </a:t>
            </a:r>
            <a:r>
              <a:rPr lang="hu-HU" sz="2000" dirty="0">
                <a:solidFill>
                  <a:schemeClr val="tx1"/>
                </a:solidFill>
              </a:rPr>
              <a:t>hétköznapokon 22.00-08.00-ig</a:t>
            </a:r>
            <a:br>
              <a:rPr lang="hu-HU" sz="2700" dirty="0">
                <a:solidFill>
                  <a:schemeClr val="tx1"/>
                </a:solidFill>
              </a:rPr>
            </a:b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2019. óta Békés megyében   </a:t>
            </a: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	</a:t>
            </a:r>
            <a:r>
              <a:rPr lang="hu-HU" sz="2000" dirty="0">
                <a:solidFill>
                  <a:schemeClr val="tx1"/>
                </a:solidFill>
              </a:rPr>
              <a:t>hétköznapokon 22.00-14.00 óráig </a:t>
            </a: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700" dirty="0">
                <a:solidFill>
                  <a:schemeClr val="tx1"/>
                </a:solidFill>
              </a:rPr>
              <a:t>	</a:t>
            </a:r>
            <a:r>
              <a:rPr lang="hu-HU" sz="2000" i="1" dirty="0">
                <a:solidFill>
                  <a:schemeClr val="tx1"/>
                </a:solidFill>
              </a:rPr>
              <a:t>(utcai szolgálatot váltja fel 14.00-22.00-ig vannak a területen)</a:t>
            </a:r>
            <a:br>
              <a:rPr lang="hu-HU" sz="2000" i="1" dirty="0">
                <a:solidFill>
                  <a:schemeClr val="tx1"/>
                </a:solidFill>
              </a:rPr>
            </a:br>
            <a:br>
              <a:rPr lang="hu-HU" sz="27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téli időszakban hétvégén/ünnepnapokon/7köznap 24 órában látják el a feladatot</a:t>
            </a:r>
            <a:br>
              <a:rPr lang="hu-HU" sz="2000" dirty="0">
                <a:solidFill>
                  <a:schemeClr val="tx1"/>
                </a:solidFill>
              </a:rPr>
            </a:br>
            <a:r>
              <a:rPr lang="hu-HU" sz="2000" dirty="0">
                <a:solidFill>
                  <a:schemeClr val="tx1"/>
                </a:solidFill>
              </a:rPr>
              <a:t>többi időszakban ügyeleti ellátás működik</a:t>
            </a:r>
            <a:endParaRPr lang="hu-HU" sz="2700" dirty="0">
              <a:solidFill>
                <a:schemeClr val="tx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786" y="4627841"/>
            <a:ext cx="2639797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40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8B6A608-E2E5-4534-98B7-A3E96846A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Egészségügyi központ hajléktalanok részére </a:t>
            </a:r>
            <a:r>
              <a:rPr lang="hu-HU" sz="1800" dirty="0"/>
              <a:t>43/99 Kormányrendelet alapján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E8E0FB-59BA-4E1A-9002-4470C776F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234" y="1955741"/>
            <a:ext cx="7844366" cy="3187700"/>
          </a:xfrm>
        </p:spPr>
        <p:txBody>
          <a:bodyPr>
            <a:normAutofit lnSpcReduction="10000"/>
          </a:bodyPr>
          <a:lstStyle/>
          <a:p>
            <a:r>
              <a:rPr lang="hu-HU" dirty="0"/>
              <a:t>országosan 7 + 5 (BP.) </a:t>
            </a:r>
            <a:r>
              <a:rPr lang="hu-HU" dirty="0" err="1"/>
              <a:t>eü</a:t>
            </a:r>
            <a:r>
              <a:rPr lang="hu-HU" dirty="0"/>
              <a:t> centrum- NEAK szerződéssel </a:t>
            </a:r>
            <a:r>
              <a:rPr lang="hu-HU" sz="1500" i="1" dirty="0"/>
              <a:t>(Debrecenben, Győrben, Miskolcon, Nyíregyházán, Pécsett, Szegeden és Veszprémben)</a:t>
            </a:r>
            <a:endParaRPr lang="hu-HU" dirty="0"/>
          </a:p>
          <a:p>
            <a:r>
              <a:rPr lang="hu-HU" dirty="0"/>
              <a:t>Magyar Máltai Szeretetszolgálat működteti 2009 óta </a:t>
            </a:r>
            <a:r>
              <a:rPr lang="hu-HU" sz="1400" i="1" dirty="0"/>
              <a:t>(16 férőhellyel indult)</a:t>
            </a:r>
            <a:r>
              <a:rPr lang="hu-HU" dirty="0"/>
              <a:t>- 2018-tól 30 férőhelyre bővül- új helyre költözött</a:t>
            </a:r>
          </a:p>
          <a:p>
            <a:r>
              <a:rPr lang="hu-HU" dirty="0"/>
              <a:t>24 órás ügyeleti rendszer</a:t>
            </a:r>
          </a:p>
          <a:p>
            <a:r>
              <a:rPr lang="hu-HU" dirty="0"/>
              <a:t>10 orvos- több mint 20 ápoló segíti a munkát</a:t>
            </a:r>
          </a:p>
          <a:p>
            <a:r>
              <a:rPr lang="hu-HU" dirty="0"/>
              <a:t>Mozgó orvosi szolgálattal segítik a területen lévő hajlék nélküli embereket, amennyiben szükséges és lehetséges helyszíni segítséget nyújtanak.</a:t>
            </a:r>
          </a:p>
          <a:p>
            <a:r>
              <a:rPr lang="hu-HU" dirty="0"/>
              <a:t>Kevés a férőhely- azok jelentős részét a szegedi ellátottak foglalják el</a:t>
            </a:r>
          </a:p>
        </p:txBody>
      </p:sp>
      <p:pic>
        <p:nvPicPr>
          <p:cNvPr id="2052" name="Picture 4" descr="https://www.maltai.hu/upload/cke/01_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94" y="2448788"/>
            <a:ext cx="3653187" cy="243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58B6A608-E2E5-4534-98B7-A3E96846AD28}"/>
              </a:ext>
            </a:extLst>
          </p:cNvPr>
          <p:cNvSpPr txBox="1">
            <a:spLocks/>
          </p:cNvSpPr>
          <p:nvPr/>
        </p:nvSpPr>
        <p:spPr>
          <a:xfrm>
            <a:off x="486834" y="54026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800" b="1" dirty="0">
                <a:solidFill>
                  <a:schemeClr val="tx1"/>
                </a:solidFill>
              </a:rPr>
              <a:t>Országos munkacsoport kérdése: </a:t>
            </a:r>
            <a:r>
              <a:rPr lang="hu-HU" sz="1800" dirty="0"/>
              <a:t>egészségügyi ellátások és hajléktalan ellátás kapcsolata, szükségletek, az összehangolás lehetőségei, lehetséges fejlesztési irányok; </a:t>
            </a:r>
            <a:r>
              <a:rPr lang="hu-HU" sz="1800" dirty="0" err="1"/>
              <a:t>eü</a:t>
            </a:r>
            <a:r>
              <a:rPr lang="hu-HU" sz="1800" dirty="0"/>
              <a:t> centrumok helyzete, problémái- </a:t>
            </a:r>
            <a:r>
              <a:rPr lang="hu-HU" sz="1800" b="1" dirty="0">
                <a:solidFill>
                  <a:schemeClr val="tx1"/>
                </a:solidFill>
              </a:rPr>
              <a:t>Milyen lehetőségek vannak arra, hogy több </a:t>
            </a:r>
            <a:r>
              <a:rPr lang="hu-HU" sz="1800" b="1" dirty="0" err="1">
                <a:solidFill>
                  <a:schemeClr val="tx1"/>
                </a:solidFill>
              </a:rPr>
              <a:t>eü-i</a:t>
            </a:r>
            <a:r>
              <a:rPr lang="hu-HU" sz="1800" b="1" dirty="0">
                <a:solidFill>
                  <a:schemeClr val="tx1"/>
                </a:solidFill>
              </a:rPr>
              <a:t> centrum jöhessen létre? – egyáltalán vállalná –e valamelyik szervezet?</a:t>
            </a:r>
            <a:endParaRPr lang="hu-H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7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4000" y="-12700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r>
              <a:rPr lang="hu-HU" dirty="0"/>
              <a:t>Országos munkacsoport tervezett témák, kapott feladatok a következő időszakra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200" y="1610472"/>
            <a:ext cx="10515600" cy="4904628"/>
          </a:xfrm>
        </p:spPr>
        <p:txBody>
          <a:bodyPr>
            <a:normAutofit/>
          </a:bodyPr>
          <a:lstStyle/>
          <a:p>
            <a:endParaRPr lang="hu-HU" dirty="0"/>
          </a:p>
          <a:p>
            <a:r>
              <a:rPr lang="hu-HU" dirty="0"/>
              <a:t>külső férőhelyek szakmai ajánlás kidolgozása/átdolgozása</a:t>
            </a:r>
          </a:p>
          <a:p>
            <a:r>
              <a:rPr lang="hu-HU" dirty="0"/>
              <a:t>utcai szociális szolgálatok szakmai ajánlás átdolgozása</a:t>
            </a:r>
          </a:p>
          <a:p>
            <a:r>
              <a:rPr lang="hu-HU" dirty="0"/>
              <a:t>egészségügyi ellátások és hajléktalan ellátás kapcsolata, szükségletek, az összehangolás lehetőségei, lehetséges fejlesztési irányok</a:t>
            </a:r>
          </a:p>
          <a:p>
            <a:r>
              <a:rPr lang="hu-HU" dirty="0"/>
              <a:t>hajléktalanok otthona problémaköre, létrehozás/meglévő férőhely átalakítás problémaköre tanulmány?- nyitottság az intézmények részéről ennek létrehozására</a:t>
            </a:r>
          </a:p>
          <a:p>
            <a:r>
              <a:rPr lang="hu-HU" dirty="0"/>
              <a:t>lakhatási programok/</a:t>
            </a:r>
            <a:r>
              <a:rPr lang="hu-HU" dirty="0" err="1"/>
              <a:t>housing</a:t>
            </a:r>
            <a:r>
              <a:rPr lang="hu-HU" dirty="0"/>
              <a:t> </a:t>
            </a:r>
            <a:r>
              <a:rPr lang="hu-HU" dirty="0" err="1"/>
              <a:t>first</a:t>
            </a:r>
            <a:r>
              <a:rPr lang="hu-HU" dirty="0"/>
              <a:t> tapasztalatok összegyűjtése, magyar viszonyokhoz adaptált javaslatok, ajánlás kidolgozása</a:t>
            </a:r>
          </a:p>
          <a:p>
            <a:r>
              <a:rPr lang="hu-HU" dirty="0"/>
              <a:t>Hajléktalan személyek foglalkoztatása</a:t>
            </a:r>
          </a:p>
          <a:p>
            <a:r>
              <a:rPr lang="hu-HU" dirty="0"/>
              <a:t>Jó gyakorlatok, anyagok gyűjtése és készítése az NSZI kiadványába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35991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86855" y="2727778"/>
            <a:ext cx="10041466" cy="90011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hu-HU" sz="6000" dirty="0"/>
              <a:t>Köszönöm a figyelmet!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FB72B7C-949C-49F7-A3AA-65105DE4A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321" y="5165563"/>
            <a:ext cx="7460021" cy="1929384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5CBC3A29-1282-4C9D-BC9B-9E3647409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633" y="626175"/>
            <a:ext cx="1133954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53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6300"/>
          </a:xfrm>
        </p:spPr>
        <p:txBody>
          <a:bodyPr>
            <a:normAutofit/>
          </a:bodyPr>
          <a:lstStyle/>
          <a:p>
            <a:pPr algn="ctr"/>
            <a:r>
              <a:rPr lang="hu-HU" dirty="0"/>
              <a:t>Területfejlesztési célfeladat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67353" y="2414981"/>
            <a:ext cx="10857294" cy="3894588"/>
          </a:xfrm>
        </p:spPr>
        <p:txBody>
          <a:bodyPr>
            <a:normAutofit/>
          </a:bodyPr>
          <a:lstStyle/>
          <a:p>
            <a:r>
              <a:rPr lang="hu-HU" dirty="0"/>
              <a:t>Ismerni a térség ellátó intézményeit, kollégákat- személyes kapcsolat kialakítása</a:t>
            </a:r>
          </a:p>
          <a:p>
            <a:r>
              <a:rPr lang="hu-HU" dirty="0"/>
              <a:t>Megismerni az intézmények erősségeit, gyengeségeit, többlet feladataikat</a:t>
            </a:r>
          </a:p>
          <a:p>
            <a:r>
              <a:rPr lang="hu-HU" dirty="0"/>
              <a:t>Megismerni az egyes intézmények jó gyakorlatait, új módszerek adaptációja a területen- hozni-vinni a beépíthető módszereket</a:t>
            </a:r>
          </a:p>
          <a:p>
            <a:r>
              <a:rPr lang="hu-HU" dirty="0"/>
              <a:t>Megyei területi sajátosságok megismerése az ellátásokban</a:t>
            </a:r>
          </a:p>
          <a:p>
            <a:r>
              <a:rPr lang="hu-HU" dirty="0"/>
              <a:t>Felmerült problémák            megoldási javaslatokat is várunk</a:t>
            </a:r>
          </a:p>
          <a:p>
            <a:r>
              <a:rPr lang="hu-HU" dirty="0"/>
              <a:t>Területfejlesztési javaslatok fogadása az intézményektől, területfejlesztési feladatok ellátása</a:t>
            </a:r>
          </a:p>
          <a:p>
            <a:r>
              <a:rPr lang="hu-HU" dirty="0"/>
              <a:t>Tájékoztatás a területet érintő változásról, programokról, képzésekről</a:t>
            </a:r>
          </a:p>
          <a:p>
            <a:r>
              <a:rPr lang="hu-HU" dirty="0"/>
              <a:t>Hajléktalanok országos munkacsoportjában munkavégzés</a:t>
            </a:r>
          </a:p>
          <a:p>
            <a:endParaRPr lang="hu-HU" dirty="0"/>
          </a:p>
          <a:p>
            <a:endParaRPr lang="hu-HU" sz="1600" i="1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5568" y="300582"/>
            <a:ext cx="2715231" cy="1863778"/>
          </a:xfrm>
          <a:prstGeom prst="rect">
            <a:avLst/>
          </a:prstGeom>
        </p:spPr>
      </p:pic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BB9839B3-65B6-4F86-B531-FE54AAADFCE8}"/>
              </a:ext>
            </a:extLst>
          </p:cNvPr>
          <p:cNvCxnSpPr/>
          <p:nvPr/>
        </p:nvCxnSpPr>
        <p:spPr>
          <a:xfrm>
            <a:off x="3355596" y="4513277"/>
            <a:ext cx="5956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4931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577155"/>
              </p:ext>
            </p:extLst>
          </p:nvPr>
        </p:nvGraphicFramePr>
        <p:xfrm>
          <a:off x="838200" y="609600"/>
          <a:ext cx="10667999" cy="4851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3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4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1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0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97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01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19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44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075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73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982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051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13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603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920451">
                <a:tc gridSpan="15">
                  <a:txBody>
                    <a:bodyPr/>
                    <a:lstStyle/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Hajléktalanok szociális alap - és szakosított ellátásainak országos lefedettsége </a:t>
                      </a:r>
                    </a:p>
                    <a:p>
                      <a:pPr algn="ctr" fontAlgn="b"/>
                      <a:r>
                        <a:rPr lang="hu-HU" sz="1800" b="1" u="none" strike="noStrike" dirty="0">
                          <a:effectLst/>
                        </a:rPr>
                        <a:t>az új TSZR felosztásban (2 </a:t>
                      </a:r>
                      <a:r>
                        <a:rPr lang="hu-HU" sz="1800" b="1" u="none" strike="noStrike" dirty="0" err="1">
                          <a:effectLst/>
                        </a:rPr>
                        <a:t>megye+Budapest</a:t>
                      </a:r>
                      <a:r>
                        <a:rPr lang="hu-HU" sz="1800" b="1" u="none" strike="noStrike" dirty="0">
                          <a:effectLst/>
                        </a:rPr>
                        <a:t>) </a:t>
                      </a:r>
                      <a:r>
                        <a:rPr lang="hu-HU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Engedélyezett szolgáltatások száma 2021.TSZR pályázati felhívásból adat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9008"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dirty="0">
                          <a:effectLst/>
                        </a:rPr>
                        <a:t>ellátási forma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 dirty="0">
                          <a:effectLst/>
                        </a:rPr>
                        <a:t>Ellátás típusa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u="none" strike="noStrike" dirty="0">
                          <a:effectLst/>
                        </a:rPr>
                        <a:t>Ellátás altípusa</a:t>
                      </a:r>
                      <a:endParaRPr lang="hu-H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Budapest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Pest, Nógrád</a:t>
                      </a:r>
                      <a:endParaRPr lang="hu-H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Komárom-Esztergom,</a:t>
                      </a:r>
                      <a:br>
                        <a:rPr lang="hu-HU" sz="800" u="none" strike="noStrike">
                          <a:effectLst/>
                        </a:rPr>
                      </a:br>
                      <a:r>
                        <a:rPr lang="hu-HU" sz="800" u="none" strike="noStrike">
                          <a:effectLst/>
                        </a:rPr>
                        <a:t>Fejér</a:t>
                      </a:r>
                      <a:endParaRPr lang="hu-H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Vas, Zala</a:t>
                      </a:r>
                      <a:endParaRPr lang="hu-H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Győr-Moson- Sopron, Veszprém</a:t>
                      </a:r>
                      <a:endParaRPr lang="hu-H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Szabolcs-Szatmár-Bereg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Borsod, Heves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Békés, Csongrád-Csanád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Somogy, Baranya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Bács-Kiskun, Tolna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Hajdú-Bihar, Jász-Nagykun-Szolnok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b="1" u="none" strike="noStrike" dirty="0">
                          <a:effectLst/>
                        </a:rPr>
                        <a:t>összesen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50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>
                          <a:effectLst/>
                        </a:rPr>
                        <a:t>Szociális alapellátás</a:t>
                      </a:r>
                      <a:endParaRPr lang="hu-HU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utcai szociális munka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utcai szociális munka</a:t>
                      </a:r>
                      <a:endParaRPr lang="hu-H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37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5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4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8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3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6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5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3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96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19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nappali ellátás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hajléktalan személyek nappali ellátása</a:t>
                      </a:r>
                      <a:endParaRPr lang="hu-H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43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5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9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9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8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123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195">
                <a:tc rowSpan="4">
                  <a:txBody>
                    <a:bodyPr/>
                    <a:lstStyle/>
                    <a:p>
                      <a:pPr algn="ctr" fontAlgn="b"/>
                      <a:r>
                        <a:rPr lang="hu-HU" sz="1200" u="none" strike="noStrike">
                          <a:effectLst/>
                        </a:rPr>
                        <a:t>személyes gondoskodás keretébe tartozó szakosított ellátások </a:t>
                      </a:r>
                      <a:endParaRPr lang="hu-HU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ápolást gondozást nyújtó szakosított ellátás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hajléktalanok otthona</a:t>
                      </a:r>
                      <a:endParaRPr lang="hu-H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2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0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2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14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50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átmeneti elhelyezést nyújtó intézményi ellátás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éjjeli menedékhely</a:t>
                      </a:r>
                      <a:endParaRPr lang="hu-H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33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9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3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8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6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103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19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hajléktalan személyek átmeneti szállása</a:t>
                      </a:r>
                      <a:endParaRPr lang="hu-H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31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8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4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13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5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12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7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3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107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7114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rehabilitációs intézményi ellátás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hajléktalan személyek rehabilitációs intézménye</a:t>
                      </a:r>
                      <a:endParaRPr lang="hu-H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5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0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>
                          <a:effectLst/>
                        </a:rPr>
                        <a:t>1</a:t>
                      </a:r>
                      <a:endParaRPr lang="hu-H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1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900" u="none" strike="noStrike" dirty="0">
                          <a:effectLst/>
                        </a:rPr>
                        <a:t>0</a:t>
                      </a:r>
                      <a:endParaRPr lang="hu-H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9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6237">
                <a:tc>
                  <a:txBody>
                    <a:bodyPr/>
                    <a:lstStyle/>
                    <a:p>
                      <a:pPr algn="l" fontAlgn="b"/>
                      <a:endParaRPr lang="hu-H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800" u="none" strike="noStrike">
                          <a:effectLst/>
                        </a:rPr>
                        <a:t>összesen</a:t>
                      </a:r>
                      <a:endParaRPr lang="hu-HU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151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39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38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17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38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12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36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37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30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30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800" b="1" u="none" strike="noStrike" dirty="0">
                          <a:effectLst/>
                        </a:rPr>
                        <a:t>24</a:t>
                      </a:r>
                      <a:endParaRPr lang="hu-HU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1200" b="1" u="none" strike="noStrike" dirty="0">
                          <a:effectLst/>
                        </a:rPr>
                        <a:t>452</a:t>
                      </a:r>
                      <a:endParaRPr lang="hu-HU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" marR="7116" marT="711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11" y="6134560"/>
            <a:ext cx="7766977" cy="1091279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507999" y="5672895"/>
            <a:ext cx="109981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2020. évi hajléktalan-adatfelvétel adatai alapján 2020. február 3-án „legalább 2100 ember aludt fedél nélkül az országban”- szállások forgalmi adatai alapján 15.000 fő a becsült hajléktalanok száma</a:t>
            </a:r>
          </a:p>
          <a:p>
            <a:pPr algn="r"/>
            <a:r>
              <a:rPr lang="hu-HU" dirty="0"/>
              <a:t> </a:t>
            </a:r>
            <a:r>
              <a:rPr lang="hu-HU" sz="1100" dirty="0"/>
              <a:t>(forrás: Éves jelentés a lakhatási szegénységről 2021.)</a:t>
            </a:r>
          </a:p>
        </p:txBody>
      </p:sp>
    </p:spTree>
    <p:extLst>
      <p:ext uri="{BB962C8B-B14F-4D97-AF65-F5344CB8AC3E}">
        <p14:creationId xmlns:p14="http://schemas.microsoft.com/office/powerpoint/2010/main" val="41380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artalom helye 7"/>
          <p:cNvSpPr>
            <a:spLocks noGrp="1"/>
          </p:cNvSpPr>
          <p:nvPr>
            <p:ph sz="half" idx="2"/>
          </p:nvPr>
        </p:nvSpPr>
        <p:spPr>
          <a:xfrm>
            <a:off x="6344049" y="4954589"/>
            <a:ext cx="4587430" cy="1751011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Lakosságszám (2019 KSH):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Békés megye: 334 264 Fő</a:t>
            </a:r>
          </a:p>
          <a:p>
            <a:r>
              <a:rPr lang="hu-HU" dirty="0"/>
              <a:t>Csongrád-Csanád megye: 399 012 Fő</a:t>
            </a: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66" y="0"/>
            <a:ext cx="4718419" cy="6858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996" y="39757"/>
            <a:ext cx="6952851" cy="4791738"/>
          </a:xfrm>
          <a:prstGeom prst="rect">
            <a:avLst/>
          </a:prstGeom>
        </p:spPr>
      </p:pic>
      <p:cxnSp>
        <p:nvCxnSpPr>
          <p:cNvPr id="4" name="Egyenes összekötő nyíllal 3"/>
          <p:cNvCxnSpPr/>
          <p:nvPr/>
        </p:nvCxnSpPr>
        <p:spPr>
          <a:xfrm flipH="1" flipV="1">
            <a:off x="2830505" y="3740310"/>
            <a:ext cx="1144149" cy="5718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nyíllal 10"/>
          <p:cNvCxnSpPr/>
          <p:nvPr/>
        </p:nvCxnSpPr>
        <p:spPr>
          <a:xfrm flipH="1">
            <a:off x="3495759" y="3819441"/>
            <a:ext cx="895859" cy="8901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nyíllal 13"/>
          <p:cNvCxnSpPr/>
          <p:nvPr/>
        </p:nvCxnSpPr>
        <p:spPr>
          <a:xfrm flipH="1">
            <a:off x="2905041" y="1753938"/>
            <a:ext cx="1062090" cy="153504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kerekített téglalap 15"/>
          <p:cNvSpPr/>
          <p:nvPr/>
        </p:nvSpPr>
        <p:spPr>
          <a:xfrm>
            <a:off x="3774831" y="1254369"/>
            <a:ext cx="865077" cy="4995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</a:t>
            </a:r>
          </a:p>
        </p:txBody>
      </p:sp>
      <p:sp>
        <p:nvSpPr>
          <p:cNvPr id="17" name="Lekerekített téglalap 16"/>
          <p:cNvSpPr/>
          <p:nvPr/>
        </p:nvSpPr>
        <p:spPr>
          <a:xfrm>
            <a:off x="4257836" y="3598985"/>
            <a:ext cx="872160" cy="427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Gyula</a:t>
            </a:r>
            <a:endParaRPr lang="hu-HU" sz="1600" dirty="0"/>
          </a:p>
        </p:txBody>
      </p:sp>
      <p:sp>
        <p:nvSpPr>
          <p:cNvPr id="18" name="Lekerekített téglalap 17"/>
          <p:cNvSpPr/>
          <p:nvPr/>
        </p:nvSpPr>
        <p:spPr>
          <a:xfrm>
            <a:off x="3880338" y="4173415"/>
            <a:ext cx="1441939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Békéscsaba</a:t>
            </a:r>
          </a:p>
        </p:txBody>
      </p:sp>
      <p:sp>
        <p:nvSpPr>
          <p:cNvPr id="19" name="Lekerekített téglalap 18"/>
          <p:cNvSpPr/>
          <p:nvPr/>
        </p:nvSpPr>
        <p:spPr>
          <a:xfrm>
            <a:off x="50678" y="4173415"/>
            <a:ext cx="1074311" cy="3728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Orosháza</a:t>
            </a:r>
          </a:p>
        </p:txBody>
      </p:sp>
      <p:cxnSp>
        <p:nvCxnSpPr>
          <p:cNvPr id="21" name="Egyenes összekötő nyíllal 20"/>
          <p:cNvCxnSpPr>
            <a:stCxn id="19" idx="3"/>
          </p:cNvCxnSpPr>
          <p:nvPr/>
        </p:nvCxnSpPr>
        <p:spPr>
          <a:xfrm flipV="1">
            <a:off x="1124989" y="4173416"/>
            <a:ext cx="328673" cy="18641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kerekített téglalap 22"/>
          <p:cNvSpPr/>
          <p:nvPr/>
        </p:nvSpPr>
        <p:spPr>
          <a:xfrm>
            <a:off x="468923" y="1504153"/>
            <a:ext cx="1496607" cy="2497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Körösladány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>
            <a:off x="1826647" y="1753938"/>
            <a:ext cx="877628" cy="64193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Lekerekített téglalap 26"/>
          <p:cNvSpPr/>
          <p:nvPr/>
        </p:nvSpPr>
        <p:spPr>
          <a:xfrm>
            <a:off x="414068" y="2277374"/>
            <a:ext cx="1039594" cy="244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Szarvas</a:t>
            </a:r>
          </a:p>
        </p:txBody>
      </p:sp>
      <p:cxnSp>
        <p:nvCxnSpPr>
          <p:cNvPr id="32" name="Egyenes összekötő nyíllal 31"/>
          <p:cNvCxnSpPr/>
          <p:nvPr/>
        </p:nvCxnSpPr>
        <p:spPr>
          <a:xfrm>
            <a:off x="1124989" y="2521462"/>
            <a:ext cx="92237" cy="42302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kerekített téglalap 32"/>
          <p:cNvSpPr/>
          <p:nvPr/>
        </p:nvSpPr>
        <p:spPr>
          <a:xfrm>
            <a:off x="10427516" y="2661898"/>
            <a:ext cx="1605442" cy="3220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200" dirty="0"/>
              <a:t>Hódmezővásárhely</a:t>
            </a:r>
            <a:endParaRPr lang="hu-HU" sz="900" dirty="0"/>
          </a:p>
        </p:txBody>
      </p:sp>
      <p:sp>
        <p:nvSpPr>
          <p:cNvPr id="34" name="Lekerekített téglalap 33"/>
          <p:cNvSpPr/>
          <p:nvPr/>
        </p:nvSpPr>
        <p:spPr>
          <a:xfrm>
            <a:off x="11158694" y="3961477"/>
            <a:ext cx="845389" cy="216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Makó</a:t>
            </a:r>
            <a:endParaRPr lang="hu-HU" sz="2400" dirty="0"/>
          </a:p>
        </p:txBody>
      </p:sp>
      <p:sp>
        <p:nvSpPr>
          <p:cNvPr id="35" name="Lekerekített téglalap 34"/>
          <p:cNvSpPr/>
          <p:nvPr/>
        </p:nvSpPr>
        <p:spPr>
          <a:xfrm>
            <a:off x="6350720" y="2815048"/>
            <a:ext cx="1011042" cy="339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Szeged</a:t>
            </a:r>
          </a:p>
        </p:txBody>
      </p:sp>
      <p:sp>
        <p:nvSpPr>
          <p:cNvPr id="36" name="Lekerekített téglalap 35"/>
          <p:cNvSpPr/>
          <p:nvPr/>
        </p:nvSpPr>
        <p:spPr>
          <a:xfrm>
            <a:off x="10817639" y="1362123"/>
            <a:ext cx="1094728" cy="355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Szentes</a:t>
            </a:r>
            <a:endParaRPr lang="hu-HU" sz="2400" dirty="0"/>
          </a:p>
        </p:txBody>
      </p:sp>
      <p:cxnSp>
        <p:nvCxnSpPr>
          <p:cNvPr id="38" name="Egyenes összekötő nyíllal 37"/>
          <p:cNvCxnSpPr/>
          <p:nvPr/>
        </p:nvCxnSpPr>
        <p:spPr>
          <a:xfrm>
            <a:off x="7361762" y="3117708"/>
            <a:ext cx="1051323" cy="69092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 flipH="1">
            <a:off x="9287888" y="1504153"/>
            <a:ext cx="1529751" cy="7183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 flipH="1">
            <a:off x="9694194" y="2886935"/>
            <a:ext cx="822385" cy="195532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nyíllal 43"/>
          <p:cNvCxnSpPr/>
          <p:nvPr/>
        </p:nvCxnSpPr>
        <p:spPr>
          <a:xfrm flipH="1" flipV="1">
            <a:off x="10284551" y="3791849"/>
            <a:ext cx="874143" cy="21362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950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850" y="609601"/>
            <a:ext cx="11362934" cy="623582"/>
          </a:xfrm>
        </p:spPr>
        <p:txBody>
          <a:bodyPr>
            <a:noAutofit/>
          </a:bodyPr>
          <a:lstStyle/>
          <a:p>
            <a:pPr algn="ctr"/>
            <a:r>
              <a:rPr lang="hu-HU" sz="1600" b="1" dirty="0">
                <a:solidFill>
                  <a:schemeClr val="tx1"/>
                </a:solidFill>
              </a:rPr>
              <a:t>Hajléktalan ellátás alapszolgáltatások  Békés-Csongrád-Csanád megyei lefedettsége </a:t>
            </a:r>
            <a:br>
              <a:rPr lang="hu-HU" sz="1600" dirty="0">
                <a:solidFill>
                  <a:schemeClr val="tx1"/>
                </a:solidFill>
              </a:rPr>
            </a:br>
            <a:r>
              <a:rPr lang="hu-HU" sz="1600" dirty="0">
                <a:solidFill>
                  <a:srgbClr val="FF0000"/>
                </a:solidFill>
              </a:rPr>
              <a:t>az új TSZR felosztásban  Engedélyezett szolgáltatások száma 2021. SZÁP portál adat       </a:t>
            </a:r>
          </a:p>
        </p:txBody>
      </p:sp>
      <p:graphicFrame>
        <p:nvGraphicFramePr>
          <p:cNvPr id="11" name="Tartalom helye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19250066"/>
              </p:ext>
            </p:extLst>
          </p:nvPr>
        </p:nvGraphicFramePr>
        <p:xfrm>
          <a:off x="323850" y="1419223"/>
          <a:ext cx="11362934" cy="4453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6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8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3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7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0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92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79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96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8423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84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42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16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81796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536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5893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0476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422966"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ellátási forma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Ellátás típusa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Ellátás altípusa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ellátás db száma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fenntartó típusa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755"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Önkormányzati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egyéb nem állami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Központi kormányzati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Egyházi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Non profit nem állami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5934"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Csongrád-Csanád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Csongrád-Csanád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Csongrád-Csanád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Békés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450">
                <a:tc rowSpan="4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Szociális alapellátás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utcai szociális munka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7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3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2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9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nappali ellátás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 dirty="0">
                          <a:effectLst/>
                        </a:rPr>
                        <a:t>hajléktalan személyek nappali ellátása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9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886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összes férőhelyek száma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76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110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45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30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90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300" u="none" strike="noStrike">
                          <a:effectLst/>
                        </a:rPr>
                        <a:t> </a:t>
                      </a:r>
                      <a:endParaRPr lang="hu-HU" sz="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8038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Az állami támogatásban érintett létszám&lt;</a:t>
                      </a:r>
                      <a:r>
                        <a:rPr lang="hu-HU" sz="600" u="none" strike="noStrike" dirty="0" err="1">
                          <a:effectLst/>
                        </a:rPr>
                        <a:t>br</a:t>
                      </a:r>
                      <a:r>
                        <a:rPr lang="hu-HU" sz="600" u="none" strike="noStrike" dirty="0">
                          <a:effectLst/>
                        </a:rPr>
                        <a:t>&gt;(Mennyi a befogadott létszám?)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76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110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45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90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300" u="none" strike="noStrike" dirty="0">
                          <a:effectLst/>
                        </a:rPr>
                        <a:t> </a:t>
                      </a:r>
                      <a:endParaRPr lang="hu-HU" sz="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85" marR="2885" marT="288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001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1E002C-38E7-4EF1-A216-F625DF78F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Alapellátások Békés- Csongrád-Csanád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654BAD6-2E49-4B76-A5E1-2075F67C5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617" y="1825624"/>
            <a:ext cx="9791583" cy="476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/>
              <a:t>Utcai szociális munka (7)</a:t>
            </a:r>
          </a:p>
          <a:p>
            <a:pPr marL="0" indent="0">
              <a:buNone/>
            </a:pPr>
            <a:r>
              <a:rPr lang="hu-HU" dirty="0"/>
              <a:t>Fenntartók: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 Önkormányzati  (3 Békés megye)</a:t>
            </a:r>
            <a:endParaRPr lang="hu-HU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 egyéb nem állami  (1 Békés megye, 2 Csongrád-Csanád megye)</a:t>
            </a:r>
            <a:endParaRPr lang="hu-HU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Non profit nem állami (1 Békés megye)</a:t>
            </a: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sz="4000" dirty="0"/>
          </a:p>
          <a:p>
            <a:pPr marL="0" indent="0">
              <a:buNone/>
            </a:pPr>
            <a:r>
              <a:rPr lang="hu-HU" sz="2600" dirty="0"/>
              <a:t>H</a:t>
            </a:r>
            <a:r>
              <a:rPr lang="hu-HU" sz="2600" u="none" strike="noStrike" dirty="0">
                <a:effectLst/>
              </a:rPr>
              <a:t>ajléktalan személyek nappali ellátása (9)   </a:t>
            </a:r>
            <a:r>
              <a:rPr lang="hu-HU" sz="1800" u="none" strike="noStrike" dirty="0">
                <a:effectLst/>
              </a:rPr>
              <a:t>351 fő összesen</a:t>
            </a:r>
          </a:p>
          <a:p>
            <a:pPr marL="0" indent="0">
              <a:buNone/>
            </a:pPr>
            <a:r>
              <a:rPr lang="hu-HU" dirty="0"/>
              <a:t>Fenntartók:</a:t>
            </a:r>
            <a:endParaRPr lang="hu-HU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 Önkormányzati        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</a:rPr>
              <a:t>(3 Békés megye, 3 Csongrád-Csanád megye)          </a:t>
            </a: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186 férőhely kapacitással</a:t>
            </a:r>
            <a:endParaRPr lang="hu-HU" b="0" i="0" u="none" strike="noStrike" dirty="0">
              <a:effectLst/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egyéb nem állami    (1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</a:rPr>
              <a:t>Csongrád-Csanád megye)</a:t>
            </a:r>
            <a:r>
              <a:rPr lang="hu-HU" dirty="0">
                <a:latin typeface="Arial" panose="020B0604020202020204" pitchFamily="34" charset="0"/>
              </a:rPr>
              <a:t>                                </a:t>
            </a: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45 férőhely kapacitással</a:t>
            </a:r>
            <a:endParaRPr lang="hu-HU" b="0" i="0" u="none" strike="noStrike" dirty="0">
              <a:effectLst/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Egyházi                      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</a:rPr>
              <a:t>(1 Csongrád-Csanád megye)</a:t>
            </a:r>
            <a:r>
              <a:rPr lang="hu-HU" dirty="0">
                <a:latin typeface="Arial" panose="020B0604020202020204" pitchFamily="34" charset="0"/>
              </a:rPr>
              <a:t> </a:t>
            </a: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                             30 férőhely kapacitással</a:t>
            </a:r>
            <a:endParaRPr lang="hu-HU" b="0" i="0" u="none" strike="noStrike" dirty="0">
              <a:effectLst/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Non profit nem állami 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</a:rPr>
              <a:t>(1 Békés megye)			                             </a:t>
            </a:r>
            <a:r>
              <a:rPr lang="hu-HU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90 férőhely kapacitással</a:t>
            </a:r>
            <a:endParaRPr lang="hu-HU" b="0" i="0" u="none" strike="noStrike" dirty="0">
              <a:effectLst/>
              <a:latin typeface="Arial" panose="020B0604020202020204" pitchFamily="34" charset="0"/>
            </a:endParaRPr>
          </a:p>
          <a:p>
            <a:pPr marL="0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hu-HU" sz="1900" b="0" i="0" u="none" strike="noStrike" dirty="0">
              <a:effectLst/>
              <a:latin typeface="Arial" panose="020B0604020202020204" pitchFamily="34" charset="0"/>
            </a:endParaRPr>
          </a:p>
          <a:p>
            <a:endParaRPr lang="hu-HU" sz="9600" dirty="0"/>
          </a:p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906" y="748213"/>
            <a:ext cx="2651990" cy="162777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4850" y="359642"/>
            <a:ext cx="877900" cy="49991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200" y="2863476"/>
            <a:ext cx="1938696" cy="1457070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10908303" y="2494144"/>
            <a:ext cx="884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latin typeface="-apple-system, BlinkMacSystemFont, &amp;quot;Segoe UI&amp;quot;, Roboto, Oxygen-Sans, Ubuntu, Cantarell, &amp;quot;Helvetica Neue&amp;quot;, sans-serif"/>
              </a:rPr>
              <a:t>Békés</a:t>
            </a:r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3153" y="5293810"/>
            <a:ext cx="2209790" cy="141564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8473" y="4820356"/>
            <a:ext cx="1264470" cy="47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67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EA19DC57-B643-455D-B9FF-DE5DED473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980521"/>
              </p:ext>
            </p:extLst>
          </p:nvPr>
        </p:nvGraphicFramePr>
        <p:xfrm>
          <a:off x="738230" y="1303556"/>
          <a:ext cx="10412375" cy="51861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1869">
                  <a:extLst>
                    <a:ext uri="{9D8B030D-6E8A-4147-A177-3AD203B41FA5}">
                      <a16:colId xmlns:a16="http://schemas.microsoft.com/office/drawing/2014/main" val="379560957"/>
                    </a:ext>
                  </a:extLst>
                </a:gridCol>
                <a:gridCol w="1875572">
                  <a:extLst>
                    <a:ext uri="{9D8B030D-6E8A-4147-A177-3AD203B41FA5}">
                      <a16:colId xmlns:a16="http://schemas.microsoft.com/office/drawing/2014/main" val="1243309929"/>
                    </a:ext>
                  </a:extLst>
                </a:gridCol>
                <a:gridCol w="1449952">
                  <a:extLst>
                    <a:ext uri="{9D8B030D-6E8A-4147-A177-3AD203B41FA5}">
                      <a16:colId xmlns:a16="http://schemas.microsoft.com/office/drawing/2014/main" val="1880595311"/>
                    </a:ext>
                  </a:extLst>
                </a:gridCol>
                <a:gridCol w="1449952">
                  <a:extLst>
                    <a:ext uri="{9D8B030D-6E8A-4147-A177-3AD203B41FA5}">
                      <a16:colId xmlns:a16="http://schemas.microsoft.com/office/drawing/2014/main" val="3683206343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866847125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490000183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555028715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1796395992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3542177702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1829752379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1090051999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1341470322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3164756338"/>
                    </a:ext>
                  </a:extLst>
                </a:gridCol>
                <a:gridCol w="390999">
                  <a:extLst>
                    <a:ext uri="{9D8B030D-6E8A-4147-A177-3AD203B41FA5}">
                      <a16:colId xmlns:a16="http://schemas.microsoft.com/office/drawing/2014/main" val="4121896834"/>
                    </a:ext>
                  </a:extLst>
                </a:gridCol>
                <a:gridCol w="505040">
                  <a:extLst>
                    <a:ext uri="{9D8B030D-6E8A-4147-A177-3AD203B41FA5}">
                      <a16:colId xmlns:a16="http://schemas.microsoft.com/office/drawing/2014/main" val="3163845883"/>
                    </a:ext>
                  </a:extLst>
                </a:gridCol>
              </a:tblGrid>
              <a:tr h="575705"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ellátási forma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>
                          <a:effectLst/>
                        </a:rPr>
                        <a:t>Ellátás típusa</a:t>
                      </a:r>
                      <a:endParaRPr lang="hu-HU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Ellátás altípusa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800" u="none" strike="noStrike" dirty="0">
                          <a:effectLst/>
                        </a:rPr>
                        <a:t>Férőhelyek száma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Békés,                    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hu-HU" sz="800" u="none" strike="noStrike" dirty="0">
                          <a:effectLst/>
                        </a:rPr>
                        <a:t>fenntartó típusa</a:t>
                      </a:r>
                      <a:endParaRPr lang="hu-HU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038217"/>
                  </a:ext>
                </a:extLst>
              </a:tr>
              <a:tr h="389993">
                <a:tc>
                  <a:txBody>
                    <a:bodyPr/>
                    <a:lstStyle/>
                    <a:p>
                      <a:pPr algn="l" fontAlgn="b"/>
                      <a:endParaRPr lang="hu-HU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Önkormányzati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egyéb nem állami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Központi kormányzati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Egyházi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Non profit nem állami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776458"/>
                  </a:ext>
                </a:extLst>
              </a:tr>
              <a:tr h="373307">
                <a:tc>
                  <a:txBody>
                    <a:bodyPr/>
                    <a:lstStyle/>
                    <a:p>
                      <a:pPr algn="l" fontAlgn="b"/>
                      <a:endParaRPr lang="hu-HU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Békés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Csongrád-Csanád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308765428"/>
                  </a:ext>
                </a:extLst>
              </a:tr>
              <a:tr h="185712"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ápolást gondozást nyújtó szakosított ellátás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hajléktalanok otthona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870352511"/>
                  </a:ext>
                </a:extLst>
              </a:tr>
              <a:tr h="18571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Összes férőhelyek száma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02160967"/>
                  </a:ext>
                </a:extLst>
              </a:tr>
              <a:tr h="464278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Az állami támogatásban érintett létszám&lt;br&gt;(Mennyi a befogadott létszám?)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941673060"/>
                  </a:ext>
                </a:extLst>
              </a:tr>
              <a:tr h="18571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éjjeli menedékhely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8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4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915137276"/>
                  </a:ext>
                </a:extLst>
              </a:tr>
              <a:tr h="18571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hu-HU" sz="600" u="none" strike="noStrike">
                          <a:effectLst/>
                        </a:rPr>
                        <a:t>személyes gondoskodás keretébe tartozó szakosított ellátások 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Összes férőhelyek száma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26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98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20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22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34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01521710"/>
                  </a:ext>
                </a:extLst>
              </a:tr>
              <a:tr h="454992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Az állami támogatásban érintett létszám&lt;br&gt;(Mennyi a befogadott létszám?)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26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98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20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22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34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1983862279"/>
                  </a:ext>
                </a:extLst>
              </a:tr>
              <a:tr h="37142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átmeneti elhelyezést nyújtó intézményi ellátás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hajléktalan személyek átmeneti szállása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12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7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370397007"/>
                  </a:ext>
                </a:extLst>
              </a:tr>
              <a:tr h="37142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Összes férőhelyek száma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94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117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16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845458610"/>
                  </a:ext>
                </a:extLst>
              </a:tr>
              <a:tr h="45499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Az állami támogatásban érintett létszám&lt;br&gt;(Mennyi a befogadott létszám?)</a:t>
                      </a:r>
                      <a:endParaRPr lang="hu-HU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 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94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133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32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16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2704225055"/>
                  </a:ext>
                </a:extLst>
              </a:tr>
              <a:tr h="37142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 dirty="0">
                          <a:effectLst/>
                        </a:rPr>
                        <a:t>rehabilitációs otthoni ellátás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hajléktalan személyek rehabilitációs intézménye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469730200"/>
                  </a:ext>
                </a:extLst>
              </a:tr>
              <a:tr h="185712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Összes férőhelyek száma</a:t>
                      </a:r>
                      <a:endParaRPr lang="hu-HU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4113405883"/>
                  </a:ext>
                </a:extLst>
              </a:tr>
              <a:tr h="430053"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hu-HU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500" u="none" strike="noStrike">
                          <a:effectLst/>
                        </a:rPr>
                        <a:t>Az állami támogatásban érintett létszám&lt;br&gt;(Mennyi a befogadott létszám?)</a:t>
                      </a:r>
                      <a:endParaRPr lang="hu-HU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600" u="none" strike="noStrike">
                          <a:effectLst/>
                        </a:rPr>
                        <a:t> 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>
                          <a:effectLst/>
                        </a:rPr>
                        <a:t>0</a:t>
                      </a:r>
                      <a:endParaRPr lang="hu-HU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u-HU" sz="600" u="none" strike="noStrike" dirty="0">
                          <a:effectLst/>
                        </a:rPr>
                        <a:t>0</a:t>
                      </a:r>
                      <a:endParaRPr lang="hu-HU" sz="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45" marR="5045" marT="5045" marB="0" anchor="b"/>
                </a:tc>
                <a:extLst>
                  <a:ext uri="{0D108BD9-81ED-4DB2-BD59-A6C34878D82A}">
                    <a16:rowId xmlns:a16="http://schemas.microsoft.com/office/drawing/2014/main" val="3904851301"/>
                  </a:ext>
                </a:extLst>
              </a:tr>
            </a:tbl>
          </a:graphicData>
        </a:graphic>
      </p:graphicFrame>
      <p:sp>
        <p:nvSpPr>
          <p:cNvPr id="4" name="Cím 1">
            <a:extLst>
              <a:ext uri="{FF2B5EF4-FFF2-40B4-BE49-F238E27FC236}">
                <a16:creationId xmlns:a16="http://schemas.microsoft.com/office/drawing/2014/main" id="{75286CD4-0E9C-4DCB-A1CE-66E20B3A0A23}"/>
              </a:ext>
            </a:extLst>
          </p:cNvPr>
          <p:cNvSpPr txBox="1">
            <a:spLocks/>
          </p:cNvSpPr>
          <p:nvPr/>
        </p:nvSpPr>
        <p:spPr>
          <a:xfrm>
            <a:off x="323850" y="609601"/>
            <a:ext cx="11362934" cy="6235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hu-HU" sz="1600" b="1" dirty="0">
                <a:solidFill>
                  <a:schemeClr val="tx1"/>
                </a:solidFill>
              </a:rPr>
              <a:t>Hajléktalan ellátás szakosított ellátások  Békés-Csongrád-Csanád megyei lefedettsége </a:t>
            </a:r>
            <a:br>
              <a:rPr lang="hu-HU" sz="1600" dirty="0">
                <a:solidFill>
                  <a:schemeClr val="tx1"/>
                </a:solidFill>
              </a:rPr>
            </a:br>
            <a:r>
              <a:rPr lang="hu-HU" sz="1600" dirty="0">
                <a:solidFill>
                  <a:srgbClr val="FF0000"/>
                </a:solidFill>
              </a:rPr>
              <a:t>az új TSZR felosztásban  Engedélyezett szolgáltatások száma 2021. SZÁP portál adat       </a:t>
            </a:r>
          </a:p>
        </p:txBody>
      </p:sp>
    </p:spTree>
    <p:extLst>
      <p:ext uri="{BB962C8B-B14F-4D97-AF65-F5344CB8AC3E}">
        <p14:creationId xmlns:p14="http://schemas.microsoft.com/office/powerpoint/2010/main" val="2350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B7B206-AB76-4BCA-814F-C9FB7C04D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Szakosított ellátások Békés- Csongrád-Csanád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B5915C0-55F2-4C28-9E43-743BA5798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6620" y="1825624"/>
            <a:ext cx="10607180" cy="4899377"/>
          </a:xfrm>
        </p:spPr>
        <p:txBody>
          <a:bodyPr>
            <a:normAutofit fontScale="62500" lnSpcReduction="20000"/>
          </a:bodyPr>
          <a:lstStyle/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9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Ápolást gondozást nyújtó szakosított ellátás  (1 intézmény a két megyében)</a:t>
            </a: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23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b="1" dirty="0"/>
              <a:t>Hajléktalanok otthona</a:t>
            </a:r>
            <a:endParaRPr lang="hu-HU" sz="23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400" dirty="0"/>
              <a:t>Fenntartó:</a:t>
            </a:r>
            <a:endParaRPr lang="hu-HU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>
              <a:spcBef>
                <a:spcPts val="0"/>
              </a:spcBef>
            </a:pPr>
            <a:r>
              <a:rPr lang="hu-HU" sz="180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Egyházi</a:t>
            </a:r>
            <a:r>
              <a:rPr lang="hu-HU" sz="18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 Békés megye) 	</a:t>
            </a:r>
            <a:r>
              <a:rPr lang="hu-HU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hu-HU" dirty="0">
                <a:latin typeface="Calibri" panose="020F0502020204030204" pitchFamily="34" charset="0"/>
                <a:cs typeface="Calibri" panose="020F0502020204030204" pitchFamily="34" charset="0"/>
              </a:rPr>
              <a:t>12 </a:t>
            </a:r>
            <a:r>
              <a:rPr lang="hu-HU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férőhely kapacitással</a:t>
            </a:r>
            <a:endParaRPr lang="hu-H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29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9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Átmeneti elhelyezést nyújtó intézményi ellátás  </a:t>
            </a: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9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endParaRPr lang="hu-HU" sz="51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b="1" u="none" strike="noStrike" dirty="0">
                <a:effectLst/>
              </a:rPr>
              <a:t>Éjjeli menedékhely </a:t>
            </a:r>
            <a:r>
              <a:rPr lang="hu-HU" sz="22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(összesen 8)             262 fő összesen</a:t>
            </a:r>
          </a:p>
          <a:p>
            <a:pPr marL="0" indent="0" fontAlgn="b">
              <a:spcBef>
                <a:spcPts val="0"/>
              </a:spcBef>
              <a:buNone/>
            </a:pPr>
            <a:endParaRPr lang="hu-HU" sz="16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dirty="0"/>
              <a:t>Fenntartók:</a:t>
            </a:r>
            <a:endParaRPr lang="hu-HU" sz="2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Önkormányzati                    (1 Békés megye, 4 Csongrád-Csanád megye)                                26+152 férőhely kapacitással</a:t>
            </a:r>
            <a:endParaRPr lang="hu-HU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egyéb nem állami                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(1 Csongrád-Csanád megye)</a:t>
            </a:r>
            <a:r>
              <a:rPr lang="hu-HU" sz="1800" dirty="0">
                <a:latin typeface="Arial" panose="020B0604020202020204" pitchFamily="34" charset="0"/>
              </a:rPr>
              <a:t>                                                  30 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férőhely kapacitással</a:t>
            </a:r>
            <a:endParaRPr lang="hu-HU" sz="1800" dirty="0"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Egyházi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(1 Csongrád-Csanád megye)</a:t>
            </a:r>
            <a:r>
              <a:rPr lang="hu-HU" sz="1800" dirty="0">
                <a:latin typeface="Arial" panose="020B0604020202020204" pitchFamily="34" charset="0"/>
              </a:rPr>
              <a:t>                                                  20 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férőhely kapacitással</a:t>
            </a:r>
            <a:endParaRPr lang="hu-HU" sz="1800" dirty="0">
              <a:latin typeface="Arial" panose="020B0604020202020204" pitchFamily="34" charset="0"/>
            </a:endParaRPr>
          </a:p>
          <a:p>
            <a:pPr marL="0"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Non profit nem 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állami        (1 Békés megye)                                                                                  34 férőhely kapacitással</a:t>
            </a:r>
            <a:endParaRPr lang="hu-HU" sz="1800" dirty="0">
              <a:latin typeface="Arial" panose="020B060402020202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600" b="1" u="none" strike="noStrike" dirty="0">
                <a:effectLst/>
              </a:rPr>
              <a:t>Hajléktalan személyek átmeneti szállása </a:t>
            </a:r>
            <a:r>
              <a:rPr lang="hu-HU" sz="26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(12 engedély) </a:t>
            </a:r>
            <a:r>
              <a:rPr lang="hu-HU" sz="1900" b="1" dirty="0">
                <a:solidFill>
                  <a:srgbClr val="000000"/>
                </a:solidFill>
                <a:latin typeface="Calibri" panose="020F0502020204030204" pitchFamily="34" charset="0"/>
              </a:rPr>
              <a:t>216 fő összesen </a:t>
            </a:r>
            <a:endParaRPr lang="hu-HU" sz="19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endParaRPr lang="hu-HU" sz="8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fontAlgn="b">
              <a:spcBef>
                <a:spcPts val="0"/>
              </a:spcBef>
              <a:buNone/>
            </a:pPr>
            <a:r>
              <a:rPr lang="hu-HU" sz="2200" dirty="0"/>
              <a:t>Fenntartók:</a:t>
            </a:r>
            <a:endParaRPr lang="hu-HU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Önkormányzati                            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(7 Békés megye, 3 Csongrád-Csanád megye)                                 94+84 férőhely kapacitással</a:t>
            </a:r>
            <a:endParaRPr lang="hu-HU" sz="1800" b="0" i="0" u="none" strike="noStrike" dirty="0">
              <a:effectLst/>
              <a:latin typeface="Arial" panose="020B0604020202020204" pitchFamily="34" charset="0"/>
            </a:endParaRPr>
          </a:p>
          <a:p>
            <a:pPr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Egyházi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(1 Csongrád-Csanád megye)</a:t>
            </a:r>
            <a:r>
              <a:rPr lang="hu-HU" sz="1800" dirty="0">
                <a:latin typeface="Arial" panose="020B0604020202020204" pitchFamily="34" charset="0"/>
              </a:rPr>
              <a:t>                                                   22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 férőhely kapacitással</a:t>
            </a:r>
            <a:endParaRPr lang="hu-HU" sz="1800" b="0" i="0" u="none" strike="noStrike" dirty="0">
              <a:effectLst/>
              <a:latin typeface="Arial" panose="020B0604020202020204" pitchFamily="34" charset="0"/>
            </a:endParaRPr>
          </a:p>
          <a:p>
            <a:pPr fontAlgn="b">
              <a:spcBef>
                <a:spcPts val="0"/>
              </a:spcBef>
            </a:pPr>
            <a:r>
              <a:rPr lang="hu-HU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Non profit nem állami</a:t>
            </a:r>
            <a:r>
              <a:rPr lang="hu-HU" sz="18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(1 Békés megye)                                                                                  16 férőhely kapacitással</a:t>
            </a:r>
            <a:endParaRPr lang="hu-HU" sz="18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hu-HU" sz="2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rtl="0" eaLnBrk="1" fontAlgn="b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9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Rehabilitációs intézményi ellátás  (nincs a két megyében)</a:t>
            </a:r>
          </a:p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1270001"/>
            <a:ext cx="2736286" cy="1824190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E3B7B206-AB76-4BCA-814F-C9FB7C04D031}"/>
              </a:ext>
            </a:extLst>
          </p:cNvPr>
          <p:cNvSpPr txBox="1">
            <a:spLocks/>
          </p:cNvSpPr>
          <p:nvPr/>
        </p:nvSpPr>
        <p:spPr>
          <a:xfrm>
            <a:off x="10570634" y="906615"/>
            <a:ext cx="1227666" cy="3633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sz="1600" b="1" dirty="0">
                <a:solidFill>
                  <a:schemeClr val="tx1"/>
                </a:solidFill>
              </a:rPr>
              <a:t>Szarvas 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982" y="5452797"/>
            <a:ext cx="2259718" cy="127220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9778" y="5096949"/>
            <a:ext cx="1097922" cy="355848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800" y="3667454"/>
            <a:ext cx="2182508" cy="1477919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9310007" y="3268803"/>
            <a:ext cx="20437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/>
              <a:t>Hódmezővásárhely</a:t>
            </a:r>
          </a:p>
        </p:txBody>
      </p:sp>
    </p:spTree>
    <p:extLst>
      <p:ext uri="{BB962C8B-B14F-4D97-AF65-F5344CB8AC3E}">
        <p14:creationId xmlns:p14="http://schemas.microsoft.com/office/powerpoint/2010/main" val="3094935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u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546709"/>
              </p:ext>
            </p:extLst>
          </p:nvPr>
        </p:nvGraphicFramePr>
        <p:xfrm>
          <a:off x="4949505" y="111785"/>
          <a:ext cx="6163972" cy="6580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Munkalap" r:id="rId3" imgW="7696200" imgH="11087024" progId="Excel.Sheet.12">
                  <p:embed/>
                </p:oleObj>
              </mc:Choice>
              <mc:Fallback>
                <p:oleObj name="Munkalap" r:id="rId3" imgW="7696200" imgH="110870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49505" y="111785"/>
                        <a:ext cx="6163972" cy="65808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artalom helye 2"/>
          <p:cNvSpPr>
            <a:spLocks noGrp="1"/>
          </p:cNvSpPr>
          <p:nvPr>
            <p:ph sz="half" idx="1"/>
          </p:nvPr>
        </p:nvSpPr>
        <p:spPr>
          <a:xfrm>
            <a:off x="227368" y="382423"/>
            <a:ext cx="4184035" cy="3012530"/>
          </a:xfrm>
        </p:spPr>
        <p:txBody>
          <a:bodyPr/>
          <a:lstStyle/>
          <a:p>
            <a:r>
              <a:rPr lang="hu-HU" b="1" dirty="0"/>
              <a:t>Összesen 11 fenntartó végzi a két megyében a hajléktalanok ellátását</a:t>
            </a:r>
            <a:r>
              <a:rPr lang="hu-HU" dirty="0"/>
              <a:t>.</a:t>
            </a:r>
          </a:p>
          <a:p>
            <a:endParaRPr lang="hu-HU" dirty="0"/>
          </a:p>
          <a:p>
            <a:r>
              <a:rPr lang="hu-HU" sz="1600" dirty="0"/>
              <a:t>2 egyházi</a:t>
            </a:r>
          </a:p>
          <a:p>
            <a:r>
              <a:rPr lang="hu-HU" sz="1600" dirty="0"/>
              <a:t>7 önkormányzati</a:t>
            </a:r>
          </a:p>
          <a:p>
            <a:r>
              <a:rPr lang="hu-HU" sz="1600" dirty="0"/>
              <a:t>1 egyéb nem állami</a:t>
            </a:r>
          </a:p>
          <a:p>
            <a:r>
              <a:rPr lang="hu-HU" sz="1600" dirty="0"/>
              <a:t>1 non profit nem állami</a:t>
            </a:r>
          </a:p>
          <a:p>
            <a:endParaRPr lang="hu-HU" dirty="0"/>
          </a:p>
        </p:txBody>
      </p:sp>
      <p:sp>
        <p:nvSpPr>
          <p:cNvPr id="4" name="Tartalom helye 2"/>
          <p:cNvSpPr>
            <a:spLocks noGrp="1"/>
          </p:cNvSpPr>
          <p:nvPr>
            <p:ph sz="half" idx="1"/>
          </p:nvPr>
        </p:nvSpPr>
        <p:spPr>
          <a:xfrm>
            <a:off x="514242" y="4542618"/>
            <a:ext cx="3897161" cy="1741450"/>
          </a:xfrm>
        </p:spPr>
        <p:txBody>
          <a:bodyPr/>
          <a:lstStyle/>
          <a:p>
            <a:r>
              <a:rPr lang="hu-HU" b="1" dirty="0"/>
              <a:t>Szociális étkeztetés- </a:t>
            </a:r>
          </a:p>
          <a:p>
            <a:pPr marL="0" indent="0">
              <a:buNone/>
            </a:pPr>
            <a:r>
              <a:rPr lang="hu-HU" dirty="0"/>
              <a:t>Szerves része a hajléktalan ellátásnak</a:t>
            </a:r>
          </a:p>
          <a:p>
            <a:pPr marL="0" indent="0">
              <a:buNone/>
            </a:pPr>
            <a:r>
              <a:rPr lang="hu-HU" b="1" dirty="0"/>
              <a:t>Népkonyha</a:t>
            </a:r>
            <a:r>
              <a:rPr lang="hu-HU" dirty="0"/>
              <a:t>i</a:t>
            </a:r>
            <a:r>
              <a:rPr lang="hu-HU" b="1" dirty="0"/>
              <a:t> vagy szociális konyha</a:t>
            </a:r>
            <a:r>
              <a:rPr lang="hu-HU" dirty="0"/>
              <a:t>i formában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0209054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1303</TotalTime>
  <Words>1455</Words>
  <Application>Microsoft Office PowerPoint</Application>
  <PresentationFormat>Szélesvásznú</PresentationFormat>
  <Paragraphs>487</Paragraphs>
  <Slides>14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2</vt:i4>
      </vt:variant>
      <vt:variant>
        <vt:lpstr>Diacímek</vt:lpstr>
      </vt:variant>
      <vt:variant>
        <vt:i4>14</vt:i4>
      </vt:variant>
    </vt:vector>
  </HeadingPairs>
  <TitlesOfParts>
    <vt:vector size="22" baseType="lpstr">
      <vt:lpstr>-apple-system, BlinkMacSystemFont, &amp;quot;Segoe UI&amp;quot;, Roboto, Oxygen-Sans, Ubuntu, Cantarell, &amp;quot;Helvetica Neue&amp;quot;, sans-serif</vt:lpstr>
      <vt:lpstr>Arial</vt:lpstr>
      <vt:lpstr>Calibri</vt:lpstr>
      <vt:lpstr>Trebuchet MS</vt:lpstr>
      <vt:lpstr>Wingdings 3</vt:lpstr>
      <vt:lpstr>Fazetta</vt:lpstr>
      <vt:lpstr>Document</vt:lpstr>
      <vt:lpstr>Munkalap</vt:lpstr>
      <vt:lpstr>   2022.03.22</vt:lpstr>
      <vt:lpstr>Területfejlesztési célfeladat</vt:lpstr>
      <vt:lpstr>PowerPoint-bemutató</vt:lpstr>
      <vt:lpstr>PowerPoint-bemutató</vt:lpstr>
      <vt:lpstr>Hajléktalan ellátás alapszolgáltatások  Békés-Csongrád-Csanád megyei lefedettsége  az új TSZR felosztásban  Engedélyezett szolgáltatások száma 2021. SZÁP portál adat       </vt:lpstr>
      <vt:lpstr>Alapellátások Békés- Csongrád-Csanád</vt:lpstr>
      <vt:lpstr>PowerPoint-bemutató</vt:lpstr>
      <vt:lpstr>Szakosított ellátások Békés- Csongrád-Csanád</vt:lpstr>
      <vt:lpstr>PowerPoint-bemutató</vt:lpstr>
      <vt:lpstr>  Diszpécser Szolgálat</vt:lpstr>
      <vt:lpstr>Krízisautó Szolgáltatás Diszpécserszolgálaton keresztül kapja az iránymutatást- esetenként az ügyeleti telefonszámot hívják   Magyar Máltai Szeretetszolgálat működteti  2006. óta Csongrád-Csanád megyében    hétköznapokon 22.00-08.00-ig  2019. óta Békés megyében     hétköznapokon 22.00-14.00 óráig   (utcai szolgálatot váltja fel 14.00-22.00-ig vannak a területen)  téli időszakban hétvégén/ünnepnapokon/7köznap 24 órában látják el a feladatot többi időszakban ügyeleti ellátás működik</vt:lpstr>
      <vt:lpstr>Egészségügyi központ hajléktalanok részére 43/99 Kormányrendelet alapján</vt:lpstr>
      <vt:lpstr> Országos munkacsoport tervezett témák, kapott feladatok a következő időszakra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Hajléktalan ellátás Békés- Csongrád-Csanád ellátórendszere kapacitások</dc:title>
  <dc:creator>Imu</dc:creator>
  <cp:lastModifiedBy>Mecses107</cp:lastModifiedBy>
  <cp:revision>136</cp:revision>
  <dcterms:created xsi:type="dcterms:W3CDTF">2022-02-26T20:16:04Z</dcterms:created>
  <dcterms:modified xsi:type="dcterms:W3CDTF">2022-05-03T09:41:25Z</dcterms:modified>
</cp:coreProperties>
</file>