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65" r:id="rId4"/>
    <p:sldId id="263" r:id="rId5"/>
    <p:sldId id="267" r:id="rId6"/>
    <p:sldId id="268" r:id="rId7"/>
    <p:sldId id="258" r:id="rId8"/>
    <p:sldId id="259" r:id="rId9"/>
    <p:sldId id="260" r:id="rId10"/>
    <p:sldId id="262" r:id="rId11"/>
    <p:sldId id="266" r:id="rId12"/>
    <p:sldId id="269" r:id="rId13"/>
    <p:sldId id="270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6187" autoAdjust="0"/>
  </p:normalViewPr>
  <p:slideViewPr>
    <p:cSldViewPr snapToGrid="0">
      <p:cViewPr varScale="1">
        <p:scale>
          <a:sx n="85" d="100"/>
          <a:sy n="85" d="100"/>
        </p:scale>
        <p:origin x="36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-munkalap3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ocuments\M&#243;dszertan\Fogyat&#233;kkal%20&#233;l&#337;k%20int&#233;zm&#233;nyei%20adato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ocuments\M&#243;dszertan\Fogyat&#233;kkal%20&#233;l&#337;k%20int&#233;zm&#233;nyei%20adatok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</a:t>
            </a:r>
            <a:r>
              <a:rPr lang="hu-HU"/>
              <a:t>zociális ellátások eloszlása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8"/>
          <c:order val="8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'Országos összesen'!$C$3:$N$3</c:f>
              <c:strCache>
                <c:ptCount val="11"/>
                <c:pt idx="0">
                  <c:v>Budapest</c:v>
                </c:pt>
                <c:pt idx="1">
                  <c:v>Pest, Nógrád</c:v>
                </c:pt>
                <c:pt idx="2">
                  <c:v>Komárom-Esztergom, Fejér</c:v>
                </c:pt>
                <c:pt idx="3">
                  <c:v>Vas, Zala</c:v>
                </c:pt>
                <c:pt idx="4">
                  <c:v>Győr-Moson- Sopron, Veszprém</c:v>
                </c:pt>
                <c:pt idx="5">
                  <c:v>Szabolcs-Szatmár-Bereg</c:v>
                </c:pt>
                <c:pt idx="6">
                  <c:v>Borsod, Heves</c:v>
                </c:pt>
                <c:pt idx="7">
                  <c:v>Békés, Csongrád-Csanád</c:v>
                </c:pt>
                <c:pt idx="8">
                  <c:v>Somogy, Baranya</c:v>
                </c:pt>
                <c:pt idx="9">
                  <c:v>Bács-Kiskun, Tolna</c:v>
                </c:pt>
                <c:pt idx="10">
                  <c:v>Hajdú-Bihar, Jász-Nagykun-Szolnok</c:v>
                </c:pt>
              </c:strCache>
            </c:strRef>
          </c:cat>
          <c:val>
            <c:numRef>
              <c:f>'Országos összesen'!$C$12:$N$12</c:f>
              <c:numCache>
                <c:formatCode>General</c:formatCode>
                <c:ptCount val="11"/>
                <c:pt idx="0">
                  <c:v>88</c:v>
                </c:pt>
                <c:pt idx="1">
                  <c:v>142</c:v>
                </c:pt>
                <c:pt idx="2">
                  <c:v>71</c:v>
                </c:pt>
                <c:pt idx="3">
                  <c:v>59</c:v>
                </c:pt>
                <c:pt idx="4">
                  <c:v>60</c:v>
                </c:pt>
                <c:pt idx="5">
                  <c:v>122</c:v>
                </c:pt>
                <c:pt idx="6">
                  <c:v>126</c:v>
                </c:pt>
                <c:pt idx="7">
                  <c:v>135</c:v>
                </c:pt>
                <c:pt idx="8">
                  <c:v>81</c:v>
                </c:pt>
                <c:pt idx="9">
                  <c:v>72</c:v>
                </c:pt>
                <c:pt idx="10">
                  <c:v>119</c:v>
                </c:pt>
              </c:numCache>
            </c:numRef>
          </c:val>
          <c:extLst>
            <c:ext xmlns:c15="http://schemas.microsoft.com/office/drawing/2012/chart" uri="{02D57815-91ED-43cb-92C2-25804820EDAC}">
              <c15:categoryFilterExceptions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dPt>
                  <c:idx val="0"/>
                  <c:bubble3D val="0"/>
                  <c:spPr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9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0"/>
                  <c:bubble3D val="0"/>
                  <c:spPr>
                    <a:solidFill>
                      <a:schemeClr val="accent5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Lbls>
                  <c:dLbl>
                    <c:idx val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2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3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5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1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6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7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8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9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'Országos összesen'!$C$3:$N$3</c15:sqref>
                        </c15:formulaRef>
                      </c:ext>
                    </c:extLst>
                    <c:strCache>
                      <c:ptCount val="11"/>
                      <c:pt idx="0">
                        <c:v>Budapest</c:v>
                      </c:pt>
                      <c:pt idx="1">
                        <c:v>Pest, Nógrád</c:v>
                      </c:pt>
                      <c:pt idx="2">
                        <c:v>Komárom-Esztergom, Fejér</c:v>
                      </c:pt>
                      <c:pt idx="3">
                        <c:v>Vas, Zala</c:v>
                      </c:pt>
                      <c:pt idx="4">
                        <c:v>Győr-Moson- Sopron, Veszprém</c:v>
                      </c:pt>
                      <c:pt idx="5">
                        <c:v>Szabolcs-Szatmár-Bereg</c:v>
                      </c:pt>
                      <c:pt idx="6">
                        <c:v>Borsod, Heves</c:v>
                      </c:pt>
                      <c:pt idx="7">
                        <c:v>Békés, Csongrád-Csanád</c:v>
                      </c:pt>
                      <c:pt idx="8">
                        <c:v>Somogy, Baranya</c:v>
                      </c:pt>
                      <c:pt idx="9">
                        <c:v>Bács-Kiskun, Tolna</c:v>
                      </c:pt>
                      <c:pt idx="10">
                        <c:v>Hajdú-Bihar, Jász-Nagykun-Szolnok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'Országos összesen'!$C$4:$N$4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16</c:v>
                      </c:pt>
                      <c:pt idx="1">
                        <c:v>29</c:v>
                      </c:pt>
                      <c:pt idx="2">
                        <c:v>22</c:v>
                      </c:pt>
                      <c:pt idx="3">
                        <c:v>24</c:v>
                      </c:pt>
                      <c:pt idx="4">
                        <c:v>15</c:v>
                      </c:pt>
                      <c:pt idx="5">
                        <c:v>42</c:v>
                      </c:pt>
                      <c:pt idx="6">
                        <c:v>36</c:v>
                      </c:pt>
                      <c:pt idx="7">
                        <c:v>32</c:v>
                      </c:pt>
                      <c:pt idx="8">
                        <c:v>22</c:v>
                      </c:pt>
                      <c:pt idx="9">
                        <c:v>22</c:v>
                      </c:pt>
                      <c:pt idx="10">
                        <c:v>38</c:v>
                      </c:pt>
                    </c:numCache>
                  </c:numRef>
                </c:val>
                <c:extLst>
                  <c:ext uri="{02D57815-91ED-43cb-92C2-25804820EDAC}">
                    <c15:categoryFilterExceptions/>
                  </c:ext>
                </c:extLst>
              </c15:ser>
            </c15:filteredPieSeries>
            <c15:filteredPieSeries>
              <c15:ser>
                <c:idx val="1"/>
                <c:order val="1"/>
                <c:dPt>
                  <c:idx val="0"/>
                  <c:bubble3D val="0"/>
                  <c:spPr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9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0"/>
                  <c:bubble3D val="0"/>
                  <c:spPr>
                    <a:solidFill>
                      <a:schemeClr val="accent5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Lbls>
                  <c:dLbl>
                    <c:idx val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2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3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5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1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6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7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8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9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összesen'!$C$3:$N$3</c15:sqref>
                        </c15:formulaRef>
                      </c:ext>
                    </c:extLst>
                    <c:strCache>
                      <c:ptCount val="11"/>
                      <c:pt idx="0">
                        <c:v>Budapest</c:v>
                      </c:pt>
                      <c:pt idx="1">
                        <c:v>Pest, Nógrád</c:v>
                      </c:pt>
                      <c:pt idx="2">
                        <c:v>Komárom-Esztergom, Fejér</c:v>
                      </c:pt>
                      <c:pt idx="3">
                        <c:v>Vas, Zala</c:v>
                      </c:pt>
                      <c:pt idx="4">
                        <c:v>Győr-Moson- Sopron, Veszprém</c:v>
                      </c:pt>
                      <c:pt idx="5">
                        <c:v>Szabolcs-Szatmár-Bereg</c:v>
                      </c:pt>
                      <c:pt idx="6">
                        <c:v>Borsod, Heves</c:v>
                      </c:pt>
                      <c:pt idx="7">
                        <c:v>Békés, Csongrád-Csanád</c:v>
                      </c:pt>
                      <c:pt idx="8">
                        <c:v>Somogy, Baranya</c:v>
                      </c:pt>
                      <c:pt idx="9">
                        <c:v>Bács-Kiskun, Tolna</c:v>
                      </c:pt>
                      <c:pt idx="10">
                        <c:v>Hajdú-Bihar, Jász-Nagykun-Szolnok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összesen'!$C$5:$N$5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33</c:v>
                      </c:pt>
                      <c:pt idx="1">
                        <c:v>34</c:v>
                      </c:pt>
                      <c:pt idx="2">
                        <c:v>16</c:v>
                      </c:pt>
                      <c:pt idx="3">
                        <c:v>11</c:v>
                      </c:pt>
                      <c:pt idx="4">
                        <c:v>23</c:v>
                      </c:pt>
                      <c:pt idx="5">
                        <c:v>46</c:v>
                      </c:pt>
                      <c:pt idx="6">
                        <c:v>31</c:v>
                      </c:pt>
                      <c:pt idx="7">
                        <c:v>58</c:v>
                      </c:pt>
                      <c:pt idx="8">
                        <c:v>21</c:v>
                      </c:pt>
                      <c:pt idx="9">
                        <c:v>16</c:v>
                      </c:pt>
                      <c:pt idx="10">
                        <c:v>35</c:v>
                      </c:pt>
                    </c:numCache>
                  </c:numRef>
                </c:val>
                <c:extLst xmlns:c15="http://schemas.microsoft.com/office/drawing/2012/chart">
                  <c:ext xmlns:c15="http://schemas.microsoft.com/office/drawing/2012/chart" uri="{02D57815-91ED-43cb-92C2-25804820EDAC}">
                    <c15:categoryFilterExceptions/>
                  </c:ext>
                </c:extLst>
              </c15:ser>
            </c15:filteredPieSeries>
            <c15:filteredPieSeries>
              <c15:ser>
                <c:idx val="2"/>
                <c:order val="2"/>
                <c:dPt>
                  <c:idx val="0"/>
                  <c:bubble3D val="0"/>
                  <c:spPr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9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0"/>
                  <c:bubble3D val="0"/>
                  <c:spPr>
                    <a:solidFill>
                      <a:schemeClr val="accent5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Lbls>
                  <c:dLbl>
                    <c:idx val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2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3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5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1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6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7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8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9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összesen'!$C$3:$N$3</c15:sqref>
                        </c15:formulaRef>
                      </c:ext>
                    </c:extLst>
                    <c:strCache>
                      <c:ptCount val="11"/>
                      <c:pt idx="0">
                        <c:v>Budapest</c:v>
                      </c:pt>
                      <c:pt idx="1">
                        <c:v>Pest, Nógrád</c:v>
                      </c:pt>
                      <c:pt idx="2">
                        <c:v>Komárom-Esztergom, Fejér</c:v>
                      </c:pt>
                      <c:pt idx="3">
                        <c:v>Vas, Zala</c:v>
                      </c:pt>
                      <c:pt idx="4">
                        <c:v>Győr-Moson- Sopron, Veszprém</c:v>
                      </c:pt>
                      <c:pt idx="5">
                        <c:v>Szabolcs-Szatmár-Bereg</c:v>
                      </c:pt>
                      <c:pt idx="6">
                        <c:v>Borsod, Heves</c:v>
                      </c:pt>
                      <c:pt idx="7">
                        <c:v>Békés, Csongrád-Csanád</c:v>
                      </c:pt>
                      <c:pt idx="8">
                        <c:v>Somogy, Baranya</c:v>
                      </c:pt>
                      <c:pt idx="9">
                        <c:v>Bács-Kiskun, Tolna</c:v>
                      </c:pt>
                      <c:pt idx="10">
                        <c:v>Hajdú-Bihar, Jász-Nagykun-Szolnok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összesen'!$C$6:$N$6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12</c:v>
                      </c:pt>
                      <c:pt idx="1">
                        <c:v>29</c:v>
                      </c:pt>
                      <c:pt idx="2">
                        <c:v>13</c:v>
                      </c:pt>
                      <c:pt idx="3">
                        <c:v>14</c:v>
                      </c:pt>
                      <c:pt idx="4">
                        <c:v>8</c:v>
                      </c:pt>
                      <c:pt idx="5">
                        <c:v>10</c:v>
                      </c:pt>
                      <c:pt idx="6">
                        <c:v>13</c:v>
                      </c:pt>
                      <c:pt idx="7">
                        <c:v>11</c:v>
                      </c:pt>
                      <c:pt idx="8">
                        <c:v>17</c:v>
                      </c:pt>
                      <c:pt idx="9">
                        <c:v>14</c:v>
                      </c:pt>
                      <c:pt idx="10">
                        <c:v>22</c:v>
                      </c:pt>
                    </c:numCache>
                  </c:numRef>
                </c:val>
                <c:extLst xmlns:c15="http://schemas.microsoft.com/office/drawing/2012/chart">
                  <c:ext xmlns:c15="http://schemas.microsoft.com/office/drawing/2012/chart" uri="{02D57815-91ED-43cb-92C2-25804820EDAC}">
                    <c15:categoryFilterExceptions/>
                  </c:ext>
                </c:extLst>
              </c15:ser>
            </c15:filteredPieSeries>
            <c15:filteredPieSeries>
              <c15:ser>
                <c:idx val="3"/>
                <c:order val="3"/>
                <c:dPt>
                  <c:idx val="0"/>
                  <c:bubble3D val="0"/>
                  <c:spPr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9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0"/>
                  <c:bubble3D val="0"/>
                  <c:spPr>
                    <a:solidFill>
                      <a:schemeClr val="accent5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Lbls>
                  <c:dLbl>
                    <c:idx val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2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3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5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1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6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7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8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9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összesen'!$C$3:$N$3</c15:sqref>
                        </c15:formulaRef>
                      </c:ext>
                    </c:extLst>
                    <c:strCache>
                      <c:ptCount val="11"/>
                      <c:pt idx="0">
                        <c:v>Budapest</c:v>
                      </c:pt>
                      <c:pt idx="1">
                        <c:v>Pest, Nógrád</c:v>
                      </c:pt>
                      <c:pt idx="2">
                        <c:v>Komárom-Esztergom, Fejér</c:v>
                      </c:pt>
                      <c:pt idx="3">
                        <c:v>Vas, Zala</c:v>
                      </c:pt>
                      <c:pt idx="4">
                        <c:v>Győr-Moson- Sopron, Veszprém</c:v>
                      </c:pt>
                      <c:pt idx="5">
                        <c:v>Szabolcs-Szatmár-Bereg</c:v>
                      </c:pt>
                      <c:pt idx="6">
                        <c:v>Borsod, Heves</c:v>
                      </c:pt>
                      <c:pt idx="7">
                        <c:v>Békés, Csongrád-Csanád</c:v>
                      </c:pt>
                      <c:pt idx="8">
                        <c:v>Somogy, Baranya</c:v>
                      </c:pt>
                      <c:pt idx="9">
                        <c:v>Bács-Kiskun, Tolna</c:v>
                      </c:pt>
                      <c:pt idx="10">
                        <c:v>Hajdú-Bihar, Jász-Nagykun-Szolnok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összesen'!$C$7:$N$7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3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0</c:v>
                      </c:pt>
                      <c:pt idx="4">
                        <c:v>3</c:v>
                      </c:pt>
                      <c:pt idx="5">
                        <c:v>0</c:v>
                      </c:pt>
                      <c:pt idx="6">
                        <c:v>2</c:v>
                      </c:pt>
                      <c:pt idx="7">
                        <c:v>0</c:v>
                      </c:pt>
                      <c:pt idx="8">
                        <c:v>3</c:v>
                      </c:pt>
                      <c:pt idx="9">
                        <c:v>1</c:v>
                      </c:pt>
                      <c:pt idx="1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5="http://schemas.microsoft.com/office/drawing/2012/chart" uri="{02D57815-91ED-43cb-92C2-25804820EDAC}">
                    <c15:categoryFilterExceptions/>
                  </c:ext>
                </c:extLst>
              </c15:ser>
            </c15:filteredPieSeries>
            <c15:filteredPieSeries>
              <c15:ser>
                <c:idx val="4"/>
                <c:order val="4"/>
                <c:dPt>
                  <c:idx val="0"/>
                  <c:bubble3D val="0"/>
                  <c:spPr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9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0"/>
                  <c:bubble3D val="0"/>
                  <c:spPr>
                    <a:solidFill>
                      <a:schemeClr val="accent5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Lbls>
                  <c:dLbl>
                    <c:idx val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2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3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5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1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6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7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8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9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összesen'!$C$3:$N$3</c15:sqref>
                        </c15:formulaRef>
                      </c:ext>
                    </c:extLst>
                    <c:strCache>
                      <c:ptCount val="11"/>
                      <c:pt idx="0">
                        <c:v>Budapest</c:v>
                      </c:pt>
                      <c:pt idx="1">
                        <c:v>Pest, Nógrád</c:v>
                      </c:pt>
                      <c:pt idx="2">
                        <c:v>Komárom-Esztergom, Fejér</c:v>
                      </c:pt>
                      <c:pt idx="3">
                        <c:v>Vas, Zala</c:v>
                      </c:pt>
                      <c:pt idx="4">
                        <c:v>Győr-Moson- Sopron, Veszprém</c:v>
                      </c:pt>
                      <c:pt idx="5">
                        <c:v>Szabolcs-Szatmár-Bereg</c:v>
                      </c:pt>
                      <c:pt idx="6">
                        <c:v>Borsod, Heves</c:v>
                      </c:pt>
                      <c:pt idx="7">
                        <c:v>Békés, Csongrád-Csanád</c:v>
                      </c:pt>
                      <c:pt idx="8">
                        <c:v>Somogy, Baranya</c:v>
                      </c:pt>
                      <c:pt idx="9">
                        <c:v>Bács-Kiskun, Tolna</c:v>
                      </c:pt>
                      <c:pt idx="10">
                        <c:v>Hajdú-Bihar, Jász-Nagykun-Szolnok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összesen'!$C$8:$N$8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5</c:v>
                      </c:pt>
                      <c:pt idx="1">
                        <c:v>22</c:v>
                      </c:pt>
                      <c:pt idx="2">
                        <c:v>8</c:v>
                      </c:pt>
                      <c:pt idx="3">
                        <c:v>5</c:v>
                      </c:pt>
                      <c:pt idx="4">
                        <c:v>7</c:v>
                      </c:pt>
                      <c:pt idx="5">
                        <c:v>9</c:v>
                      </c:pt>
                      <c:pt idx="6">
                        <c:v>8</c:v>
                      </c:pt>
                      <c:pt idx="7">
                        <c:v>20</c:v>
                      </c:pt>
                      <c:pt idx="8">
                        <c:v>6</c:v>
                      </c:pt>
                      <c:pt idx="9">
                        <c:v>6</c:v>
                      </c:pt>
                      <c:pt idx="10">
                        <c:v>13</c:v>
                      </c:pt>
                    </c:numCache>
                  </c:numRef>
                </c:val>
                <c:extLst xmlns:c15="http://schemas.microsoft.com/office/drawing/2012/chart">
                  <c:ext xmlns:c15="http://schemas.microsoft.com/office/drawing/2012/chart" uri="{02D57815-91ED-43cb-92C2-25804820EDAC}">
                    <c15:categoryFilterExceptions/>
                  </c:ext>
                </c:extLst>
              </c15:ser>
            </c15:filteredPieSeries>
            <c15:filteredPieSeries>
              <c15:ser>
                <c:idx val="5"/>
                <c:order val="5"/>
                <c:dPt>
                  <c:idx val="0"/>
                  <c:bubble3D val="0"/>
                  <c:spPr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9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0"/>
                  <c:bubble3D val="0"/>
                  <c:spPr>
                    <a:solidFill>
                      <a:schemeClr val="accent5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Lbls>
                  <c:dLbl>
                    <c:idx val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2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3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5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1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6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7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8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9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összesen'!$C$3:$N$3</c15:sqref>
                        </c15:formulaRef>
                      </c:ext>
                    </c:extLst>
                    <c:strCache>
                      <c:ptCount val="11"/>
                      <c:pt idx="0">
                        <c:v>Budapest</c:v>
                      </c:pt>
                      <c:pt idx="1">
                        <c:v>Pest, Nógrád</c:v>
                      </c:pt>
                      <c:pt idx="2">
                        <c:v>Komárom-Esztergom, Fejér</c:v>
                      </c:pt>
                      <c:pt idx="3">
                        <c:v>Vas, Zala</c:v>
                      </c:pt>
                      <c:pt idx="4">
                        <c:v>Győr-Moson- Sopron, Veszprém</c:v>
                      </c:pt>
                      <c:pt idx="5">
                        <c:v>Szabolcs-Szatmár-Bereg</c:v>
                      </c:pt>
                      <c:pt idx="6">
                        <c:v>Borsod, Heves</c:v>
                      </c:pt>
                      <c:pt idx="7">
                        <c:v>Békés, Csongrád-Csanád</c:v>
                      </c:pt>
                      <c:pt idx="8">
                        <c:v>Somogy, Baranya</c:v>
                      </c:pt>
                      <c:pt idx="9">
                        <c:v>Bács-Kiskun, Tolna</c:v>
                      </c:pt>
                      <c:pt idx="10">
                        <c:v>Hajdú-Bihar, Jász-Nagykun-Szolnok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összesen'!$C$9:$N$9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4</c:v>
                      </c:pt>
                      <c:pt idx="1">
                        <c:v>5</c:v>
                      </c:pt>
                      <c:pt idx="2">
                        <c:v>3</c:v>
                      </c:pt>
                      <c:pt idx="3">
                        <c:v>2</c:v>
                      </c:pt>
                      <c:pt idx="4">
                        <c:v>1</c:v>
                      </c:pt>
                      <c:pt idx="5">
                        <c:v>1</c:v>
                      </c:pt>
                      <c:pt idx="6">
                        <c:v>6</c:v>
                      </c:pt>
                      <c:pt idx="7">
                        <c:v>3</c:v>
                      </c:pt>
                      <c:pt idx="8">
                        <c:v>2</c:v>
                      </c:pt>
                      <c:pt idx="9">
                        <c:v>2</c:v>
                      </c:pt>
                      <c:pt idx="10">
                        <c:v>1</c:v>
                      </c:pt>
                    </c:numCache>
                  </c:numRef>
                </c:val>
                <c:extLst xmlns:c15="http://schemas.microsoft.com/office/drawing/2012/chart">
                  <c:ext xmlns:c15="http://schemas.microsoft.com/office/drawing/2012/chart" uri="{02D57815-91ED-43cb-92C2-25804820EDAC}">
                    <c15:categoryFilterExceptions/>
                  </c:ext>
                </c:extLst>
              </c15:ser>
            </c15:filteredPieSeries>
            <c15:filteredPieSeries>
              <c15:ser>
                <c:idx val="6"/>
                <c:order val="6"/>
                <c:dPt>
                  <c:idx val="0"/>
                  <c:bubble3D val="0"/>
                  <c:spPr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9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0"/>
                  <c:bubble3D val="0"/>
                  <c:spPr>
                    <a:solidFill>
                      <a:schemeClr val="accent5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Lbls>
                  <c:dLbl>
                    <c:idx val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2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3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5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1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6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7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8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9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összesen'!$C$3:$N$3</c15:sqref>
                        </c15:formulaRef>
                      </c:ext>
                    </c:extLst>
                    <c:strCache>
                      <c:ptCount val="11"/>
                      <c:pt idx="0">
                        <c:v>Budapest</c:v>
                      </c:pt>
                      <c:pt idx="1">
                        <c:v>Pest, Nógrád</c:v>
                      </c:pt>
                      <c:pt idx="2">
                        <c:v>Komárom-Esztergom, Fejér</c:v>
                      </c:pt>
                      <c:pt idx="3">
                        <c:v>Vas, Zala</c:v>
                      </c:pt>
                      <c:pt idx="4">
                        <c:v>Győr-Moson- Sopron, Veszprém</c:v>
                      </c:pt>
                      <c:pt idx="5">
                        <c:v>Szabolcs-Szatmár-Bereg</c:v>
                      </c:pt>
                      <c:pt idx="6">
                        <c:v>Borsod, Heves</c:v>
                      </c:pt>
                      <c:pt idx="7">
                        <c:v>Békés, Csongrád-Csanád</c:v>
                      </c:pt>
                      <c:pt idx="8">
                        <c:v>Somogy, Baranya</c:v>
                      </c:pt>
                      <c:pt idx="9">
                        <c:v>Bács-Kiskun, Tolna</c:v>
                      </c:pt>
                      <c:pt idx="10">
                        <c:v>Hajdú-Bihar, Jász-Nagykun-Szolnok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összesen'!$C$10:$N$10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</c:v>
                      </c:pt>
                      <c:pt idx="1">
                        <c:v>3</c:v>
                      </c:pt>
                      <c:pt idx="2">
                        <c:v>3</c:v>
                      </c:pt>
                      <c:pt idx="3">
                        <c:v>1</c:v>
                      </c:pt>
                      <c:pt idx="4">
                        <c:v>1</c:v>
                      </c:pt>
                      <c:pt idx="5">
                        <c:v>0</c:v>
                      </c:pt>
                      <c:pt idx="6">
                        <c:v>2</c:v>
                      </c:pt>
                      <c:pt idx="7">
                        <c:v>1</c:v>
                      </c:pt>
                      <c:pt idx="8">
                        <c:v>2</c:v>
                      </c:pt>
                      <c:pt idx="9">
                        <c:v>2</c:v>
                      </c:pt>
                      <c:pt idx="10">
                        <c:v>3</c:v>
                      </c:pt>
                    </c:numCache>
                  </c:numRef>
                </c:val>
                <c:extLst xmlns:c15="http://schemas.microsoft.com/office/drawing/2012/chart">
                  <c:ext xmlns:c15="http://schemas.microsoft.com/office/drawing/2012/chart" uri="{02D57815-91ED-43cb-92C2-25804820EDAC}">
                    <c15:categoryFilterExceptions/>
                  </c:ext>
                </c:extLst>
              </c15:ser>
            </c15:filteredPieSeries>
            <c15:filteredPieSeries>
              <c15:ser>
                <c:idx val="7"/>
                <c:order val="7"/>
                <c:dPt>
                  <c:idx val="0"/>
                  <c:bubble3D val="0"/>
                  <c:spPr>
                    <a:solidFill>
                      <a:schemeClr val="accent1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9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Pt>
                  <c:idx val="10"/>
                  <c:bubble3D val="0"/>
                  <c:spPr>
                    <a:solidFill>
                      <a:schemeClr val="accent5">
                        <a:lumMod val="60000"/>
                      </a:schemeClr>
                    </a:solidFill>
                    <a:ln>
                      <a:noFill/>
                    </a:ln>
                    <a:effectLst>
                      <a:outerShdw blurRad="88900" sx="102000" sy="102000" algn="ctr" rotWithShape="0">
                        <a:prstClr val="black">
                          <a:alpha val="10000"/>
                        </a:prstClr>
                      </a:outerShdw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w="127000" h="127000"/>
                      <a:bevelB w="127000" h="127000"/>
                    </a:sp3d>
                  </c:spPr>
                </c:dPt>
                <c:dLbls>
                  <c:dLbl>
                    <c:idx val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2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3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4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5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1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6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2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7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3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8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4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9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5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dLbl>
                    <c:idx val="1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000" b="1" i="0" u="none" strike="noStrike" kern="1200" spc="0" baseline="0">
                            <a:solidFill>
                              <a:schemeClr val="accent6">
                                <a:lumMod val="6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hu-HU"/>
                      </a:p>
                    </c:txPr>
                    <c:dLblPos val="outEnd"/>
                    <c:showLegendKey val="0"/>
                    <c:showVal val="0"/>
                    <c:showCatName val="1"/>
                    <c:showSerName val="0"/>
                    <c:showPercent val="1"/>
                    <c:showBubbleSize val="0"/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összesen'!$C$3:$N$3</c15:sqref>
                        </c15:formulaRef>
                      </c:ext>
                    </c:extLst>
                    <c:strCache>
                      <c:ptCount val="11"/>
                      <c:pt idx="0">
                        <c:v>Budapest</c:v>
                      </c:pt>
                      <c:pt idx="1">
                        <c:v>Pest, Nógrád</c:v>
                      </c:pt>
                      <c:pt idx="2">
                        <c:v>Komárom-Esztergom, Fejér</c:v>
                      </c:pt>
                      <c:pt idx="3">
                        <c:v>Vas, Zala</c:v>
                      </c:pt>
                      <c:pt idx="4">
                        <c:v>Győr-Moson- Sopron, Veszprém</c:v>
                      </c:pt>
                      <c:pt idx="5">
                        <c:v>Szabolcs-Szatmár-Bereg</c:v>
                      </c:pt>
                      <c:pt idx="6">
                        <c:v>Borsod, Heves</c:v>
                      </c:pt>
                      <c:pt idx="7">
                        <c:v>Békés, Csongrád-Csanád</c:v>
                      </c:pt>
                      <c:pt idx="8">
                        <c:v>Somogy, Baranya</c:v>
                      </c:pt>
                      <c:pt idx="9">
                        <c:v>Bács-Kiskun, Tolna</c:v>
                      </c:pt>
                      <c:pt idx="10">
                        <c:v>Hajdú-Bihar, Jász-Nagykun-Szolnok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'Országos összesen'!$C$11:$N$11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13</c:v>
                      </c:pt>
                      <c:pt idx="1">
                        <c:v>18</c:v>
                      </c:pt>
                      <c:pt idx="2">
                        <c:v>3</c:v>
                      </c:pt>
                      <c:pt idx="3">
                        <c:v>2</c:v>
                      </c:pt>
                      <c:pt idx="4">
                        <c:v>2</c:v>
                      </c:pt>
                      <c:pt idx="5">
                        <c:v>14</c:v>
                      </c:pt>
                      <c:pt idx="6">
                        <c:v>28</c:v>
                      </c:pt>
                      <c:pt idx="7">
                        <c:v>10</c:v>
                      </c:pt>
                      <c:pt idx="8">
                        <c:v>8</c:v>
                      </c:pt>
                      <c:pt idx="9">
                        <c:v>9</c:v>
                      </c:pt>
                      <c:pt idx="10">
                        <c:v>7</c:v>
                      </c:pt>
                    </c:numCache>
                  </c:numRef>
                </c:val>
                <c:extLst xmlns:c15="http://schemas.microsoft.com/office/drawing/2012/chart">
                  <c:ext xmlns:c15="http://schemas.microsoft.com/office/drawing/2012/chart" uri="{02D57815-91ED-43cb-92C2-25804820EDAC}">
                    <c15:categoryFilterExceptions/>
                  </c:ext>
                </c:extLst>
              </c15:ser>
            </c15:filteredPieSeries>
          </c:ext>
        </c:extLst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/>
              <a:t>Két megye fenntartók szerinti ábrázolása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Munka1!$A$3</c:f>
              <c:strCache>
                <c:ptCount val="1"/>
                <c:pt idx="0">
                  <c:v>Támogató Szolgáltatás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Munka1!$B$1:$K$2</c:f>
              <c:strCache>
                <c:ptCount val="10"/>
                <c:pt idx="0">
                  <c:v>Önkormányzati</c:v>
                </c:pt>
                <c:pt idx="2">
                  <c:v>egyéb nem állami</c:v>
                </c:pt>
                <c:pt idx="4">
                  <c:v>Központi kormányzati</c:v>
                </c:pt>
                <c:pt idx="6">
                  <c:v>Egyházi</c:v>
                </c:pt>
                <c:pt idx="8">
                  <c:v>Non profit nem állami</c:v>
                </c:pt>
              </c:strCache>
            </c:strRef>
          </c:cat>
          <c:val>
            <c:numRef>
              <c:f>Munka1!$B$3:$K$3</c:f>
              <c:numCache>
                <c:formatCode>General</c:formatCode>
                <c:ptCount val="10"/>
                <c:pt idx="0">
                  <c:v>10</c:v>
                </c:pt>
                <c:pt idx="1">
                  <c:v>5</c:v>
                </c:pt>
                <c:pt idx="2">
                  <c:v>4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  <c:pt idx="6">
                  <c:v>5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</c:ser>
        <c:ser>
          <c:idx val="1"/>
          <c:order val="1"/>
          <c:tx>
            <c:strRef>
              <c:f>Munka1!$A$4</c:f>
              <c:strCache>
                <c:ptCount val="1"/>
                <c:pt idx="0">
                  <c:v>Fogyatékkal élő nappali ellátása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Munka1!$B$1:$K$2</c:f>
              <c:strCache>
                <c:ptCount val="10"/>
                <c:pt idx="0">
                  <c:v>Önkormányzati</c:v>
                </c:pt>
                <c:pt idx="2">
                  <c:v>egyéb nem állami</c:v>
                </c:pt>
                <c:pt idx="4">
                  <c:v>Központi kormányzati</c:v>
                </c:pt>
                <c:pt idx="6">
                  <c:v>Egyházi</c:v>
                </c:pt>
                <c:pt idx="8">
                  <c:v>Non profit nem állami</c:v>
                </c:pt>
              </c:strCache>
            </c:strRef>
          </c:cat>
          <c:val>
            <c:numRef>
              <c:f>Munka1!$B$4:$K$4</c:f>
              <c:numCache>
                <c:formatCode>General</c:formatCode>
                <c:ptCount val="10"/>
                <c:pt idx="0">
                  <c:v>513</c:v>
                </c:pt>
                <c:pt idx="1">
                  <c:v>125</c:v>
                </c:pt>
                <c:pt idx="2">
                  <c:v>113</c:v>
                </c:pt>
                <c:pt idx="3">
                  <c:v>20</c:v>
                </c:pt>
                <c:pt idx="4">
                  <c:v>58</c:v>
                </c:pt>
                <c:pt idx="5">
                  <c:v>16</c:v>
                </c:pt>
                <c:pt idx="6">
                  <c:v>126</c:v>
                </c:pt>
                <c:pt idx="7">
                  <c:v>0</c:v>
                </c:pt>
                <c:pt idx="8">
                  <c:v>54</c:v>
                </c:pt>
                <c:pt idx="9">
                  <c:v>76</c:v>
                </c:pt>
              </c:numCache>
            </c:numRef>
          </c:val>
        </c:ser>
        <c:ser>
          <c:idx val="2"/>
          <c:order val="2"/>
          <c:tx>
            <c:strRef>
              <c:f>Munka1!$A$5</c:f>
              <c:strCache>
                <c:ptCount val="1"/>
                <c:pt idx="0">
                  <c:v>Fogyatékos személyek otthona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Munka1!$B$1:$K$2</c:f>
              <c:strCache>
                <c:ptCount val="10"/>
                <c:pt idx="0">
                  <c:v>Önkormányzati</c:v>
                </c:pt>
                <c:pt idx="2">
                  <c:v>egyéb nem állami</c:v>
                </c:pt>
                <c:pt idx="4">
                  <c:v>Központi kormányzati</c:v>
                </c:pt>
                <c:pt idx="6">
                  <c:v>Egyházi</c:v>
                </c:pt>
                <c:pt idx="8">
                  <c:v>Non profit nem állami</c:v>
                </c:pt>
              </c:strCache>
            </c:strRef>
          </c:cat>
          <c:val>
            <c:numRef>
              <c:f>Munka1!$B$5:$K$5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  <c:pt idx="4">
                  <c:v>485</c:v>
                </c:pt>
                <c:pt idx="5">
                  <c:v>398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strRef>
              <c:f>Munka1!$A$6</c:f>
              <c:strCache>
                <c:ptCount val="1"/>
                <c:pt idx="0">
                  <c:v>fogyatékos személyek ápoló-gondozó célú lakóotthona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Munka1!$B$1:$K$2</c:f>
              <c:strCache>
                <c:ptCount val="10"/>
                <c:pt idx="0">
                  <c:v>Önkormányzati</c:v>
                </c:pt>
                <c:pt idx="2">
                  <c:v>egyéb nem állami</c:v>
                </c:pt>
                <c:pt idx="4">
                  <c:v>Központi kormányzati</c:v>
                </c:pt>
                <c:pt idx="6">
                  <c:v>Egyházi</c:v>
                </c:pt>
                <c:pt idx="8">
                  <c:v>Non profit nem állami</c:v>
                </c:pt>
              </c:strCache>
            </c:strRef>
          </c:cat>
          <c:val>
            <c:numRef>
              <c:f>Munka1!$B$6:$K$6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27</c:v>
                </c:pt>
                <c:pt idx="3">
                  <c:v>24</c:v>
                </c:pt>
                <c:pt idx="4">
                  <c:v>75</c:v>
                </c:pt>
                <c:pt idx="5">
                  <c:v>54</c:v>
                </c:pt>
                <c:pt idx="6">
                  <c:v>0</c:v>
                </c:pt>
                <c:pt idx="7">
                  <c:v>40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4"/>
          <c:order val="4"/>
          <c:tx>
            <c:strRef>
              <c:f>Munka1!$A$7</c:f>
              <c:strCache>
                <c:ptCount val="1"/>
                <c:pt idx="0">
                  <c:v>fogyatékos személyek rehabilitációs célú lakóotthona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Munka1!$B$1:$K$2</c:f>
              <c:strCache>
                <c:ptCount val="10"/>
                <c:pt idx="0">
                  <c:v>Önkormányzati</c:v>
                </c:pt>
                <c:pt idx="2">
                  <c:v>egyéb nem állami</c:v>
                </c:pt>
                <c:pt idx="4">
                  <c:v>Központi kormányzati</c:v>
                </c:pt>
                <c:pt idx="6">
                  <c:v>Egyházi</c:v>
                </c:pt>
                <c:pt idx="8">
                  <c:v>Non profit nem állami</c:v>
                </c:pt>
              </c:strCache>
            </c:strRef>
          </c:cat>
          <c:val>
            <c:numRef>
              <c:f>Munka1!$B$7:$K$7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14</c:v>
                </c:pt>
                <c:pt idx="3">
                  <c:v>0</c:v>
                </c:pt>
                <c:pt idx="4">
                  <c:v>12</c:v>
                </c:pt>
                <c:pt idx="5">
                  <c:v>12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5"/>
          <c:order val="5"/>
          <c:tx>
            <c:strRef>
              <c:f>Munka1!$A$8</c:f>
              <c:strCache>
                <c:ptCount val="1"/>
                <c:pt idx="0">
                  <c:v>fogyatékos személyek rehabilitációs intézménye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Munka1!$B$1:$K$2</c:f>
              <c:strCache>
                <c:ptCount val="10"/>
                <c:pt idx="0">
                  <c:v>Önkormányzati</c:v>
                </c:pt>
                <c:pt idx="2">
                  <c:v>egyéb nem állami</c:v>
                </c:pt>
                <c:pt idx="4">
                  <c:v>Központi kormányzati</c:v>
                </c:pt>
                <c:pt idx="6">
                  <c:v>Egyházi</c:v>
                </c:pt>
                <c:pt idx="8">
                  <c:v>Non profit nem állami</c:v>
                </c:pt>
              </c:strCache>
            </c:strRef>
          </c:cat>
          <c:val>
            <c:numRef>
              <c:f>Munka1!$B$8:$K$8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6"/>
          <c:order val="6"/>
          <c:tx>
            <c:strRef>
              <c:f>Munka1!$A$9</c:f>
              <c:strCache>
                <c:ptCount val="1"/>
                <c:pt idx="0">
                  <c:v>támogatott lakhatás fogyatékos személyek részére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Munka1!$B$1:$K$2</c:f>
              <c:strCache>
                <c:ptCount val="10"/>
                <c:pt idx="0">
                  <c:v>Önkormányzati</c:v>
                </c:pt>
                <c:pt idx="2">
                  <c:v>egyéb nem állami</c:v>
                </c:pt>
                <c:pt idx="4">
                  <c:v>Központi kormányzati</c:v>
                </c:pt>
                <c:pt idx="6">
                  <c:v>Egyházi</c:v>
                </c:pt>
                <c:pt idx="8">
                  <c:v>Non profit nem állami</c:v>
                </c:pt>
              </c:strCache>
            </c:strRef>
          </c:cat>
          <c:val>
            <c:numRef>
              <c:f>Munka1!$B$9:$K$9</c:f>
              <c:numCache>
                <c:formatCode>General</c:formatCode>
                <c:ptCount val="10"/>
                <c:pt idx="4">
                  <c:v>79</c:v>
                </c:pt>
                <c:pt idx="5">
                  <c:v>96</c:v>
                </c:pt>
                <c:pt idx="8">
                  <c:v>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1957904"/>
        <c:axId val="1591955728"/>
      </c:barChart>
      <c:lineChart>
        <c:grouping val="standard"/>
        <c:varyColors val="0"/>
        <c:ser>
          <c:idx val="7"/>
          <c:order val="7"/>
          <c:tx>
            <c:strRef>
              <c:f>Munka1!$A$10</c:f>
              <c:strCache>
                <c:ptCount val="1"/>
                <c:pt idx="0">
                  <c:v>Összes ellátott 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Munka1!$B$1:$K$2</c:f>
              <c:strCache>
                <c:ptCount val="10"/>
                <c:pt idx="0">
                  <c:v>Önkormányzati</c:v>
                </c:pt>
                <c:pt idx="2">
                  <c:v>egyéb nem állami</c:v>
                </c:pt>
                <c:pt idx="4">
                  <c:v>Központi kormányzati</c:v>
                </c:pt>
                <c:pt idx="6">
                  <c:v>Egyházi</c:v>
                </c:pt>
                <c:pt idx="8">
                  <c:v>Non profit nem állami</c:v>
                </c:pt>
              </c:strCache>
            </c:strRef>
          </c:cat>
          <c:val>
            <c:numRef>
              <c:f>Munka1!$B$10:$K$10</c:f>
              <c:numCache>
                <c:formatCode>General</c:formatCode>
                <c:ptCount val="10"/>
                <c:pt idx="0">
                  <c:v>523</c:v>
                </c:pt>
                <c:pt idx="1">
                  <c:v>130</c:v>
                </c:pt>
                <c:pt idx="2">
                  <c:v>158</c:v>
                </c:pt>
                <c:pt idx="3">
                  <c:v>146</c:v>
                </c:pt>
                <c:pt idx="4">
                  <c:v>722</c:v>
                </c:pt>
                <c:pt idx="5">
                  <c:v>578</c:v>
                </c:pt>
                <c:pt idx="6">
                  <c:v>131</c:v>
                </c:pt>
                <c:pt idx="7">
                  <c:v>41</c:v>
                </c:pt>
                <c:pt idx="8">
                  <c:v>151</c:v>
                </c:pt>
                <c:pt idx="9">
                  <c:v>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1957904"/>
        <c:axId val="1591955728"/>
      </c:lineChart>
      <c:catAx>
        <c:axId val="1591957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1955728"/>
        <c:crosses val="autoZero"/>
        <c:auto val="1"/>
        <c:lblAlgn val="ctr"/>
        <c:lblOffset val="100"/>
        <c:noMultiLvlLbl val="0"/>
      </c:catAx>
      <c:valAx>
        <c:axId val="159195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1957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hu-HU"/>
              <a:t>Szociális Alap és szakellátások megoszlása Békés és Csongrád-Csanád megyében</a:t>
            </a:r>
            <a:endParaRPr lang="en-US"/>
          </a:p>
        </c:rich>
      </c:tx>
      <c:layout>
        <c:manualLayout>
          <c:xMode val="edge"/>
          <c:yMode val="edge"/>
          <c:x val="0.17390078917700114"/>
          <c:y val="1.12327997753440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'Békés-Csongrád-Csanád megye '!$D$2:$D$4</c:f>
              <c:strCache>
                <c:ptCount val="3"/>
                <c:pt idx="0">
                  <c:v>engedélyek száma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'!$D$5:$D$20</c:f>
              <c:numCache>
                <c:formatCode>General</c:formatCode>
                <c:ptCount val="16"/>
                <c:pt idx="0">
                  <c:v>32</c:v>
                </c:pt>
                <c:pt idx="1">
                  <c:v>58</c:v>
                </c:pt>
                <c:pt idx="3">
                  <c:v>11</c:v>
                </c:pt>
                <c:pt idx="5">
                  <c:v>0</c:v>
                </c:pt>
                <c:pt idx="7">
                  <c:v>20</c:v>
                </c:pt>
                <c:pt idx="9">
                  <c:v>3</c:v>
                </c:pt>
                <c:pt idx="11">
                  <c:v>1</c:v>
                </c:pt>
                <c:pt idx="13">
                  <c:v>11</c:v>
                </c:pt>
              </c:numCache>
            </c:numRef>
          </c:val>
        </c:ser>
        <c:ser>
          <c:idx val="1"/>
          <c:order val="1"/>
          <c:tx>
            <c:strRef>
              <c:f>'Békés-Csongrád-Csanád megye '!$E$2:$E$4</c:f>
              <c:strCache>
                <c:ptCount val="3"/>
                <c:pt idx="0">
                  <c:v>Önkormányzati</c:v>
                </c:pt>
                <c:pt idx="1">
                  <c:v>Békés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'!$E$5:$E$20</c:f>
              <c:numCache>
                <c:formatCode>General</c:formatCode>
                <c:ptCount val="16"/>
                <c:pt idx="0">
                  <c:v>10</c:v>
                </c:pt>
                <c:pt idx="1">
                  <c:v>25</c:v>
                </c:pt>
                <c:pt idx="2">
                  <c:v>513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2"/>
          <c:order val="2"/>
          <c:tx>
            <c:strRef>
              <c:f>'Békés-Csongrád-Csanád megye '!$F$2:$F$4</c:f>
              <c:strCache>
                <c:ptCount val="3"/>
                <c:pt idx="0">
                  <c:v>Önkormányzati</c:v>
                </c:pt>
                <c:pt idx="1">
                  <c:v>Csongrád-Csanád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'!$F$5:$F$20</c:f>
              <c:numCache>
                <c:formatCode>General</c:formatCode>
                <c:ptCount val="16"/>
                <c:pt idx="0">
                  <c:v>5</c:v>
                </c:pt>
                <c:pt idx="1">
                  <c:v>4</c:v>
                </c:pt>
                <c:pt idx="2">
                  <c:v>125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3"/>
          <c:order val="3"/>
          <c:tx>
            <c:strRef>
              <c:f>'Békés-Csongrád-Csanád megye '!$G$2:$G$4</c:f>
              <c:strCache>
                <c:ptCount val="3"/>
                <c:pt idx="0">
                  <c:v>egyéb nem állami</c:v>
                </c:pt>
                <c:pt idx="1">
                  <c:v>Békés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'!$G$5:$G$20</c:f>
              <c:numCache>
                <c:formatCode>General</c:formatCode>
                <c:ptCount val="16"/>
                <c:pt idx="0">
                  <c:v>4</c:v>
                </c:pt>
                <c:pt idx="1">
                  <c:v>6</c:v>
                </c:pt>
                <c:pt idx="2">
                  <c:v>113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</c:v>
                </c:pt>
                <c:pt idx="8">
                  <c:v>27</c:v>
                </c:pt>
                <c:pt idx="9">
                  <c:v>1</c:v>
                </c:pt>
                <c:pt idx="10">
                  <c:v>14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4"/>
          <c:order val="4"/>
          <c:tx>
            <c:strRef>
              <c:f>'Békés-Csongrád-Csanád megye '!$H$2:$H$4</c:f>
              <c:strCache>
                <c:ptCount val="3"/>
                <c:pt idx="0">
                  <c:v>egyéb nem állami</c:v>
                </c:pt>
                <c:pt idx="1">
                  <c:v>Csongrád-Csanád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'!$H$5:$H$20</c:f>
              <c:numCache>
                <c:formatCode>General</c:formatCode>
                <c:ptCount val="16"/>
                <c:pt idx="0">
                  <c:v>2</c:v>
                </c:pt>
                <c:pt idx="1">
                  <c:v>1</c:v>
                </c:pt>
                <c:pt idx="2">
                  <c:v>20</c:v>
                </c:pt>
                <c:pt idx="3">
                  <c:v>1</c:v>
                </c:pt>
                <c:pt idx="4">
                  <c:v>100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24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5"/>
          <c:order val="5"/>
          <c:tx>
            <c:strRef>
              <c:f>'Békés-Csongrád-Csanád megye '!$I$2:$I$4</c:f>
              <c:strCache>
                <c:ptCount val="3"/>
                <c:pt idx="0">
                  <c:v>Központi kormányzati</c:v>
                </c:pt>
                <c:pt idx="1">
                  <c:v>Békés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'!$I$5:$I$20</c:f>
              <c:numCache>
                <c:formatCode>General</c:formatCode>
                <c:ptCount val="16"/>
                <c:pt idx="0">
                  <c:v>0</c:v>
                </c:pt>
                <c:pt idx="1">
                  <c:v>5</c:v>
                </c:pt>
                <c:pt idx="2">
                  <c:v>58</c:v>
                </c:pt>
                <c:pt idx="3">
                  <c:v>5</c:v>
                </c:pt>
                <c:pt idx="4">
                  <c:v>485</c:v>
                </c:pt>
                <c:pt idx="5">
                  <c:v>0</c:v>
                </c:pt>
                <c:pt idx="6">
                  <c:v>0</c:v>
                </c:pt>
                <c:pt idx="7">
                  <c:v>7</c:v>
                </c:pt>
                <c:pt idx="8">
                  <c:v>75</c:v>
                </c:pt>
                <c:pt idx="9">
                  <c:v>1</c:v>
                </c:pt>
                <c:pt idx="10">
                  <c:v>12</c:v>
                </c:pt>
                <c:pt idx="11">
                  <c:v>1</c:v>
                </c:pt>
                <c:pt idx="12">
                  <c:v>13</c:v>
                </c:pt>
                <c:pt idx="13">
                  <c:v>3</c:v>
                </c:pt>
                <c:pt idx="14">
                  <c:v>79</c:v>
                </c:pt>
              </c:numCache>
            </c:numRef>
          </c:val>
        </c:ser>
        <c:ser>
          <c:idx val="6"/>
          <c:order val="6"/>
          <c:tx>
            <c:strRef>
              <c:f>'Békés-Csongrád-Csanád megye '!$J$2:$J$4</c:f>
              <c:strCache>
                <c:ptCount val="3"/>
                <c:pt idx="0">
                  <c:v>Központi kormányzati</c:v>
                </c:pt>
                <c:pt idx="1">
                  <c:v>Csongrád-Csanád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'!$J$5:$J$20</c:f>
              <c:numCache>
                <c:formatCode>General</c:formatCode>
                <c:ptCount val="16"/>
                <c:pt idx="0">
                  <c:v>2</c:v>
                </c:pt>
                <c:pt idx="1">
                  <c:v>2</c:v>
                </c:pt>
                <c:pt idx="2">
                  <c:v>16</c:v>
                </c:pt>
                <c:pt idx="3">
                  <c:v>5</c:v>
                </c:pt>
                <c:pt idx="4">
                  <c:v>398</c:v>
                </c:pt>
                <c:pt idx="5">
                  <c:v>0</c:v>
                </c:pt>
                <c:pt idx="6">
                  <c:v>0</c:v>
                </c:pt>
                <c:pt idx="7">
                  <c:v>5</c:v>
                </c:pt>
                <c:pt idx="8">
                  <c:v>54</c:v>
                </c:pt>
                <c:pt idx="9">
                  <c:v>1</c:v>
                </c:pt>
                <c:pt idx="10">
                  <c:v>12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96</c:v>
                </c:pt>
              </c:numCache>
            </c:numRef>
          </c:val>
        </c:ser>
        <c:ser>
          <c:idx val="7"/>
          <c:order val="7"/>
          <c:tx>
            <c:strRef>
              <c:f>'Békés-Csongrád-Csanád megye '!$K$2:$K$4</c:f>
              <c:strCache>
                <c:ptCount val="3"/>
                <c:pt idx="0">
                  <c:v>Egyházi</c:v>
                </c:pt>
                <c:pt idx="1">
                  <c:v>Békés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'!$K$5:$K$20</c:f>
              <c:numCache>
                <c:formatCode>General</c:formatCode>
                <c:ptCount val="16"/>
                <c:pt idx="0">
                  <c:v>5</c:v>
                </c:pt>
                <c:pt idx="1">
                  <c:v>9</c:v>
                </c:pt>
                <c:pt idx="2">
                  <c:v>126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8"/>
          <c:order val="8"/>
          <c:tx>
            <c:strRef>
              <c:f>'Békés-Csongrád-Csanád megye '!$L$2:$L$4</c:f>
              <c:strCache>
                <c:ptCount val="3"/>
                <c:pt idx="0">
                  <c:v>Egyházi</c:v>
                </c:pt>
                <c:pt idx="1">
                  <c:v>Csongrád-Csanád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'!$L$5:$L$20</c:f>
              <c:numCache>
                <c:formatCode>General</c:formatCode>
                <c:ptCount val="1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</c:v>
                </c:pt>
                <c:pt idx="8">
                  <c:v>40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9"/>
          <c:order val="9"/>
          <c:tx>
            <c:strRef>
              <c:f>'Békés-Csongrád-Csanád megye '!$M$2:$M$4</c:f>
              <c:strCache>
                <c:ptCount val="3"/>
                <c:pt idx="0">
                  <c:v>Non profit nem állami</c:v>
                </c:pt>
                <c:pt idx="1">
                  <c:v>Békés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'!$M$5:$M$20</c:f>
              <c:numCache>
                <c:formatCode>General</c:formatCode>
                <c:ptCount val="16"/>
                <c:pt idx="0">
                  <c:v>2</c:v>
                </c:pt>
                <c:pt idx="1">
                  <c:v>3</c:v>
                </c:pt>
                <c:pt idx="2">
                  <c:v>54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6</c:v>
                </c:pt>
                <c:pt idx="14">
                  <c:v>95</c:v>
                </c:pt>
              </c:numCache>
            </c:numRef>
          </c:val>
        </c:ser>
        <c:ser>
          <c:idx val="10"/>
          <c:order val="10"/>
          <c:tx>
            <c:strRef>
              <c:f>'Békés-Csongrád-Csanád megye '!$N$2:$N$4</c:f>
              <c:strCache>
                <c:ptCount val="3"/>
                <c:pt idx="0">
                  <c:v>Non profit nem állami</c:v>
                </c:pt>
                <c:pt idx="1">
                  <c:v>Csongrád-Csanád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'!$N$5:$N$20</c:f>
              <c:numCache>
                <c:formatCode>General</c:formatCode>
                <c:ptCount val="16"/>
                <c:pt idx="0">
                  <c:v>1</c:v>
                </c:pt>
                <c:pt idx="1">
                  <c:v>3</c:v>
                </c:pt>
                <c:pt idx="2">
                  <c:v>76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11"/>
          <c:order val="11"/>
          <c:tx>
            <c:strRef>
              <c:f>'Békés-Csongrád-Csanád megye '!$O$2:$O$4</c:f>
              <c:strCache>
                <c:ptCount val="3"/>
                <c:pt idx="0">
                  <c:v>férőhelyek összesen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'Békés-Csongrád-Csanád megye '!$C$5:$C$20</c:f>
              <c:strCache>
                <c:ptCount val="14"/>
                <c:pt idx="0">
                  <c:v>Támogató Szolgáltatás</c:v>
                </c:pt>
                <c:pt idx="1">
                  <c:v>Fogyatékkal élő nappali ellátása</c:v>
                </c:pt>
                <c:pt idx="3">
                  <c:v>Fogyatékos személyek otthona</c:v>
                </c:pt>
                <c:pt idx="5">
                  <c:v>fogyatékos személyek gondozóháza</c:v>
                </c:pt>
                <c:pt idx="7">
                  <c:v>fogyatékos személyek ápoló-gondozó célú lakóotthona</c:v>
                </c:pt>
                <c:pt idx="9">
                  <c:v>fogyatékos személyek rehabilitációs célú lakóotthona</c:v>
                </c:pt>
                <c:pt idx="11">
                  <c:v>fogyatékos személyek rehabilitációs intézménye</c:v>
                </c:pt>
                <c:pt idx="13">
                  <c:v>támogatott lakhatás fogyatékos személyek részére</c:v>
                </c:pt>
              </c:strCache>
            </c:strRef>
          </c:cat>
          <c:val>
            <c:numRef>
              <c:f>'Békés-Csongrád-Csanád megye '!$O$5:$O$20</c:f>
              <c:numCache>
                <c:formatCode>General</c:formatCode>
                <c:ptCount val="16"/>
                <c:pt idx="2">
                  <c:v>1101</c:v>
                </c:pt>
                <c:pt idx="4">
                  <c:v>983</c:v>
                </c:pt>
                <c:pt idx="8">
                  <c:v>220</c:v>
                </c:pt>
                <c:pt idx="10">
                  <c:v>38</c:v>
                </c:pt>
                <c:pt idx="12">
                  <c:v>13</c:v>
                </c:pt>
                <c:pt idx="14">
                  <c:v>270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1958448"/>
        <c:axId val="1355974528"/>
      </c:barChart>
      <c:catAx>
        <c:axId val="1591958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55974528"/>
        <c:crosses val="autoZero"/>
        <c:auto val="1"/>
        <c:lblAlgn val="ctr"/>
        <c:lblOffset val="100"/>
        <c:noMultiLvlLbl val="0"/>
      </c:catAx>
      <c:valAx>
        <c:axId val="13559745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195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710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352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380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3252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17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988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146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6534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601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3631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391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2678B-23DC-426A-95B7-8325264CE5F9}" type="datetimeFigureOut">
              <a:rPr lang="hu-HU" smtClean="0"/>
              <a:t>2022. 04. 26.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A1143-FA85-4DA7-ACAF-D33836E1C1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802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-dokumentum1.docx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-munkalap2.xls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78213"/>
          </a:xfrm>
        </p:spPr>
        <p:txBody>
          <a:bodyPr>
            <a:normAutofit/>
          </a:bodyPr>
          <a:lstStyle/>
          <a:p>
            <a:pPr algn="ctr"/>
            <a:r>
              <a:rPr lang="hu-HU" b="1" dirty="0" smtClean="0"/>
              <a:t>Békés és Csongrád-Csanád  megyében a fogyatékkal élők ellátó</a:t>
            </a:r>
            <a:br>
              <a:rPr lang="hu-HU" b="1" dirty="0" smtClean="0"/>
            </a:br>
            <a:r>
              <a:rPr lang="hu-HU" b="1" dirty="0" smtClean="0"/>
              <a:t>szolgáltatási helyzetkép  </a:t>
            </a:r>
            <a:br>
              <a:rPr lang="hu-HU" b="1" dirty="0" smtClean="0"/>
            </a:br>
            <a:r>
              <a:rPr lang="hu-HU" b="1" dirty="0"/>
              <a:t/>
            </a:r>
            <a:br>
              <a:rPr lang="hu-HU" b="1" dirty="0"/>
            </a:br>
            <a:r>
              <a:rPr lang="hu-HU" b="1" dirty="0" err="1" smtClean="0"/>
              <a:t>Nelhübel-Oláh</a:t>
            </a:r>
            <a:r>
              <a:rPr lang="hu-HU" b="1" dirty="0" smtClean="0"/>
              <a:t> </a:t>
            </a:r>
            <a:r>
              <a:rPr lang="hu-HU" b="1" dirty="0" err="1" smtClean="0"/>
              <a:t>Henriette</a:t>
            </a:r>
            <a:r>
              <a:rPr lang="hu-HU" b="1" dirty="0" smtClean="0"/>
              <a:t> </a:t>
            </a:r>
            <a:endParaRPr lang="hu-HU" b="1" dirty="0"/>
          </a:p>
        </p:txBody>
      </p:sp>
      <p:graphicFrame>
        <p:nvGraphicFramePr>
          <p:cNvPr id="4" name="Objektum 3">
            <a:extLst>
              <a:ext uri="{FF2B5EF4-FFF2-40B4-BE49-F238E27FC236}">
                <a16:creationId xmlns="" xmlns:a16="http://schemas.microsoft.com/office/drawing/2014/main" id="{3AB4BA55-D6EF-4FB4-8EF6-B0D5CE5D5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2529764"/>
              </p:ext>
            </p:extLst>
          </p:nvPr>
        </p:nvGraphicFramePr>
        <p:xfrm>
          <a:off x="2908423" y="4804252"/>
          <a:ext cx="6892132" cy="1927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Document" r:id="rId4" imgW="5763233" imgH="1611105" progId="Word.Document.12">
                  <p:embed/>
                </p:oleObj>
              </mc:Choice>
              <mc:Fallback>
                <p:oleObj name="Document" r:id="rId4" imgW="5763233" imgH="16111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08423" y="4804252"/>
                        <a:ext cx="6892132" cy="1927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Kép 4">
            <a:extLst>
              <a:ext uri="{FF2B5EF4-FFF2-40B4-BE49-F238E27FC236}">
                <a16:creationId xmlns="" xmlns:a16="http://schemas.microsoft.com/office/drawing/2014/main" id="{F1430F72-B3DB-433E-B709-484840F06F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5730" y="566446"/>
            <a:ext cx="1132631" cy="112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7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708" y="-138545"/>
            <a:ext cx="8100292" cy="7938273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0" y="2791890"/>
            <a:ext cx="91532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Lakosságszám (2019 KSH):</a:t>
            </a:r>
          </a:p>
          <a:p>
            <a:endParaRPr lang="hu-HU" dirty="0"/>
          </a:p>
          <a:p>
            <a:r>
              <a:rPr lang="hu-HU" dirty="0"/>
              <a:t>Békés megye: 334 264 Fő</a:t>
            </a:r>
          </a:p>
          <a:p>
            <a:r>
              <a:rPr lang="hu-HU" dirty="0"/>
              <a:t>Csongrád-Csanád megye: 399 012 Fő</a:t>
            </a:r>
          </a:p>
        </p:txBody>
      </p:sp>
    </p:spTree>
    <p:extLst>
      <p:ext uri="{BB962C8B-B14F-4D97-AF65-F5344CB8AC3E}">
        <p14:creationId xmlns:p14="http://schemas.microsoft.com/office/powerpoint/2010/main" val="211705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609" y="0"/>
            <a:ext cx="10587182" cy="654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56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Terveink: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- saját web oldal, ahol a térképre kattintva megjelenik a település, a szolgáltatások neve és azok elérhetősége, valamint minden anyag visszamenőleg itt megtalálható lesz</a:t>
            </a:r>
          </a:p>
          <a:p>
            <a:r>
              <a:rPr lang="hu-HU" dirty="0" smtClean="0"/>
              <a:t>- évi minimum két fórum és egy konferencia szervezése, ahol mindig bemutatjuk a jó gyakorlatok, új módszereket, </a:t>
            </a:r>
          </a:p>
          <a:p>
            <a:r>
              <a:rPr lang="hu-HU" dirty="0" smtClean="0"/>
              <a:t>- negyedévente hírlevél, ahol az új események, módszerek, jogszabályi változások lesznek nyomon követhetők</a:t>
            </a:r>
          </a:p>
          <a:p>
            <a:r>
              <a:rPr lang="hu-HU" dirty="0" smtClean="0"/>
              <a:t>- folyamatos heti tájékoztatás e-mailen az aktuális információkról, pályázatokról </a:t>
            </a:r>
          </a:p>
          <a:p>
            <a:r>
              <a:rPr lang="hu-HU" dirty="0" smtClean="0"/>
              <a:t>- segítség nyújtása szakmai kérdésekben, engedélyezésben, kötelező anyagok készítésében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04434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2563" y="549852"/>
            <a:ext cx="10515600" cy="4290002"/>
          </a:xfrm>
        </p:spPr>
        <p:txBody>
          <a:bodyPr/>
          <a:lstStyle/>
          <a:p>
            <a:pPr algn="ctr"/>
            <a:r>
              <a:rPr lang="hu-HU" dirty="0" smtClean="0"/>
              <a:t>Köszönöm szépen a figyelmet!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 flipV="1">
            <a:off x="7287491" y="6176962"/>
            <a:ext cx="1330036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hu-HU" dirty="0"/>
          </a:p>
        </p:txBody>
      </p:sp>
      <p:pic>
        <p:nvPicPr>
          <p:cNvPr id="8" name="Tartalom helye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345" y="2906146"/>
            <a:ext cx="8294255" cy="3951853"/>
          </a:xfrm>
        </p:spPr>
      </p:pic>
    </p:spTree>
    <p:extLst>
      <p:ext uri="{BB962C8B-B14F-4D97-AF65-F5344CB8AC3E}">
        <p14:creationId xmlns:p14="http://schemas.microsoft.com/office/powerpoint/2010/main" val="128740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65018" y="365126"/>
            <a:ext cx="10688782" cy="105930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graphicFrame>
        <p:nvGraphicFramePr>
          <p:cNvPr id="3" name="Objektum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8644035"/>
              </p:ext>
            </p:extLst>
          </p:nvPr>
        </p:nvGraphicFramePr>
        <p:xfrm>
          <a:off x="506413" y="267855"/>
          <a:ext cx="11179175" cy="6336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Munkalap" r:id="rId4" imgW="11178646" imgH="5227288" progId="Excel.Sheet.12">
                  <p:embed/>
                </p:oleObj>
              </mc:Choice>
              <mc:Fallback>
                <p:oleObj name="Munkalap" r:id="rId4" imgW="11178646" imgH="522728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6413" y="267855"/>
                        <a:ext cx="11179175" cy="63361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481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436" y="365125"/>
            <a:ext cx="10633364" cy="50511"/>
          </a:xfrm>
        </p:spPr>
        <p:txBody>
          <a:bodyPr>
            <a:normAutofit fontScale="90000"/>
          </a:bodyPr>
          <a:lstStyle/>
          <a:p>
            <a:endParaRPr lang="hu-HU"/>
          </a:p>
        </p:txBody>
      </p:sp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4118710"/>
              </p:ext>
            </p:extLst>
          </p:nvPr>
        </p:nvGraphicFramePr>
        <p:xfrm>
          <a:off x="720435" y="184726"/>
          <a:ext cx="10633365" cy="6003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56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88290" y="365125"/>
            <a:ext cx="10365509" cy="45719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57" y="365126"/>
            <a:ext cx="11208507" cy="608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02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0710199"/>
              </p:ext>
            </p:extLst>
          </p:nvPr>
        </p:nvGraphicFramePr>
        <p:xfrm>
          <a:off x="1136073" y="138545"/>
          <a:ext cx="9245600" cy="6400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118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5313935"/>
              </p:ext>
            </p:extLst>
          </p:nvPr>
        </p:nvGraphicFramePr>
        <p:xfrm>
          <a:off x="1311563" y="498764"/>
          <a:ext cx="9522691" cy="5671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775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22611" y="70338"/>
            <a:ext cx="10515600" cy="1325563"/>
          </a:xfrm>
        </p:spPr>
        <p:txBody>
          <a:bodyPr>
            <a:normAutofit/>
          </a:bodyPr>
          <a:lstStyle/>
          <a:p>
            <a:r>
              <a:rPr lang="hu-HU" sz="2800" b="1" dirty="0" smtClean="0"/>
              <a:t>Alapellátások Békés- Csongrád-Csanád   </a:t>
            </a:r>
            <a:r>
              <a:rPr lang="hu-HU" sz="1800" b="1" u="none" strike="noStrike" dirty="0" smtClean="0">
                <a:effectLst/>
              </a:rPr>
              <a:t>2022. január havi adat</a:t>
            </a:r>
            <a:r>
              <a:rPr lang="hu-HU" sz="2800" b="1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hu-HU" sz="2800" b="1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hu-HU" sz="2800" b="1" dirty="0"/>
          </a:p>
        </p:txBody>
      </p:sp>
      <p:sp>
        <p:nvSpPr>
          <p:cNvPr id="4" name="Tartalom helye 3">
            <a:extLst>
              <a:ext uri="{FF2B5EF4-FFF2-40B4-BE49-F238E27FC236}">
                <a16:creationId xmlns="" xmlns:a16="http://schemas.microsoft.com/office/drawing/2014/main" id="{C654BAD6-2E49-4B76-A5E1-2075F67C5467}"/>
              </a:ext>
            </a:extLst>
          </p:cNvPr>
          <p:cNvSpPr txBox="1">
            <a:spLocks/>
          </p:cNvSpPr>
          <p:nvPr/>
        </p:nvSpPr>
        <p:spPr>
          <a:xfrm>
            <a:off x="272600" y="1047026"/>
            <a:ext cx="11628668" cy="561846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2600" b="1" i="1" dirty="0" smtClean="0"/>
              <a:t>Támogató Szolgálat (32 engedély)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1500" b="1" dirty="0" smtClean="0"/>
              <a:t>Fenntartók: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u-HU" sz="2300" dirty="0" smtClean="0"/>
          </a:p>
          <a:p>
            <a:pPr marL="0" indent="0" fontAlgn="b">
              <a:spcBef>
                <a:spcPts val="0"/>
              </a:spcBef>
              <a:buNone/>
            </a:pPr>
            <a:r>
              <a:rPr lang="hu-HU" sz="23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Önkormányzati  </a:t>
            </a:r>
            <a:r>
              <a:rPr lang="hu-HU" sz="23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(10 Békés megye, 5 Csongrád-Csanád) </a:t>
            </a: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3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egyéb nem állami  </a:t>
            </a:r>
            <a:r>
              <a:rPr lang="hu-HU" sz="23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(4 Békés megye, 2 Csongrád-Csanád megye)</a:t>
            </a: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3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Központi Kormányzati </a:t>
            </a:r>
            <a:r>
              <a:rPr lang="hu-HU" sz="23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(2 Csongrád-Csanád megye)</a:t>
            </a:r>
            <a:endParaRPr lang="hu-HU" sz="2300" b="1" i="1" dirty="0" smtClean="0">
              <a:latin typeface="Arial" panose="020B060402020202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3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Non profit nem állami </a:t>
            </a:r>
            <a:r>
              <a:rPr lang="hu-HU" sz="23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(2 Békés megye, 1 Csongrád-Csanád)</a:t>
            </a: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3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Egyházi </a:t>
            </a:r>
            <a:r>
              <a:rPr lang="hu-HU" sz="23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(5 Békés megye, 1 Csongrád-Csanád) </a:t>
            </a:r>
          </a:p>
          <a:p>
            <a:pPr marL="0" fontAlgn="b">
              <a:spcBef>
                <a:spcPts val="0"/>
              </a:spcBef>
            </a:pPr>
            <a:endParaRPr lang="hu-HU" sz="4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sz="2600" b="1" dirty="0" smtClean="0"/>
              <a:t>Fogyatékkal élők nappali ellátása (58 ) 1101</a:t>
            </a:r>
            <a:r>
              <a:rPr lang="hu-HU" sz="1800" b="1" dirty="0" smtClean="0"/>
              <a:t> fő összesen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1800" b="1" dirty="0" smtClean="0"/>
              <a:t>Fenntartók:</a:t>
            </a: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Önkormányzati  </a:t>
            </a:r>
            <a:r>
              <a:rPr lang="hu-HU" sz="2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(25 Békés megye, 4 Csongrád-Csanád)             	 		638 fő férőhely kapacitás</a:t>
            </a: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egyéb nem állami  </a:t>
            </a:r>
            <a:r>
              <a:rPr lang="hu-HU" sz="2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(6 Békés megye, 1 Csongrád-Csanád megye)    		133 fő férőhely kapacitás</a:t>
            </a: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Központi Kormányzati </a:t>
            </a:r>
            <a:r>
              <a:rPr lang="hu-HU" sz="2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(5 Békés megye, 2 Csongrád-Csanád megye)   		  74 fő férőhely kapacitás</a:t>
            </a:r>
            <a:endParaRPr lang="hu-HU" sz="2000" b="1" i="1" dirty="0">
              <a:latin typeface="Arial" panose="020B060402020202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Non profit nem állami </a:t>
            </a:r>
            <a:r>
              <a:rPr lang="hu-HU" sz="2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(3 Békés megye, 3 Csongrád-Csanád)    			130 fő férőhely kapacitás</a:t>
            </a: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Egyházi </a:t>
            </a:r>
            <a:r>
              <a:rPr lang="hu-HU" sz="2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(9 Békés megye)  							 126 fő férőhely kapacitás</a:t>
            </a:r>
          </a:p>
          <a:p>
            <a:pPr marL="0" fontAlgn="b">
              <a:spcBef>
                <a:spcPts val="0"/>
              </a:spcBef>
            </a:pPr>
            <a:endParaRPr lang="hu-HU" sz="2000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fontAlgn="b">
              <a:spcBef>
                <a:spcPts val="0"/>
              </a:spcBef>
            </a:pPr>
            <a:endParaRPr lang="hu-HU" sz="3600" dirty="0" smtClean="0"/>
          </a:p>
          <a:p>
            <a:pPr marL="0" fontAlgn="b">
              <a:spcBef>
                <a:spcPts val="0"/>
              </a:spcBef>
            </a:pPr>
            <a:endParaRPr lang="hu-HU" sz="1900" dirty="0" smtClean="0">
              <a:latin typeface="Arial" panose="020B0604020202020204" pitchFamily="34" charset="0"/>
            </a:endParaRPr>
          </a:p>
          <a:p>
            <a:endParaRPr lang="hu-HU" sz="9600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8473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="" xmlns:a16="http://schemas.microsoft.com/office/drawing/2014/main" id="{E3B7B206-AB76-4BCA-814F-C9FB7C04D031}"/>
              </a:ext>
            </a:extLst>
          </p:cNvPr>
          <p:cNvSpPr txBox="1">
            <a:spLocks/>
          </p:cNvSpPr>
          <p:nvPr/>
        </p:nvSpPr>
        <p:spPr>
          <a:xfrm>
            <a:off x="943567" y="356937"/>
            <a:ext cx="10800792" cy="449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 smtClean="0"/>
              <a:t>Szakosított ellátások Békés- Csongrád-Csanád  </a:t>
            </a:r>
            <a:r>
              <a:rPr lang="hu-HU" sz="2900" b="1" u="none" strike="noStrike" dirty="0" smtClean="0">
                <a:effectLst/>
              </a:rPr>
              <a:t>2022. január havi adat</a:t>
            </a:r>
            <a:endParaRPr lang="hu-HU" sz="2900" b="1" i="0" u="none" strike="noStrike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="" xmlns:a16="http://schemas.microsoft.com/office/drawing/2014/main" id="{3B5915C0-55F2-4C28-9E43-743BA57988FE}"/>
              </a:ext>
            </a:extLst>
          </p:cNvPr>
          <p:cNvSpPr txBox="1">
            <a:spLocks/>
          </p:cNvSpPr>
          <p:nvPr/>
        </p:nvSpPr>
        <p:spPr>
          <a:xfrm>
            <a:off x="746620" y="806116"/>
            <a:ext cx="10607180" cy="591888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Ápolást gondozást nyújtó szakosított ellátás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</a:pPr>
            <a:endParaRPr lang="hu-HU" sz="23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b="1" i="1" dirty="0" smtClean="0"/>
              <a:t>Fogyatékos személyek otthona </a:t>
            </a:r>
            <a:r>
              <a:rPr lang="hu-HU" sz="24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(11 intézmény a két megyében)</a:t>
            </a:r>
          </a:p>
          <a:p>
            <a:pPr marL="0" indent="0" fontAlgn="b">
              <a:spcBef>
                <a:spcPts val="0"/>
              </a:spcBef>
              <a:buNone/>
            </a:pPr>
            <a:endParaRPr lang="hu-HU" sz="2400" b="1" i="1" dirty="0" smtClean="0"/>
          </a:p>
          <a:p>
            <a:pPr marL="0" indent="0" fontAlgn="b">
              <a:spcBef>
                <a:spcPts val="0"/>
              </a:spcBef>
              <a:buNone/>
            </a:pPr>
            <a:endParaRPr lang="hu-HU" sz="2200" b="1" dirty="0" smtClean="0"/>
          </a:p>
          <a:p>
            <a:pPr marL="0" indent="0" fontAlgn="b">
              <a:spcBef>
                <a:spcPts val="0"/>
              </a:spcBef>
              <a:buNone/>
            </a:pPr>
            <a:r>
              <a:rPr lang="hu-HU" sz="2200" b="1" dirty="0" smtClean="0"/>
              <a:t>Fenntartó:		</a:t>
            </a:r>
            <a:endParaRPr lang="hu-HU" sz="22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Egyéb nem állami </a:t>
            </a:r>
            <a:r>
              <a:rPr lang="hu-HU" sz="22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 Csongrád-Csanád megye) 	</a:t>
            </a:r>
            <a:r>
              <a:rPr lang="hu-HU" sz="22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                                           		 	   </a:t>
            </a:r>
            <a:r>
              <a:rPr lang="hu-H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100 fő  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férőhely kapacitás</a:t>
            </a: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Központi Kormányzati 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(5 Békés megye, 5 Csongrád-Csanád megye)                     			   883 fő férőhely kapacitás</a:t>
            </a:r>
          </a:p>
          <a:p>
            <a:pPr fontAlgn="b">
              <a:spcBef>
                <a:spcPts val="0"/>
              </a:spcBef>
            </a:pPr>
            <a:endParaRPr lang="hu-HU" sz="2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">
              <a:spcBef>
                <a:spcPts val="0"/>
              </a:spcBef>
            </a:pPr>
            <a:endParaRPr lang="hu-HU" sz="220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 fontAlgn="b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hu-HU" sz="3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Átmeneti elhelyezést nyújtó intézményi ellátás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</a:pPr>
            <a:endParaRPr lang="hu-HU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fogyatékos személyek gondozóháza   (0 intézmény)</a:t>
            </a:r>
            <a:r>
              <a:rPr lang="hu-H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fontAlgn="b">
              <a:spcBef>
                <a:spcPts val="0"/>
              </a:spcBef>
              <a:buNone/>
            </a:pPr>
            <a:endParaRPr lang="hu-HU" sz="29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endParaRPr lang="hu-HU" sz="2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 fontAlgn="b">
              <a:spcBef>
                <a:spcPts val="0"/>
              </a:spcBef>
              <a:buNone/>
            </a:pPr>
            <a:r>
              <a:rPr lang="hu-HU" sz="3800" b="1" dirty="0">
                <a:solidFill>
                  <a:srgbClr val="000000"/>
                </a:solidFill>
                <a:latin typeface="Calibri" panose="020F0502020204030204" pitchFamily="34" charset="0"/>
              </a:rPr>
              <a:t>L</a:t>
            </a:r>
            <a:r>
              <a:rPr lang="hu-HU" sz="3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akóotthoni ellátás </a:t>
            </a:r>
          </a:p>
          <a:p>
            <a:pPr marL="0" indent="0" fontAlgn="b">
              <a:spcBef>
                <a:spcPts val="0"/>
              </a:spcBef>
              <a:buNone/>
            </a:pPr>
            <a:endParaRPr lang="hu-HU" sz="51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b="1" i="1" dirty="0" smtClean="0"/>
              <a:t>fogyatékos személyek ápoló-gondozó célú lakóotthona     </a:t>
            </a:r>
            <a:r>
              <a:rPr lang="hu-HU" sz="24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(20 intézmény a két megyében</a:t>
            </a:r>
            <a:r>
              <a:rPr lang="hu-H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marL="0" indent="0" fontAlgn="b">
              <a:spcBef>
                <a:spcPts val="0"/>
              </a:spcBef>
              <a:buNone/>
            </a:pPr>
            <a:endParaRPr lang="hu-HU" sz="25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Fenntartó: </a:t>
            </a:r>
            <a:endParaRPr lang="hu-HU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0000"/>
                </a:solidFill>
                <a:cs typeface="Calibri" panose="020F0502020204030204" pitchFamily="34" charset="0"/>
              </a:rPr>
              <a:t>Egyéb nem állami </a:t>
            </a:r>
            <a:r>
              <a:rPr lang="hu-HU" sz="2400" dirty="0" smtClean="0">
                <a:solidFill>
                  <a:srgbClr val="000000"/>
                </a:solidFill>
              </a:rPr>
              <a:t>(3 Békés megye, 2 Csongrád-Csanád megye) 				51 fő férőhely kapacitás</a:t>
            </a: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0000"/>
                </a:solidFill>
                <a:cs typeface="Calibri" panose="020F0502020204030204" pitchFamily="34" charset="0"/>
              </a:rPr>
              <a:t>Központi Kormányzati </a:t>
            </a:r>
            <a:r>
              <a:rPr lang="hu-HU" sz="2400" dirty="0" smtClean="0">
                <a:solidFill>
                  <a:srgbClr val="000000"/>
                </a:solidFill>
              </a:rPr>
              <a:t>(7 Békés megye, 5 Csongrád-Csanád megye)  				129 fő férőhely kapacitás</a:t>
            </a:r>
            <a:endParaRPr lang="hu-HU" sz="2400" b="1" dirty="0" smtClean="0">
              <a:solidFill>
                <a:srgbClr val="000000"/>
              </a:solidFill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dirty="0" smtClean="0"/>
              <a:t>Egyházi</a:t>
            </a:r>
            <a:r>
              <a:rPr lang="hu-HU" sz="2400" b="1" dirty="0" smtClean="0"/>
              <a:t> </a:t>
            </a:r>
            <a:r>
              <a:rPr lang="hu-HU" sz="2400" dirty="0" smtClean="0"/>
              <a:t>(</a:t>
            </a:r>
            <a:r>
              <a:rPr lang="hu-HU" sz="2400" dirty="0" smtClean="0">
                <a:solidFill>
                  <a:srgbClr val="000000"/>
                </a:solidFill>
              </a:rPr>
              <a:t> 3 Csongrád-Csanád megye)    						40 fő férőhely kapacitás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</a:pPr>
            <a:endParaRPr lang="hu-HU" sz="2400" b="1" dirty="0" smtClean="0"/>
          </a:p>
          <a:p>
            <a:pPr marL="0" indent="0" fontAlgn="b">
              <a:spcBef>
                <a:spcPts val="0"/>
              </a:spcBef>
              <a:buNone/>
            </a:pPr>
            <a:endParaRPr lang="hu-HU" sz="2200" b="1" dirty="0" smtClean="0"/>
          </a:p>
          <a:p>
            <a:pPr marL="0" indent="0" fontAlgn="b">
              <a:spcBef>
                <a:spcPts val="0"/>
              </a:spcBef>
              <a:buNone/>
            </a:pPr>
            <a:endParaRPr lang="hu-HU" sz="2200" b="1" dirty="0"/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b="1" i="1" dirty="0" smtClean="0"/>
              <a:t>fogyatékos személyek rehabilitációs célú lakóotthona  (3 intézmény a két megyében)</a:t>
            </a:r>
          </a:p>
          <a:p>
            <a:pPr marL="0" indent="0" fontAlgn="b">
              <a:spcBef>
                <a:spcPts val="0"/>
              </a:spcBef>
              <a:buNone/>
            </a:pPr>
            <a:endParaRPr lang="hu-HU" sz="2500" b="1" dirty="0" smtClean="0"/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b="1" dirty="0" smtClean="0"/>
              <a:t>Fenntartó:</a:t>
            </a: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Egyéb nem állami </a:t>
            </a:r>
            <a:r>
              <a:rPr lang="hu-HU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hu-HU" sz="2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 Békés megye)     						 14 fő férőhely kapacitás</a:t>
            </a:r>
            <a:endParaRPr lang="hu-HU" sz="2200" b="1" dirty="0"/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Központi Kormányzati </a:t>
            </a:r>
            <a:r>
              <a:rPr lang="hu-HU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(1 Békés megye, 1  Csongrád-Csanád megye)  				  24 fő férőhely kapacitás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</a:pPr>
            <a:endParaRPr lang="hu-HU" sz="2200" b="1" dirty="0" smtClean="0"/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</a:pPr>
            <a:endParaRPr lang="hu-HU" sz="18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</a:pPr>
            <a:endParaRPr lang="hu-HU" sz="2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endParaRPr lang="hu-HU" sz="290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3542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26433" y="688683"/>
            <a:ext cx="10515600" cy="1126791"/>
          </a:xfrm>
        </p:spPr>
        <p:txBody>
          <a:bodyPr>
            <a:noAutofit/>
          </a:bodyPr>
          <a:lstStyle/>
          <a:p>
            <a:r>
              <a:rPr lang="hu-HU" b="1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hu-HU" b="1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hu-HU" sz="6000" b="1" dirty="0" smtClean="0"/>
              <a:t> </a:t>
            </a:r>
            <a:r>
              <a:rPr lang="hu-HU" sz="3200" b="1" dirty="0" smtClean="0"/>
              <a:t>Szakosított ellátások Békés- Csongrád-Csanád   </a:t>
            </a:r>
            <a:r>
              <a:rPr lang="hu-HU" sz="1600" dirty="0" smtClean="0"/>
              <a:t>2022. január havi adat</a:t>
            </a:r>
            <a:r>
              <a:rPr lang="hu-HU" b="1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hu-HU" b="1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449179" y="1491916"/>
            <a:ext cx="1099285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hu-HU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Rehabilitációs intézményi ellátás  </a:t>
            </a:r>
          </a:p>
          <a:p>
            <a:pPr algn="ctr" fontAlgn="b"/>
            <a:endParaRPr lang="hu-HU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"/>
            <a:r>
              <a:rPr lang="hu-HU" sz="1500" b="1" i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fogyatékos személyek rehabilitációs intézménye</a:t>
            </a:r>
          </a:p>
          <a:p>
            <a:pPr fontAlgn="b"/>
            <a:endParaRPr lang="hu-HU" sz="150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"/>
            <a:r>
              <a:rPr lang="hu-HU" sz="1400" b="1" dirty="0" smtClean="0"/>
              <a:t>Fenntartó:</a:t>
            </a:r>
          </a:p>
          <a:p>
            <a:pPr fontAlgn="b"/>
            <a:r>
              <a:rPr lang="hu-HU" sz="1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Központi Kormányzati </a:t>
            </a:r>
            <a:r>
              <a:rPr lang="hu-H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(1 Békés megye )  			   		  13 fő férőhely kapacitás</a:t>
            </a:r>
          </a:p>
          <a:p>
            <a:pPr fontAlgn="b"/>
            <a:endParaRPr lang="hu-H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/>
            <a:endParaRPr lang="hu-H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/>
            <a:endParaRPr lang="hu-H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fontAlgn="b"/>
            <a:r>
              <a:rPr lang="hu-H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Támogatott lakhatású intézmények</a:t>
            </a:r>
          </a:p>
          <a:p>
            <a:pPr algn="ctr" fontAlgn="b"/>
            <a:endParaRPr lang="hu-HU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/>
            <a:r>
              <a:rPr lang="hu-HU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Fenntartó:</a:t>
            </a:r>
          </a:p>
          <a:p>
            <a:pPr fontAlgn="b"/>
            <a:r>
              <a:rPr lang="hu-HU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Központi Kormányzati </a:t>
            </a:r>
            <a:r>
              <a:rPr lang="hu-H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(3 </a:t>
            </a:r>
            <a:r>
              <a:rPr lang="hu-HU" sz="1400" dirty="0">
                <a:solidFill>
                  <a:srgbClr val="000000"/>
                </a:solidFill>
                <a:latin typeface="Calibri" panose="020F0502020204030204" pitchFamily="34" charset="0"/>
              </a:rPr>
              <a:t>Békés megye, </a:t>
            </a:r>
            <a:r>
              <a:rPr lang="hu-H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2 </a:t>
            </a:r>
            <a:r>
              <a:rPr lang="hu-HU" sz="1400" dirty="0">
                <a:solidFill>
                  <a:srgbClr val="000000"/>
                </a:solidFill>
                <a:latin typeface="Calibri" panose="020F0502020204030204" pitchFamily="34" charset="0"/>
              </a:rPr>
              <a:t>Csongrád-Csanád megye)   </a:t>
            </a:r>
            <a:r>
              <a:rPr lang="hu-H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			 175 </a:t>
            </a:r>
            <a:r>
              <a:rPr lang="hu-HU" sz="1400" dirty="0">
                <a:solidFill>
                  <a:srgbClr val="000000"/>
                </a:solidFill>
                <a:latin typeface="Calibri" panose="020F0502020204030204" pitchFamily="34" charset="0"/>
              </a:rPr>
              <a:t>fő férőhely </a:t>
            </a:r>
            <a:r>
              <a:rPr lang="hu-H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kapacitás</a:t>
            </a:r>
            <a:endParaRPr lang="hu-HU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/>
            <a:r>
              <a:rPr lang="hu-H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Non profit nem állami </a:t>
            </a:r>
            <a:r>
              <a:rPr lang="hu-HU" sz="1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(6 Békés megye)						 </a:t>
            </a:r>
            <a:r>
              <a:rPr lang="hu-H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95 fő férőhely kapacitás</a:t>
            </a:r>
          </a:p>
          <a:p>
            <a:pPr fontAlgn="b"/>
            <a:endParaRPr lang="hu-HU" sz="1400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/>
            <a:endParaRPr lang="hu-H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/>
            <a:endParaRPr lang="hu-HU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/>
            <a:endParaRPr lang="hu-H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/>
            <a:endParaRPr lang="hu-H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/>
            <a:endParaRPr lang="hu-H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262</Words>
  <Application>Microsoft Office PowerPoint</Application>
  <PresentationFormat>Szélesvásznú</PresentationFormat>
  <Paragraphs>89</Paragraphs>
  <Slides>13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2</vt:i4>
      </vt:variant>
      <vt:variant>
        <vt:lpstr>Diacímek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Office-téma</vt:lpstr>
      <vt:lpstr>Document</vt:lpstr>
      <vt:lpstr>Munkalap</vt:lpstr>
      <vt:lpstr>Békés és Csongrád-Csanád  megyében a fogyatékkal élők ellátó szolgáltatási helyzetkép    Nelhübel-Oláh Henriette </vt:lpstr>
      <vt:lpstr>PowerPoint bemutató</vt:lpstr>
      <vt:lpstr>PowerPoint bemutató</vt:lpstr>
      <vt:lpstr>PowerPoint bemutató</vt:lpstr>
      <vt:lpstr>PowerPoint bemutató</vt:lpstr>
      <vt:lpstr>PowerPoint bemutató</vt:lpstr>
      <vt:lpstr>Alapellátások Békés- Csongrád-Csanád   2022. január havi adat </vt:lpstr>
      <vt:lpstr>PowerPoint bemutató</vt:lpstr>
      <vt:lpstr>  Szakosított ellátások Békés- Csongrád-Csanád   2022. január havi adat  </vt:lpstr>
      <vt:lpstr>PowerPoint bemutató</vt:lpstr>
      <vt:lpstr>PowerPoint bemutató</vt:lpstr>
      <vt:lpstr>Terveink: </vt:lpstr>
      <vt:lpstr>Köszönöm szépen a figyelmet!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Imu</dc:creator>
  <cp:lastModifiedBy>Lenovo</cp:lastModifiedBy>
  <cp:revision>32</cp:revision>
  <dcterms:created xsi:type="dcterms:W3CDTF">2022-04-20T08:04:55Z</dcterms:created>
  <dcterms:modified xsi:type="dcterms:W3CDTF">2022-04-26T05:28:28Z</dcterms:modified>
</cp:coreProperties>
</file>